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82"/>
  </p:notesMasterIdLst>
  <p:handoutMasterIdLst>
    <p:handoutMasterId r:id="rId83"/>
  </p:handoutMasterIdLst>
  <p:sldIdLst>
    <p:sldId id="609" r:id="rId5"/>
    <p:sldId id="737" r:id="rId6"/>
    <p:sldId id="743" r:id="rId7"/>
    <p:sldId id="764" r:id="rId8"/>
    <p:sldId id="765" r:id="rId9"/>
    <p:sldId id="766" r:id="rId10"/>
    <p:sldId id="767" r:id="rId11"/>
    <p:sldId id="763" r:id="rId12"/>
    <p:sldId id="703" r:id="rId13"/>
    <p:sldId id="728" r:id="rId14"/>
    <p:sldId id="714" r:id="rId15"/>
    <p:sldId id="729" r:id="rId16"/>
    <p:sldId id="746" r:id="rId17"/>
    <p:sldId id="644" r:id="rId18"/>
    <p:sldId id="645" r:id="rId19"/>
    <p:sldId id="400" r:id="rId20"/>
    <p:sldId id="288" r:id="rId21"/>
    <p:sldId id="749" r:id="rId22"/>
    <p:sldId id="289" r:id="rId23"/>
    <p:sldId id="489" r:id="rId24"/>
    <p:sldId id="291" r:id="rId25"/>
    <p:sldId id="753" r:id="rId26"/>
    <p:sldId id="271" r:id="rId27"/>
    <p:sldId id="391" r:id="rId28"/>
    <p:sldId id="272" r:id="rId29"/>
    <p:sldId id="375" r:id="rId30"/>
    <p:sldId id="401" r:id="rId31"/>
    <p:sldId id="470" r:id="rId32"/>
    <p:sldId id="656" r:id="rId33"/>
    <p:sldId id="398" r:id="rId34"/>
    <p:sldId id="402" r:id="rId35"/>
    <p:sldId id="276" r:id="rId36"/>
    <p:sldId id="299" r:id="rId37"/>
    <p:sldId id="302" r:id="rId38"/>
    <p:sldId id="303" r:id="rId39"/>
    <p:sldId id="298" r:id="rId40"/>
    <p:sldId id="304" r:id="rId41"/>
    <p:sldId id="305" r:id="rId42"/>
    <p:sldId id="306" r:id="rId43"/>
    <p:sldId id="307" r:id="rId44"/>
    <p:sldId id="281" r:id="rId45"/>
    <p:sldId id="310" r:id="rId46"/>
    <p:sldId id="311" r:id="rId47"/>
    <p:sldId id="647" r:id="rId48"/>
    <p:sldId id="364" r:id="rId49"/>
    <p:sldId id="662" r:id="rId50"/>
    <p:sldId id="395" r:id="rId51"/>
    <p:sldId id="365" r:id="rId52"/>
    <p:sldId id="366" r:id="rId53"/>
    <p:sldId id="690" r:id="rId54"/>
    <p:sldId id="367" r:id="rId55"/>
    <p:sldId id="756" r:id="rId56"/>
    <p:sldId id="321" r:id="rId57"/>
    <p:sldId id="369" r:id="rId58"/>
    <p:sldId id="320" r:id="rId59"/>
    <p:sldId id="322" r:id="rId60"/>
    <p:sldId id="473" r:id="rId61"/>
    <p:sldId id="481" r:id="rId62"/>
    <p:sldId id="486" r:id="rId63"/>
    <p:sldId id="328" r:id="rId64"/>
    <p:sldId id="329" r:id="rId65"/>
    <p:sldId id="389" r:id="rId66"/>
    <p:sldId id="339" r:id="rId67"/>
    <p:sldId id="412" r:id="rId68"/>
    <p:sldId id="555" r:id="rId69"/>
    <p:sldId id="558" r:id="rId70"/>
    <p:sldId id="559" r:id="rId71"/>
    <p:sldId id="560" r:id="rId72"/>
    <p:sldId id="561" r:id="rId73"/>
    <p:sldId id="562" r:id="rId74"/>
    <p:sldId id="565" r:id="rId75"/>
    <p:sldId id="592" r:id="rId76"/>
    <p:sldId id="748" r:id="rId77"/>
    <p:sldId id="593" r:id="rId78"/>
    <p:sldId id="595" r:id="rId79"/>
    <p:sldId id="605" r:id="rId80"/>
    <p:sldId id="768" r:id="rId8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75A9F"/>
    <a:srgbClr val="0033CC"/>
    <a:srgbClr val="990099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1844" autoAdjust="0"/>
  </p:normalViewPr>
  <p:slideViewPr>
    <p:cSldViewPr>
      <p:cViewPr varScale="1">
        <p:scale>
          <a:sx n="74" d="100"/>
          <a:sy n="74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156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14968"/>
    </p:cViewPr>
  </p:sorterViewPr>
  <p:notesViewPr>
    <p:cSldViewPr>
      <p:cViewPr>
        <p:scale>
          <a:sx n="100" d="100"/>
          <a:sy n="100" d="100"/>
        </p:scale>
        <p:origin x="1968" y="-1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CC922C-29DD-44F5-9727-0F3AE8B47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19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2" tIns="47410" rIns="94822" bIns="474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71531F-ED8A-4912-9957-AEC9545AE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012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80DEE-C104-4E39-97C7-F95D4BEB833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19138"/>
            <a:ext cx="4802188" cy="36004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FCA231-4185-45D7-9136-417E119CE3F9}" type="slidenum">
              <a:rPr lang="en-US" altLang="en-US" sz="1200">
                <a:solidFill>
                  <a:srgbClr val="000000"/>
                </a:solidFill>
              </a:rPr>
              <a:pPr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0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380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EEE500-C92F-42AC-BB0F-8B8224ACA200}" type="slidenum">
              <a:rPr lang="en-US" altLang="en-US" sz="1200">
                <a:solidFill>
                  <a:srgbClr val="000000"/>
                </a:solidFill>
              </a:rPr>
              <a:pPr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2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6F05D5-DE61-49F5-8E41-BB6204CD0793}" type="slidenum">
              <a:rPr lang="en-US" altLang="en-US" sz="1200">
                <a:solidFill>
                  <a:srgbClr val="000000"/>
                </a:solidFill>
              </a:rPr>
              <a:pPr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2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8791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8DA2DC-708B-48F6-8C7A-2233EE80259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372459-7387-4F0D-8B63-E7833876B379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1A6E30-3D2B-4F8B-8754-1FA6430A25A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22A82B-165C-4DDA-8EE3-6CE369A8275C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5EBB47-0182-4301-B86E-7678A65CAD0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117B36-E0A7-4B33-B297-9181EC710D0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AB5175-C5CD-4ED0-8023-03BF5A16D5E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9FF55-2501-4973-A427-4A2FA9D3061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2EB670-44D5-422E-B9B4-258DB6F038A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850C79-44B5-4DE3-A9BC-2F03769F0927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549F87-6CB1-4918-A4E8-AB1392CAA0E7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203EED-A092-41E9-B755-9E6E4755A4B9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2823A6-81D1-4CFC-B765-18A4CDD68A26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F1D8C31-3941-4863-9727-8E7AECA0F7CE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13CB32-B38D-425F-A14B-C636FA0172BE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0B442B-818B-4EC2-B61D-6C6FC94422B7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422F08-18D1-4E3B-ADE5-9CBA8B8E993F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0CA529-665E-4C71-B23E-32DEB54F972D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533B7A-3CD1-45CD-9F04-B63CDB286BC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774723-C74D-432C-A518-B5B02257E302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57FF11-D5FB-417D-BB43-24C55FF83545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CAF980-0540-47F6-8E48-6CE20373E9BA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10B833-EB1C-4F12-B6FD-EC50E74937FC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663EC9-168C-4A1F-96D1-CDEA5C324C94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E25B5F-95B8-4EE9-A421-908A49731E7E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176F33-75BF-48CF-8FA3-DB243C1CDBA8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06566D-61D4-4B54-8D95-1468C8A52126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A22946-D8D5-4B11-96A3-93B7BB5CC7E8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59F1E5-E2AF-4FAC-A28B-E613E9F3759D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86E15B-AB92-4AA8-9287-9DFAD60EB66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AADF7E-B91C-4BC4-AE78-08F336FD1A45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CECC08-828A-48DA-BDD7-F5DF5A716FFB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F757AF-C322-4F1C-AA8D-1788576CDD89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4289BE-FCAF-4C52-BA5F-A80878F970CA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9D65EF-0FD1-448E-ACE1-8637CFC06E14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515F6A-759B-4581-8F10-07FD33738B26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785F66-8328-4D8D-8A83-C42A6A01422C}" type="slidenum">
              <a:rPr lang="en-US" altLang="en-US" sz="1200"/>
              <a:pPr/>
              <a:t>46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97B4EB-C3F5-47C2-B730-A2C98B5AC4F8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FCCBAF-F21F-48B7-9F7E-F4A3AA362C32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7F7EA2-F46B-4D66-AF7B-9AD870711613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D8057C-2FC0-4536-A5A5-9206FEA3313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F792513-7234-4A91-9ADE-B208AD03F8D9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E3DF9D-EFAD-4DDF-B048-38590E6837E3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E3DF9D-EFAD-4DDF-B048-38590E6837E3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A357ED-F8E4-4B7C-99F9-4856E4A528FF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460246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725209-C1B0-4CA9-98A2-6BF3400131DE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892973-0C47-4857-A3CF-25241B07C170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5C5AE9-3E52-4F53-BD20-EE63118BDDFD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A1273B-AD5E-4F72-B303-7F41F7E248B3}" type="slidenum">
              <a:rPr lang="en-US" altLang="en-US" sz="1200"/>
              <a:pPr/>
              <a:t>57</a:t>
            </a:fld>
            <a:endParaRPr lang="en-US" altLang="en-US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5466DF-CA8B-44B9-9F54-754C5223D611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7B8C14-5B01-45E8-A3D3-13622C6D0E16}" type="slidenum">
              <a:rPr lang="en-US" altLang="en-US" sz="1200"/>
              <a:pPr/>
              <a:t>59</a:t>
            </a:fld>
            <a:endParaRPr lang="en-US" altLang="en-US" sz="120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D8057C-2FC0-4536-A5A5-9206FEA3313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C00297-38DB-408C-86C1-661FC28D0EE8}" type="slidenum">
              <a:rPr lang="en-US" altLang="en-US" sz="1200"/>
              <a:pPr/>
              <a:t>60</a:t>
            </a:fld>
            <a:endParaRPr lang="en-US" altLang="en-US" sz="120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A8093A-63FB-4CA9-994D-076ED38CC348}" type="slidenum">
              <a:rPr lang="en-US" altLang="en-US" sz="1200"/>
              <a:pPr/>
              <a:t>61</a:t>
            </a:fld>
            <a:endParaRPr lang="en-US" alt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6C5EBB-8873-4E13-B2A5-A718DBEB7627}" type="slidenum">
              <a:rPr lang="en-US" altLang="en-US" sz="1200"/>
              <a:pPr/>
              <a:t>62</a:t>
            </a:fld>
            <a:endParaRPr lang="en-US" altLang="en-US" sz="120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22FECC-FCAB-4EF1-8D5A-C7B6ECC050D5}" type="slidenum">
              <a:rPr lang="en-US" altLang="en-US" sz="1200"/>
              <a:pPr/>
              <a:t>63</a:t>
            </a:fld>
            <a:endParaRPr lang="en-US" altLang="en-US" sz="120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24EA7F-C42D-46C7-AC23-8DF6DCCA2AAE}" type="slidenum">
              <a:rPr lang="en-US" altLang="en-US" sz="1200"/>
              <a:pPr/>
              <a:t>64</a:t>
            </a:fld>
            <a:endParaRPr lang="en-US" altLang="en-US" sz="120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D10F6F-A646-4411-81BE-2D7603725C3E}" type="slidenum">
              <a:rPr lang="en-US" altLang="en-US" sz="1200"/>
              <a:pPr/>
              <a:t>65</a:t>
            </a:fld>
            <a:endParaRPr lang="en-US" altLang="en-US" sz="120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44FFBF-FC86-4696-A094-941388C49E67}" type="slidenum">
              <a:rPr lang="en-US" altLang="en-US" sz="1200"/>
              <a:pPr/>
              <a:t>66</a:t>
            </a:fld>
            <a:endParaRPr lang="en-US" altLang="en-US" sz="120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E4C087-E7FA-48ED-9126-0A2EC6A496A2}" type="slidenum">
              <a:rPr lang="en-US" altLang="en-US" sz="1200"/>
              <a:pPr/>
              <a:t>67</a:t>
            </a:fld>
            <a:endParaRPr lang="en-US" altLang="en-US" sz="120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010DB6-5FAB-413D-8D24-6D5554829FC1}" type="slidenum">
              <a:rPr lang="en-US" altLang="en-US" sz="1200"/>
              <a:pPr/>
              <a:t>68</a:t>
            </a:fld>
            <a:endParaRPr lang="en-US" altLang="en-US" sz="120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608F59-FF81-4EAE-8673-5ED69C158FC5}" type="slidenum">
              <a:rPr lang="en-US" altLang="en-US" sz="1200"/>
              <a:pPr/>
              <a:t>69</a:t>
            </a:fld>
            <a:endParaRPr lang="en-US" altLang="en-US" sz="120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D7164F-2414-4AA1-9986-EBF929F583B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612F-BE5E-4ABC-A239-266459A7B288}" type="slidenum">
              <a:rPr lang="en-US" altLang="en-US" sz="1200"/>
              <a:pPr/>
              <a:t>70</a:t>
            </a:fld>
            <a:endParaRPr lang="en-US" altLang="en-US" sz="120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BCA3C6-45C8-4AD9-8F1B-15876BEA9F9C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F17D6E-FB39-48D6-982D-C74EBAEDB036}" type="slidenum">
              <a:rPr lang="en-US" altLang="en-US" sz="1200"/>
              <a:pPr/>
              <a:t>72</a:t>
            </a:fld>
            <a:endParaRPr lang="en-US" altLang="en-US" sz="1200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DB9156-8AA4-4AB2-81A5-45B97D38BE28}" type="slidenum">
              <a:rPr lang="en-US" altLang="en-US" sz="1200"/>
              <a:pPr/>
              <a:t>73</a:t>
            </a:fld>
            <a:endParaRPr lang="en-US" altLang="en-US" sz="1200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3DE910-1CA2-4460-B56F-0598EF10FAA6}" type="slidenum">
              <a:rPr lang="en-US" altLang="en-US" sz="1200"/>
              <a:pPr/>
              <a:t>74</a:t>
            </a:fld>
            <a:endParaRPr lang="en-US" altLang="en-US" sz="1200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37DD39-3A06-465D-B498-20FF9AD52F17}" type="slidenum">
              <a:rPr lang="en-US" altLang="en-US" sz="1200"/>
              <a:pPr/>
              <a:t>75</a:t>
            </a:fld>
            <a:endParaRPr lang="en-US" altLang="en-US" sz="1200"/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20F4C1-DDC5-4ADC-ABF5-D0A212E13578}" type="slidenum">
              <a:rPr lang="en-US" altLang="en-US" sz="1200"/>
              <a:pPr/>
              <a:t>76</a:t>
            </a:fld>
            <a:endParaRPr lang="en-US" altLang="en-US" sz="1200"/>
          </a:p>
        </p:txBody>
      </p:sp>
      <p:sp>
        <p:nvSpPr>
          <p:cNvPr id="525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6F05D5-DE61-49F5-8E41-BB6204CD0793}" type="slidenum">
              <a:rPr lang="en-US" altLang="en-US" sz="1200">
                <a:solidFill>
                  <a:srgbClr val="000000"/>
                </a:solidFill>
              </a:rPr>
              <a:pPr/>
              <a:t>77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2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211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775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8238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3850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7875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50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622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94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76675" indent="-227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9FF55-2501-4973-A427-4A2FA9D3061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850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B9BCB-EA9B-4BC7-AFDF-B8BFB9768161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39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51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E23A8-426A-4269-95AE-29638AF11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AAA91-8519-49C2-83B9-BEC92747F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16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8060F-5F53-4C54-8A0F-213E8A621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995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8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188E6-4A0B-4B2B-8135-49DCC1022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85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8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696E9-F5B1-4E2B-9748-F40196ABE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99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6951F-D070-4DC0-B081-258CDA993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12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8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0C84A-9C7A-430B-BA2C-6D1B6E056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0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8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ED4-550E-4891-8C8C-C05975668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69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71A35-D28D-47FC-A00B-D0B7A3B9E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07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9CC14-0592-4634-85C4-AFDBBF6D9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82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93816-1ADA-44EA-8BFF-F3DB1E831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86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7510C-6DC1-4ECC-8432-79370485E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9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762DB13A-C6CD-44B4-9B96-CF08AC52C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DB13A-C6CD-44B4-9B96-CF08AC52C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0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79C8F-C832-4793-8404-D902E1E21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9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69C7C-AE46-47FF-A495-C777A497E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89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275A9F"/>
            </a:gs>
            <a:gs pos="100000">
              <a:srgbClr val="0033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2020 Munroe, Park &amp; Johnson,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3">
                    <a:lumMod val="50000"/>
                  </a:schemeClr>
                </a:solidFill>
                <a:latin typeface="Arial" pitchFamily="34" charset="0"/>
              </a:defRPr>
            </a:lvl1pPr>
          </a:lstStyle>
          <a:p>
            <a:fld id="{0F2701B0-08BF-4B2B-907D-543D17EDECB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202113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6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8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hipprofiles.com/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2.bin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3.bin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5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emf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2020 Munroe, Park &amp; Johnson, Inc.</a:t>
            </a:r>
          </a:p>
        </p:txBody>
      </p:sp>
      <p:sp>
        <p:nvSpPr>
          <p:cNvPr id="4100" name="Line 2"/>
          <p:cNvSpPr>
            <a:spLocks noChangeShapeType="1"/>
          </p:cNvSpPr>
          <p:nvPr/>
        </p:nvSpPr>
        <p:spPr bwMode="auto">
          <a:xfrm>
            <a:off x="914400" y="1981200"/>
            <a:ext cx="72390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914400" y="48006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alt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1400" dirty="0">
                <a:solidFill>
                  <a:schemeClr val="bg1"/>
                </a:solidFill>
                <a:latin typeface="+mj-lt"/>
              </a:rPr>
              <a:t>James R. (Jim) Park, ASA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1400" dirty="0">
                <a:solidFill>
                  <a:schemeClr val="bg1"/>
                </a:solidFill>
                <a:latin typeface="+mj-lt"/>
              </a:rPr>
              <a:t>Munroe, Park &amp; Johnson, Inc.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1400" dirty="0">
                <a:solidFill>
                  <a:schemeClr val="bg1"/>
                </a:solidFill>
                <a:latin typeface="+mj-lt"/>
              </a:rPr>
              <a:t>jim@mpjonline.com</a:t>
            </a:r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914400" y="304800"/>
            <a:ext cx="723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BKR International </a:t>
            </a:r>
          </a:p>
          <a:p>
            <a:pPr algn="ctr">
              <a:defRPr/>
            </a:pP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July 22, 2020</a:t>
            </a: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914400" y="25908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Valuing Family Limited Partnerships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2020 Munroe, Park &amp; Johnson, Inc.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altLang="en-US" sz="4000" b="0" dirty="0"/>
              <a:t>Discounts for LOC and LOM</a:t>
            </a:r>
            <a:br>
              <a:rPr lang="en-US" altLang="en-US" sz="4000" b="0" dirty="0"/>
            </a:br>
            <a:r>
              <a:rPr lang="en-US" altLang="en-US" sz="2400" b="0" dirty="0"/>
              <a:t>As determined by tax court</a:t>
            </a:r>
            <a:endParaRPr lang="en-US" altLang="en-US" sz="2400" dirty="0"/>
          </a:p>
        </p:txBody>
      </p:sp>
      <p:sp>
        <p:nvSpPr>
          <p:cNvPr id="589829" name="Line 3"/>
          <p:cNvSpPr>
            <a:spLocks noChangeShapeType="1"/>
          </p:cNvSpPr>
          <p:nvPr/>
        </p:nvSpPr>
        <p:spPr bwMode="auto">
          <a:xfrm>
            <a:off x="755650" y="1484313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2344066"/>
              </p:ext>
            </p:extLst>
          </p:nvPr>
        </p:nvGraphicFramePr>
        <p:xfrm>
          <a:off x="1143000" y="1744662"/>
          <a:ext cx="7010400" cy="381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24" name="Worksheet" r:id="rId4" imgW="4162537" imgH="2266838" progId="Excel.Sheet.8">
                  <p:embed/>
                </p:oleObj>
              </mc:Choice>
              <mc:Fallback>
                <p:oleObj name="Worksheet" r:id="rId4" imgW="4162537" imgH="2266838" progId="Excel.Sheet.8">
                  <p:embed/>
                  <p:pic>
                    <p:nvPicPr>
                      <p:cNvPr id="3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143000" y="1744662"/>
                        <a:ext cx="7010400" cy="381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95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2001-2017 Munroe, Park &amp; Johnson, Inc.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216281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altLang="en-US" b="0" dirty="0"/>
              <a:t>Taxpayer Expert v. IRS Expert</a:t>
            </a:r>
          </a:p>
        </p:txBody>
      </p:sp>
      <p:sp>
        <p:nvSpPr>
          <p:cNvPr id="561157" name="Line 3"/>
          <p:cNvSpPr>
            <a:spLocks noChangeShapeType="1"/>
          </p:cNvSpPr>
          <p:nvPr/>
        </p:nvSpPr>
        <p:spPr bwMode="auto">
          <a:xfrm>
            <a:off x="755650" y="1484313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56115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178684"/>
              </p:ext>
            </p:extLst>
          </p:nvPr>
        </p:nvGraphicFramePr>
        <p:xfrm>
          <a:off x="1077913" y="2686050"/>
          <a:ext cx="7075487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47" name="Worksheet" r:id="rId4" imgW="5838713" imgH="1933687" progId="Excel.Sheet.8">
                  <p:embed/>
                </p:oleObj>
              </mc:Choice>
              <mc:Fallback>
                <p:oleObj name="Worksheet" r:id="rId4" imgW="5838713" imgH="1933687" progId="Excel.Sheet.8">
                  <p:embed/>
                  <p:pic>
                    <p:nvPicPr>
                      <p:cNvPr id="56115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077913" y="2686050"/>
                        <a:ext cx="7075487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92FDAB6-2117-40F8-AA56-094A6CC71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600" b="0" kern="0" dirty="0" err="1"/>
              <a:t>Lappo</a:t>
            </a:r>
            <a:r>
              <a:rPr lang="en-US" altLang="en-US" sz="3600" b="0" kern="0" dirty="0"/>
              <a:t> v. Commissioner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2020 Munroe, Park &amp; Johnson, Inc.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91513" cy="1209675"/>
          </a:xfrm>
        </p:spPr>
        <p:txBody>
          <a:bodyPr/>
          <a:lstStyle/>
          <a:p>
            <a:pPr>
              <a:defRPr/>
            </a:pPr>
            <a:r>
              <a:rPr lang="en-US" altLang="en-US" sz="3400" b="0" dirty="0"/>
              <a:t>Common Thread in </a:t>
            </a:r>
            <a:br>
              <a:rPr lang="en-US" altLang="en-US" sz="3400" b="0" dirty="0"/>
            </a:br>
            <a:r>
              <a:rPr lang="en-US" altLang="en-US" sz="3400" b="0" dirty="0"/>
              <a:t>These Court Cases</a:t>
            </a:r>
            <a:endParaRPr lang="en-US" altLang="en-US" sz="1900" dirty="0"/>
          </a:p>
        </p:txBody>
      </p:sp>
      <p:sp>
        <p:nvSpPr>
          <p:cNvPr id="591877" name="Line 3"/>
          <p:cNvSpPr>
            <a:spLocks noChangeShapeType="1"/>
          </p:cNvSpPr>
          <p:nvPr/>
        </p:nvSpPr>
        <p:spPr bwMode="auto">
          <a:xfrm>
            <a:off x="755650" y="1700213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7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454275"/>
            <a:ext cx="7080250" cy="24225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b="0" dirty="0">
                <a:latin typeface="Times New Roman" pitchFamily="18" charset="0"/>
              </a:rPr>
              <a:t>Cases were decided solely on use of Market Approach using NAV</a:t>
            </a:r>
          </a:p>
          <a:p>
            <a:pPr>
              <a:buFont typeface="Wingdings" pitchFamily="2" charset="2"/>
              <a:buNone/>
            </a:pPr>
            <a:endParaRPr lang="en-US" altLang="en-US" b="0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b="0" dirty="0">
                <a:latin typeface="Times New Roman" pitchFamily="18" charset="0"/>
              </a:rPr>
              <a:t>No relevant discussion of income, expenses or rate of return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88E6-4A0B-4B2B-8135-49DCC10229C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06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3276600"/>
          </a:xfrm>
        </p:spPr>
        <p:txBody>
          <a:bodyPr/>
          <a:lstStyle/>
          <a:p>
            <a:r>
              <a:rPr lang="en-US" altLang="en-US" dirty="0">
                <a:latin typeface="+mj-lt"/>
              </a:rPr>
              <a:t>Value a 1% limited partnership interest</a:t>
            </a:r>
          </a:p>
          <a:p>
            <a:r>
              <a:rPr lang="en-US" altLang="en-US" dirty="0">
                <a:latin typeface="+mj-lt"/>
              </a:rPr>
              <a:t>Valuation date is December 31, 2019</a:t>
            </a:r>
          </a:p>
          <a:p>
            <a:r>
              <a:rPr lang="en-US" altLang="en-US" dirty="0">
                <a:latin typeface="+mj-lt"/>
              </a:rPr>
              <a:t>The valuation is for gift tax purposes</a:t>
            </a:r>
          </a:p>
          <a:p>
            <a:r>
              <a:rPr lang="en-US" altLang="en-US" dirty="0">
                <a:latin typeface="+mj-lt"/>
              </a:rPr>
              <a:t>The partnership is comprised of commercial real estate properties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Sample Valuation</a:t>
            </a: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  <a:endParaRPr lang="en-US" dirty="0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762000" y="990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584627"/>
              </p:ext>
            </p:extLst>
          </p:nvPr>
        </p:nvGraphicFramePr>
        <p:xfrm>
          <a:off x="685800" y="1447800"/>
          <a:ext cx="7781925" cy="4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2" name="Worksheet" r:id="rId4" imgW="5648437" imgH="3228975" progId="Excel.Sheet.12">
                  <p:embed/>
                </p:oleObj>
              </mc:Choice>
              <mc:Fallback>
                <p:oleObj name="Worksheet" r:id="rId4" imgW="5648437" imgH="3228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447800"/>
                        <a:ext cx="7781925" cy="444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762000" y="990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2286000" y="129540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b="0">
                <a:latin typeface="Times New Roman" pitchFamily="18" charset="0"/>
              </a:rPr>
              <a:t>Commercial Properties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21216"/>
              </p:ext>
            </p:extLst>
          </p:nvPr>
        </p:nvGraphicFramePr>
        <p:xfrm>
          <a:off x="1066800" y="2133600"/>
          <a:ext cx="6913563" cy="285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1" name="Worksheet" r:id="rId4" imgW="5629275" imgH="2323988" progId="Excel.Sheet.12">
                  <p:embed/>
                </p:oleObj>
              </mc:Choice>
              <mc:Fallback>
                <p:oleObj name="Worksheet" r:id="rId4" imgW="5629275" imgH="23239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133600"/>
                        <a:ext cx="6913563" cy="285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Three Approaches to Value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62200" y="2133600"/>
            <a:ext cx="4267200" cy="21605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>
                <a:latin typeface="+mj-lt"/>
              </a:rPr>
              <a:t>Asset Based Approach </a:t>
            </a:r>
            <a:endParaRPr lang="en-US" altLang="en-US" b="0" dirty="0">
              <a:latin typeface="+mj-lt"/>
            </a:endParaRPr>
          </a:p>
          <a:p>
            <a:pPr>
              <a:spcBef>
                <a:spcPts val="1800"/>
              </a:spcBef>
            </a:pPr>
            <a:r>
              <a:rPr lang="en-US" altLang="en-US" dirty="0">
                <a:latin typeface="+mj-lt"/>
              </a:rPr>
              <a:t>Income Approach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latin typeface="+mj-lt"/>
              </a:rPr>
              <a:t>Market Approach</a:t>
            </a:r>
          </a:p>
          <a:p>
            <a:endParaRPr lang="en-US" altLang="en-US" dirty="0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55650" y="1341438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11988" cy="995363"/>
          </a:xfrm>
        </p:spPr>
        <p:txBody>
          <a:bodyPr/>
          <a:lstStyle/>
          <a:p>
            <a:pPr>
              <a:defRPr/>
            </a:pPr>
            <a:r>
              <a:rPr lang="en-US" dirty="0"/>
              <a:t>Asset Based Approach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854075" y="39624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Application of Discount for Lack of Marketability</a:t>
            </a:r>
          </a:p>
          <a:p>
            <a:pPr>
              <a:spcBef>
                <a:spcPct val="20000"/>
              </a:spcBef>
            </a:pPr>
            <a:endParaRPr lang="en-US" altLang="en-US" sz="2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62000" y="1870075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rgbClr val="FFFF00"/>
                </a:solidFill>
                <a:latin typeface="+mj-lt"/>
              </a:rPr>
              <a:t>Determination of Net Asset Value</a:t>
            </a:r>
          </a:p>
        </p:txBody>
      </p:sp>
      <p:sp>
        <p:nvSpPr>
          <p:cNvPr id="34824" name="TextBox 1"/>
          <p:cNvSpPr txBox="1">
            <a:spLocks noChangeArrowheads="1"/>
          </p:cNvSpPr>
          <p:nvPr/>
        </p:nvSpPr>
        <p:spPr bwMode="auto">
          <a:xfrm>
            <a:off x="949325" y="2555875"/>
            <a:ext cx="583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22325" y="25558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rgbClr val="FFFF00"/>
                </a:solidFill>
                <a:latin typeface="+mj-lt"/>
              </a:rPr>
              <a:t>Review Partnership Agreement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38200" y="3276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Application of Discount for Lack of Control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086600" cy="6858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Adjust Balance Sheet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762000" y="6858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79202"/>
              </p:ext>
            </p:extLst>
          </p:nvPr>
        </p:nvGraphicFramePr>
        <p:xfrm>
          <a:off x="1772846" y="762000"/>
          <a:ext cx="5466154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Worksheet" r:id="rId4" imgW="4991212" imgH="5010038" progId="Excel.Sheet.12">
                  <p:embed/>
                </p:oleObj>
              </mc:Choice>
              <mc:Fallback>
                <p:oleObj name="Worksheet" r:id="rId4" imgW="4991212" imgH="50100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2846" y="762000"/>
                        <a:ext cx="5466154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Discount for Lack of Control</a:t>
            </a:r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6481763" cy="3657600"/>
          </a:xfrm>
        </p:spPr>
        <p:txBody>
          <a:bodyPr/>
          <a:lstStyle/>
          <a:p>
            <a:r>
              <a:rPr lang="en-US" altLang="en-US" sz="3200" dirty="0">
                <a:latin typeface="+mj-lt"/>
              </a:rPr>
              <a:t>Historically Based on </a:t>
            </a:r>
            <a:r>
              <a:rPr lang="en-US" altLang="en-US" sz="3200" u="sng" dirty="0">
                <a:latin typeface="+mj-lt"/>
              </a:rPr>
              <a:t>Averages</a:t>
            </a:r>
            <a:r>
              <a:rPr lang="en-US" altLang="en-US" sz="3200" dirty="0">
                <a:latin typeface="+mj-lt"/>
              </a:rPr>
              <a:t> from:</a:t>
            </a:r>
          </a:p>
          <a:p>
            <a:endParaRPr lang="en-US" altLang="en-US" sz="1800" dirty="0">
              <a:latin typeface="+mj-lt"/>
            </a:endParaRPr>
          </a:p>
          <a:p>
            <a:pPr lvl="1"/>
            <a:r>
              <a:rPr lang="en-US" altLang="en-US" sz="3200" dirty="0" err="1">
                <a:latin typeface="+mj-lt"/>
              </a:rPr>
              <a:t>Mergerstat</a:t>
            </a:r>
            <a:r>
              <a:rPr lang="en-US" altLang="en-US" sz="3200" dirty="0">
                <a:latin typeface="+mj-lt"/>
              </a:rPr>
              <a:t> Studies</a:t>
            </a:r>
          </a:p>
          <a:p>
            <a:pPr lvl="1"/>
            <a:r>
              <a:rPr lang="en-US" altLang="en-US" sz="3200" dirty="0">
                <a:latin typeface="+mj-lt"/>
              </a:rPr>
              <a:t>Closed-End Fund Data</a:t>
            </a:r>
          </a:p>
          <a:p>
            <a:pPr lvl="1"/>
            <a:r>
              <a:rPr lang="en-US" altLang="en-US" sz="3200" dirty="0">
                <a:latin typeface="+mj-lt"/>
              </a:rPr>
              <a:t>Partnership Profiles Studies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Discussion Overview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324100" y="2133600"/>
            <a:ext cx="5524500" cy="2971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General Observations</a:t>
            </a:r>
          </a:p>
          <a:p>
            <a:pPr>
              <a:defRPr/>
            </a:pPr>
            <a:r>
              <a:rPr lang="en-US" dirty="0">
                <a:latin typeface="+mj-lt"/>
              </a:rPr>
              <a:t>Range of Discounts </a:t>
            </a:r>
          </a:p>
          <a:p>
            <a:pPr>
              <a:defRPr/>
            </a:pPr>
            <a:r>
              <a:rPr lang="en-US" dirty="0">
                <a:latin typeface="+mj-lt"/>
              </a:rPr>
              <a:t>Asset Based Approach</a:t>
            </a:r>
          </a:p>
          <a:p>
            <a:pPr>
              <a:defRPr/>
            </a:pPr>
            <a:r>
              <a:rPr lang="en-US" dirty="0">
                <a:latin typeface="+mj-lt"/>
              </a:rPr>
              <a:t>Income Approach</a:t>
            </a:r>
            <a:endParaRPr lang="en-US" sz="1800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Market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771525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Discount for Lack of Marketability</a:t>
            </a:r>
          </a:p>
        </p:txBody>
      </p:sp>
      <p:sp>
        <p:nvSpPr>
          <p:cNvPr id="55301" name="Line 3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9138"/>
            <a:ext cx="7162800" cy="2811453"/>
          </a:xfrm>
        </p:spPr>
        <p:txBody>
          <a:bodyPr/>
          <a:lstStyle/>
          <a:p>
            <a:r>
              <a:rPr lang="en-US" altLang="en-US" dirty="0">
                <a:latin typeface="+mj-lt"/>
              </a:rPr>
              <a:t>Historically Based on </a:t>
            </a:r>
            <a:r>
              <a:rPr lang="en-US" altLang="en-US" u="sng" dirty="0">
                <a:latin typeface="+mj-lt"/>
              </a:rPr>
              <a:t>Averages</a:t>
            </a:r>
            <a:r>
              <a:rPr lang="en-US" altLang="en-US" dirty="0">
                <a:latin typeface="+mj-lt"/>
              </a:rPr>
              <a:t> from:</a:t>
            </a:r>
          </a:p>
          <a:p>
            <a:endParaRPr lang="en-US" altLang="en-US" dirty="0">
              <a:latin typeface="+mj-lt"/>
            </a:endParaRPr>
          </a:p>
          <a:p>
            <a:pPr lvl="1"/>
            <a:r>
              <a:rPr lang="en-US" altLang="en-US" sz="2800" dirty="0">
                <a:latin typeface="+mj-lt"/>
              </a:rPr>
              <a:t>Restricted Stock Studies</a:t>
            </a:r>
          </a:p>
          <a:p>
            <a:pPr lvl="1"/>
            <a:r>
              <a:rPr lang="en-US" altLang="en-US" sz="2800" dirty="0">
                <a:latin typeface="+mj-lt"/>
              </a:rPr>
              <a:t>Initial Public Offering (IPO)/Private Placement Studies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Prior Court Rulings</a:t>
            </a: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620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0" dirty="0">
                <a:latin typeface="+mj-lt"/>
              </a:rPr>
              <a:t>Some appraisers rely on prior court rulings to derive discounts. </a:t>
            </a:r>
            <a:r>
              <a:rPr lang="en-US" altLang="en-US" b="0" u="sng" dirty="0">
                <a:latin typeface="+mj-lt"/>
              </a:rPr>
              <a:t>Courts have said this is inappropriate</a:t>
            </a:r>
            <a:r>
              <a:rPr lang="en-US" altLang="en-US" b="0" dirty="0">
                <a:latin typeface="+mj-lt"/>
              </a:rPr>
              <a:t>.</a:t>
            </a:r>
            <a:endParaRPr lang="en-US" altLang="en-US" sz="2400" b="0" dirty="0">
              <a:latin typeface="+mj-lt"/>
            </a:endParaRPr>
          </a:p>
        </p:txBody>
      </p:sp>
      <p:sp>
        <p:nvSpPr>
          <p:cNvPr id="63494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85800" y="36576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75000"/>
              </a:spcBef>
            </a:pPr>
            <a:r>
              <a:rPr lang="en-US" altLang="en-US" b="0" dirty="0">
                <a:latin typeface="+mj-lt"/>
              </a:rPr>
              <a:t>The IRS frequently cites prior court case rulings to support their discounts.</a:t>
            </a:r>
            <a:endParaRPr lang="en-US" altLang="en-US" sz="2400" b="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029200"/>
            <a:ext cx="6477000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They can, we can’t.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>
                <a:solidFill>
                  <a:srgbClr val="FFFF00"/>
                </a:solidFill>
              </a:rPr>
              <a:pPr/>
              <a:t>21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  <a:endParaRPr lang="en-US" dirty="0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938963" cy="923925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533400" y="1020762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Calculation of Value – NAV Method</a:t>
            </a:r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762000" y="838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804206"/>
              </p:ext>
            </p:extLst>
          </p:nvPr>
        </p:nvGraphicFramePr>
        <p:xfrm>
          <a:off x="995363" y="1938338"/>
          <a:ext cx="7086600" cy="344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05" name="Worksheet" r:id="rId4" imgW="9067688" imgH="4400550" progId="Excel.Sheet.12">
                  <p:embed/>
                </p:oleObj>
              </mc:Choice>
              <mc:Fallback>
                <p:oleObj name="Worksheet" r:id="rId4" imgW="9067688" imgH="4400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5363" y="1938338"/>
                        <a:ext cx="7086600" cy="344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9906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Problems with NAV Method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66800" y="1773238"/>
            <a:ext cx="7086600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Ignores income generating ability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quantify future benefits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Relies on averages of studies (subjective)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for non-controlling interests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Rejected by courts for FLPs</a:t>
            </a:r>
          </a:p>
        </p:txBody>
      </p:sp>
      <p:sp>
        <p:nvSpPr>
          <p:cNvPr id="65542" name="Line 5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Courts Reject NAV Method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6553200" cy="3505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>
                <a:latin typeface="+mj-lt"/>
              </a:rPr>
              <a:t>Lack of Sufficient Reasoning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+mj-lt"/>
              </a:rPr>
              <a:t>Inadequate Comparisons to Averages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+mj-lt"/>
              </a:rPr>
              <a:t>Unpersuasive Arguments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latin typeface="+mj-lt"/>
              </a:rPr>
              <a:t>Lack of Comparability</a:t>
            </a:r>
          </a:p>
          <a:p>
            <a:r>
              <a:rPr lang="en-US" altLang="en-US" dirty="0">
                <a:latin typeface="+mj-lt"/>
              </a:rPr>
              <a:t>Leaps of Faith</a:t>
            </a:r>
          </a:p>
        </p:txBody>
      </p:sp>
      <p:sp>
        <p:nvSpPr>
          <p:cNvPr id="69638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Court Scrutiny of Discounts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077200" cy="461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627063" indent="-512763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 algn="just">
              <a:spcBef>
                <a:spcPct val="45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1983 - Estate of Sullivan: 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“[T]he Tax Court rejected the taxpayers discount because the </a:t>
            </a:r>
            <a:r>
              <a:rPr lang="en-US" altLang="en-US" b="0" u="sng" dirty="0">
                <a:latin typeface="+mj-lt"/>
              </a:rPr>
              <a:t>appraiser’s analysis was not specific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.”</a:t>
            </a:r>
            <a:endParaRPr lang="en-US" altLang="en-US" sz="2800" b="0" dirty="0">
              <a:solidFill>
                <a:schemeClr val="bg1"/>
              </a:solidFill>
              <a:latin typeface="+mj-lt"/>
            </a:endParaRPr>
          </a:p>
          <a:p>
            <a:pPr lvl="1" algn="just">
              <a:spcBef>
                <a:spcPct val="45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1987 - Estate of Bell: 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“[T]he petitioner must establish (1) the value to be discounted and (2) the amount of the discount.  Both points are </a:t>
            </a:r>
            <a:r>
              <a:rPr lang="en-US" altLang="en-US" b="0" u="sng" dirty="0">
                <a:latin typeface="+mj-lt"/>
              </a:rPr>
              <a:t>a matter of proof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.”</a:t>
            </a:r>
            <a:endParaRPr lang="en-US" altLang="en-US" sz="2800" dirty="0">
              <a:solidFill>
                <a:schemeClr val="bg1"/>
              </a:solidFill>
              <a:latin typeface="+mj-lt"/>
            </a:endParaRPr>
          </a:p>
          <a:p>
            <a:pPr lvl="1">
              <a:spcBef>
                <a:spcPct val="45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1991 -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Mooneyham</a:t>
            </a: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 v. Commissioner:</a:t>
            </a:r>
            <a:r>
              <a:rPr lang="en-US" altLang="en-US" sz="2800" b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The Tax Court revealed its distaste for the calculation of </a:t>
            </a:r>
            <a:r>
              <a:rPr lang="en-US" altLang="en-US" b="0" u="sng" dirty="0">
                <a:latin typeface="+mj-lt"/>
              </a:rPr>
              <a:t>discounts without empirical data</a:t>
            </a:r>
            <a:r>
              <a:rPr lang="en-US" altLang="en-US" b="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lvl="1">
              <a:spcBef>
                <a:spcPct val="45000"/>
              </a:spcBef>
              <a:buFontTx/>
              <a:buChar char="•"/>
            </a:pPr>
            <a:endParaRPr lang="en-US" altLang="en-US" sz="2800" b="0" dirty="0">
              <a:solidFill>
                <a:schemeClr val="bg1"/>
              </a:solidFill>
            </a:endParaRPr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Court Scrutiny of Discounts</a:t>
            </a:r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077200" cy="453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627063" indent="-512763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 algn="just">
              <a:spcBef>
                <a:spcPct val="45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1991 - Estate of Berg: </a:t>
            </a:r>
            <a:r>
              <a:rPr lang="en-US" altLang="en-US" sz="2200" b="0" dirty="0">
                <a:solidFill>
                  <a:schemeClr val="bg1"/>
                </a:solidFill>
                <a:latin typeface="+mj-lt"/>
              </a:rPr>
              <a:t>The Tax Court found no support for “the amount of discount,” therefore the IRS’ expert prevailed.  The Court commented, “[His] analysis is persuasive because he relies on very specific studies of comparable properties.” The </a:t>
            </a:r>
            <a:r>
              <a:rPr lang="en-US" altLang="en-US" sz="2200" b="0" u="sng" dirty="0">
                <a:latin typeface="+mj-lt"/>
              </a:rPr>
              <a:t>taxpayer’s expert relied on previous tax court decisions and average discounts</a:t>
            </a:r>
            <a:r>
              <a:rPr lang="en-US" altLang="en-US" sz="2200" b="0" dirty="0">
                <a:solidFill>
                  <a:schemeClr val="bg1"/>
                </a:solidFill>
                <a:latin typeface="+mj-lt"/>
              </a:rPr>
              <a:t> from published studies rather than specific transactional data.</a:t>
            </a:r>
            <a:endParaRPr lang="en-US" altLang="en-US" sz="2200" dirty="0">
              <a:solidFill>
                <a:schemeClr val="bg1"/>
              </a:solidFill>
              <a:latin typeface="+mj-lt"/>
            </a:endParaRPr>
          </a:p>
          <a:p>
            <a:pPr lvl="1">
              <a:spcBef>
                <a:spcPct val="45000"/>
              </a:spcBef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2000 - Weinberg v. Commissioner: </a:t>
            </a:r>
            <a:r>
              <a:rPr lang="en-US" altLang="en-US" sz="2200" b="0" dirty="0">
                <a:solidFill>
                  <a:schemeClr val="bg1"/>
                </a:solidFill>
                <a:latin typeface="+mj-lt"/>
              </a:rPr>
              <a:t>Judge Whalen did not agree with the taxpayer’s use of the standard restricted stock studies, indicating that the taxpayer’s expert: “</a:t>
            </a:r>
            <a:r>
              <a:rPr lang="en-US" altLang="en-US" sz="2200" b="0" u="sng" dirty="0">
                <a:latin typeface="+mj-lt"/>
              </a:rPr>
              <a:t>failed to adequately take into account certain characteristics</a:t>
            </a:r>
            <a:r>
              <a:rPr lang="en-US" altLang="en-US" sz="2200" b="0" dirty="0">
                <a:solidFill>
                  <a:schemeClr val="bg1"/>
                </a:solidFill>
                <a:latin typeface="+mj-lt"/>
              </a:rPr>
              <a:t> of the subject limited partnership interest . . .”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Court Scrutiny of Discounts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685800" y="1916113"/>
            <a:ext cx="768508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627063" indent="-512763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2003 - Estate of </a:t>
            </a:r>
            <a:r>
              <a:rPr lang="en-US" altLang="en-US" sz="2800" dirty="0" err="1">
                <a:solidFill>
                  <a:schemeClr val="bg1"/>
                </a:solidFill>
                <a:latin typeface="+mj-lt"/>
              </a:rPr>
              <a:t>Peracchio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:</a:t>
            </a:r>
            <a:endParaRPr lang="en-US" altLang="en-US" sz="22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830" name="Line 5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70104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 b="0" dirty="0">
                <a:latin typeface="+mj-lt"/>
              </a:rPr>
              <a:t>[the taxpayer’s expert] makes no attempt whatsoever to analyze the data from those [restricted stock] studies as they relate to the transferred interests.  Rather, he </a:t>
            </a:r>
            <a:r>
              <a:rPr lang="en-US" altLang="en-US" sz="2200" b="0" u="sng" dirty="0">
                <a:solidFill>
                  <a:srgbClr val="FFFF00"/>
                </a:solidFill>
                <a:latin typeface="+mj-lt"/>
              </a:rPr>
              <a:t>simply lists the average discounts</a:t>
            </a:r>
            <a:r>
              <a:rPr lang="en-US" altLang="en-US" sz="2200" b="0" dirty="0">
                <a:latin typeface="+mj-lt"/>
              </a:rPr>
              <a:t> … asking us to accept on faith the premise that the approximate average of those results provides a reliable benchmark for the transferred interests.  </a:t>
            </a:r>
            <a:r>
              <a:rPr lang="en-US" altLang="en-US" sz="2200" b="0" u="sng" dirty="0">
                <a:solidFill>
                  <a:srgbClr val="FFFF00"/>
                </a:solidFill>
                <a:latin typeface="+mj-lt"/>
              </a:rPr>
              <a:t>Absent any analytical support, we are unable to accept that premise</a:t>
            </a:r>
            <a:r>
              <a:rPr lang="en-US" altLang="en-US" sz="2200" b="0" dirty="0">
                <a:latin typeface="+mj-lt"/>
              </a:rPr>
              <a:t> …”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Court Scrutiny of Discounts</a:t>
            </a: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468313" y="1600200"/>
            <a:ext cx="8229600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627063" indent="-512763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477963" indent="-736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2005 – Kelley v. Commissioner:</a:t>
            </a:r>
          </a:p>
          <a:p>
            <a:pPr lvl="1">
              <a:buFontTx/>
              <a:buNone/>
            </a:pPr>
            <a:endParaRPr lang="en-US" altLang="en-US" sz="2000" b="0" dirty="0">
              <a:solidFill>
                <a:schemeClr val="bg1"/>
              </a:solidFill>
              <a:latin typeface="+mj-lt"/>
            </a:endParaRPr>
          </a:p>
          <a:p>
            <a:pPr lvl="2">
              <a:buFontTx/>
              <a:buNone/>
            </a:pPr>
            <a:r>
              <a:rPr lang="en-US" altLang="en-US" sz="2400" dirty="0">
                <a:latin typeface="+mj-lt"/>
              </a:rPr>
              <a:t>“…we find </a:t>
            </a:r>
            <a:r>
              <a:rPr lang="en-US" altLang="en-US" sz="2400" u="sng" dirty="0">
                <a:solidFill>
                  <a:srgbClr val="FFFF00"/>
                </a:solidFill>
                <a:latin typeface="+mj-lt"/>
              </a:rPr>
              <a:t>neither expert particularly persuasive</a:t>
            </a:r>
            <a:r>
              <a:rPr lang="en-US" altLang="en-US" sz="2400" dirty="0">
                <a:latin typeface="+mj-lt"/>
              </a:rPr>
              <a:t> on [quantifying the discount for lack of control]…”</a:t>
            </a:r>
          </a:p>
          <a:p>
            <a:pPr lvl="2">
              <a:buFontTx/>
              <a:buNone/>
            </a:pPr>
            <a:endParaRPr lang="en-US" altLang="en-US" sz="2400" dirty="0">
              <a:latin typeface="+mj-lt"/>
            </a:endParaRPr>
          </a:p>
          <a:p>
            <a:pPr lvl="2">
              <a:buFontTx/>
              <a:buNone/>
            </a:pPr>
            <a:r>
              <a:rPr lang="en-US" altLang="en-US" sz="2400" dirty="0">
                <a:latin typeface="+mj-lt"/>
              </a:rPr>
              <a:t>“… [the taxpayer’s appraiser] </a:t>
            </a:r>
            <a:r>
              <a:rPr lang="en-US" altLang="en-US" sz="2400" u="sng" dirty="0">
                <a:solidFill>
                  <a:srgbClr val="FFFF00"/>
                </a:solidFill>
                <a:latin typeface="+mj-lt"/>
              </a:rPr>
              <a:t>did not analyze the data</a:t>
            </a:r>
            <a:r>
              <a:rPr lang="en-US" altLang="en-US" sz="2400" dirty="0">
                <a:latin typeface="+mj-lt"/>
              </a:rPr>
              <a:t> from these studies…therefore we cannot accept the premise that this average discount [for lack of marketability] is appropriate.”</a:t>
            </a:r>
          </a:p>
          <a:p>
            <a:pPr lvl="2">
              <a:buFontTx/>
              <a:buNone/>
            </a:pPr>
            <a:endParaRPr lang="en-US" altLang="en-US" sz="2400" dirty="0"/>
          </a:p>
        </p:txBody>
      </p:sp>
      <p:sp>
        <p:nvSpPr>
          <p:cNvPr id="79878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Court Scrutiny of Discounts</a:t>
            </a: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229600" cy="472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627063" indent="-512763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477963" indent="-736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buFontTx/>
              <a:buChar char="•"/>
            </a:pPr>
            <a:r>
              <a:rPr lang="en-US" altLang="en-US" sz="2800" dirty="0">
                <a:solidFill>
                  <a:schemeClr val="bg1"/>
                </a:solidFill>
                <a:latin typeface="+mj-lt"/>
              </a:rPr>
              <a:t>2010 – Holman v. Commissioner:</a:t>
            </a:r>
          </a:p>
          <a:p>
            <a:pPr lvl="1">
              <a:buFontTx/>
              <a:buNone/>
            </a:pPr>
            <a:endParaRPr lang="en-US" altLang="en-US" sz="2000" b="0" dirty="0">
              <a:solidFill>
                <a:schemeClr val="bg1"/>
              </a:solidFill>
            </a:endParaRPr>
          </a:p>
          <a:p>
            <a:pPr marL="731520" lvl="2" indent="0" algn="just">
              <a:buFontTx/>
              <a:buNone/>
            </a:pPr>
            <a:r>
              <a:rPr lang="en-US" altLang="en-US" sz="2400" dirty="0">
                <a:latin typeface="+mj-lt"/>
              </a:rPr>
              <a:t>The donors created a limited partnership, funded it with common stock of Dell, Inc., and gifted limited partnership shares to their children.  The </a:t>
            </a:r>
            <a:r>
              <a:rPr lang="en-US" altLang="en-US" sz="2400" u="sng" dirty="0">
                <a:solidFill>
                  <a:srgbClr val="FFFF00"/>
                </a:solidFill>
                <a:latin typeface="+mj-lt"/>
              </a:rPr>
              <a:t>judged sided with the IRS expert</a:t>
            </a:r>
            <a:r>
              <a:rPr lang="en-US" altLang="en-US" sz="2400" dirty="0">
                <a:latin typeface="+mj-lt"/>
              </a:rPr>
              <a:t> in regard to the selection of general equity closed-end funds.</a:t>
            </a:r>
          </a:p>
          <a:p>
            <a:pPr lvl="2">
              <a:buFontTx/>
              <a:buNone/>
            </a:pPr>
            <a:endParaRPr lang="en-US" altLang="en-US" sz="2400" dirty="0">
              <a:latin typeface="+mj-lt"/>
            </a:endParaRPr>
          </a:p>
          <a:p>
            <a:pPr marL="731520" lvl="2" indent="0" algn="just">
              <a:buNone/>
            </a:pPr>
            <a:r>
              <a:rPr lang="en-US" altLang="en-US" sz="2400" dirty="0">
                <a:latin typeface="+mj-lt"/>
              </a:rPr>
              <a:t>“Simply put, [the taxpayer expert] has </a:t>
            </a:r>
            <a:r>
              <a:rPr lang="en-US" altLang="en-US" sz="2400" u="sng" dirty="0">
                <a:solidFill>
                  <a:srgbClr val="FFFF00"/>
                </a:solidFill>
                <a:latin typeface="+mj-lt"/>
              </a:rPr>
              <a:t>failed to convince</a:t>
            </a:r>
            <a:r>
              <a:rPr lang="en-US" altLang="en-US" sz="2400" dirty="0">
                <a:latin typeface="+mj-lt"/>
              </a:rPr>
              <a:t> us that lack of portfolio diversity and professional management justify an increased adjustment on account of lack of control of 10 percent.”</a:t>
            </a:r>
          </a:p>
        </p:txBody>
      </p:sp>
      <p:sp>
        <p:nvSpPr>
          <p:cNvPr id="83974" name="Line 4"/>
          <p:cNvSpPr>
            <a:spLocks noChangeShapeType="1"/>
          </p:cNvSpPr>
          <p:nvPr/>
        </p:nvSpPr>
        <p:spPr bwMode="auto">
          <a:xfrm>
            <a:off x="7620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Partnership Agreement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5800" y="27432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the subject interest gain control and liquidate the partnership?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62000" y="1752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Tax Courts Wants More</a:t>
            </a:r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1066800" y="1905000"/>
            <a:ext cx="7345363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+mj-lt"/>
              </a:rPr>
              <a:t>The primary objection of the Tax Court has been the </a:t>
            </a:r>
            <a:r>
              <a:rPr lang="en-US" altLang="en-US" b="0" u="sng" dirty="0">
                <a:solidFill>
                  <a:srgbClr val="FFFF00"/>
                </a:solidFill>
                <a:latin typeface="+mj-lt"/>
              </a:rPr>
              <a:t>lack of rationale</a:t>
            </a:r>
            <a:r>
              <a:rPr lang="en-US" altLang="en-US" b="0" dirty="0">
                <a:latin typeface="+mj-lt"/>
              </a:rPr>
              <a:t> used to support discounts for lack of control and lack of marketability.  It is not a question of whether discounts … are appropriate.  It is how the amounts of these discounts have been determined that has raised concerns.</a:t>
            </a:r>
          </a:p>
        </p:txBody>
      </p:sp>
      <p:sp>
        <p:nvSpPr>
          <p:cNvPr id="86022" name="Line 5"/>
          <p:cNvSpPr>
            <a:spLocks noChangeShapeType="1"/>
          </p:cNvSpPr>
          <p:nvPr/>
        </p:nvSpPr>
        <p:spPr bwMode="auto">
          <a:xfrm>
            <a:off x="755650" y="1412875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684213" y="5445125"/>
            <a:ext cx="7704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u="sng" dirty="0">
                <a:latin typeface="+mj-lt"/>
              </a:rPr>
              <a:t>Comprehensive Guide for the Valuation of Family Limited Partnerships, 2</a:t>
            </a:r>
            <a:r>
              <a:rPr lang="en-US" altLang="en-US" sz="1400" b="0" u="sng" baseline="30000" dirty="0">
                <a:latin typeface="+mj-lt"/>
              </a:rPr>
              <a:t>nd</a:t>
            </a:r>
            <a:r>
              <a:rPr lang="en-US" altLang="en-US" sz="1400" b="0" u="sng" dirty="0">
                <a:latin typeface="+mj-lt"/>
              </a:rPr>
              <a:t> Ed.</a:t>
            </a:r>
            <a:r>
              <a:rPr lang="en-US" altLang="en-US" sz="1400" b="0" dirty="0">
                <a:latin typeface="+mj-lt"/>
              </a:rPr>
              <a:t>, 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Approaches to Value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685800" y="14478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Text Box 6"/>
          <p:cNvSpPr>
            <a:spLocks noGrp="1" noChangeArrowheads="1"/>
          </p:cNvSpPr>
          <p:nvPr>
            <p:ph type="body" idx="1"/>
          </p:nvPr>
        </p:nvSpPr>
        <p:spPr>
          <a:xfrm>
            <a:off x="2051050" y="2906712"/>
            <a:ext cx="5568950" cy="1893888"/>
          </a:xfrm>
        </p:spPr>
        <p:txBody>
          <a:bodyPr/>
          <a:lstStyle/>
          <a:p>
            <a:pPr marL="627063" lvl="1" indent="-512763"/>
            <a:r>
              <a:rPr lang="en-US" altLang="en-US" sz="3200" dirty="0">
                <a:solidFill>
                  <a:schemeClr val="bg1"/>
                </a:solidFill>
                <a:latin typeface="+mj-lt"/>
              </a:rPr>
              <a:t>Asset Based Approach </a:t>
            </a:r>
          </a:p>
          <a:p>
            <a:pPr marL="627063" lvl="1" indent="-512763"/>
            <a:r>
              <a:rPr lang="en-US" altLang="en-US" sz="3200" dirty="0">
                <a:solidFill>
                  <a:schemeClr val="bg1"/>
                </a:solidFill>
                <a:latin typeface="+mj-lt"/>
              </a:rPr>
              <a:t>Income Approach</a:t>
            </a:r>
          </a:p>
          <a:p>
            <a:pPr marL="627063" lvl="1" indent="-512763"/>
            <a:r>
              <a:rPr lang="en-US" altLang="en-US" sz="3200" dirty="0">
                <a:solidFill>
                  <a:schemeClr val="bg1"/>
                </a:solidFill>
                <a:latin typeface="+mj-lt"/>
              </a:rPr>
              <a:t>Market Approach</a:t>
            </a:r>
          </a:p>
          <a:p>
            <a:pPr marL="627063" lvl="1" indent="-512763">
              <a:buFontTx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2667000" y="3200400"/>
            <a:ext cx="46482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0A797A-0452-442B-82F1-07213B458A1C}"/>
              </a:ext>
            </a:extLst>
          </p:cNvPr>
          <p:cNvSpPr txBox="1"/>
          <p:nvPr/>
        </p:nvSpPr>
        <p:spPr>
          <a:xfrm>
            <a:off x="914400" y="1981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If not Asset Based Approach, then what?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032E1-83C8-4B7D-8D2A-22282C84E38E}"/>
              </a:ext>
            </a:extLst>
          </p:cNvPr>
          <p:cNvSpPr txBox="1"/>
          <p:nvPr/>
        </p:nvSpPr>
        <p:spPr>
          <a:xfrm>
            <a:off x="990600" y="5004137"/>
            <a:ext cx="710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Methodology based on information provided in the </a:t>
            </a:r>
            <a:r>
              <a:rPr lang="en-US" sz="2000" u="sng" dirty="0">
                <a:solidFill>
                  <a:srgbClr val="FFFF00"/>
                </a:solidFill>
              </a:rPr>
              <a:t>Comprehensive Guide for the Valuation of Family Limited Partnerships</a:t>
            </a:r>
            <a:r>
              <a:rPr lang="en-US" sz="2000" dirty="0">
                <a:solidFill>
                  <a:srgbClr val="FFFF00"/>
                </a:solidFill>
              </a:rPr>
              <a:t> from www.partnershipprofiles.com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923925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Income Approach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772400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2" algn="just">
              <a:spcBef>
                <a:spcPts val="600"/>
              </a:spcBef>
              <a:buFontTx/>
              <a:buNone/>
            </a:pPr>
            <a:r>
              <a:rPr lang="en-US" altLang="en-US" sz="2800" dirty="0"/>
              <a:t>1.</a:t>
            </a:r>
            <a:r>
              <a:rPr lang="en-US" altLang="en-US" sz="2400" dirty="0"/>
              <a:t> </a:t>
            </a:r>
            <a:r>
              <a:rPr lang="en-US" altLang="en-US" sz="2800" dirty="0">
                <a:latin typeface="+mj-lt"/>
              </a:rPr>
              <a:t>Nature of underlying assets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2. Risks of ownership of underlying assets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3. Income generating ability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4. Cash flow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5. Leverage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6. Prospects for capital appreciation</a:t>
            </a:r>
          </a:p>
          <a:p>
            <a:pPr lvl="2" algn="just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7. Possible liquidation of assets</a:t>
            </a:r>
          </a:p>
        </p:txBody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ts val="600"/>
              </a:spcBef>
              <a:buFontTx/>
              <a:buNone/>
            </a:pPr>
            <a:r>
              <a:rPr lang="en-US" altLang="en-US" sz="3200" b="0" dirty="0">
                <a:latin typeface="+mj-lt"/>
              </a:rPr>
              <a:t>Gives consideration to </a:t>
            </a:r>
            <a:r>
              <a:rPr lang="en-US" altLang="en-US" sz="3200" u="sng" dirty="0">
                <a:solidFill>
                  <a:srgbClr val="FFFF00"/>
                </a:solidFill>
                <a:latin typeface="+mj-lt"/>
              </a:rPr>
              <a:t>specific attributes</a:t>
            </a:r>
            <a:r>
              <a:rPr lang="en-US" altLang="en-US" sz="3200" b="0" dirty="0">
                <a:latin typeface="+mj-lt"/>
              </a:rPr>
              <a:t>:</a:t>
            </a:r>
            <a:endParaRPr lang="en-US" altLang="en-US" sz="2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4215" name="Line 5"/>
          <p:cNvSpPr>
            <a:spLocks noChangeShapeType="1"/>
          </p:cNvSpPr>
          <p:nvPr/>
        </p:nvSpPr>
        <p:spPr bwMode="auto">
          <a:xfrm>
            <a:off x="685800" y="10668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>
                <a:solidFill>
                  <a:srgbClr val="FFFF00"/>
                </a:solidFill>
              </a:rPr>
              <a:pPr/>
              <a:t>32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Property Descriptions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7696200" cy="263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8636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Commercial office building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Appraised for $6,500,000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Lease agreement provides for increase of 2% per annum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Partnership plans to sell property in 5-10 years</a:t>
            </a:r>
            <a:endParaRPr lang="en-US" altLang="en-US" sz="2600" dirty="0">
              <a:latin typeface="+mj-lt"/>
            </a:endParaRPr>
          </a:p>
        </p:txBody>
      </p:sp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u="sng" dirty="0">
                <a:solidFill>
                  <a:srgbClr val="FFFF00"/>
                </a:solidFill>
                <a:latin typeface="+mj-lt"/>
              </a:rPr>
              <a:t>Barnes Plaza 1</a:t>
            </a:r>
          </a:p>
        </p:txBody>
      </p:sp>
      <p:sp>
        <p:nvSpPr>
          <p:cNvPr id="104455" name="Line 10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6500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106501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7772400" cy="263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4572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Commercial office building 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Appraised for $6,950,000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Lease agreement provides for increase of 2% per annum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Partnership plans to sell property in 5 to 10 years</a:t>
            </a:r>
          </a:p>
        </p:txBody>
      </p:sp>
      <p:sp>
        <p:nvSpPr>
          <p:cNvPr id="106502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u="sng" dirty="0">
                <a:solidFill>
                  <a:srgbClr val="FFFF00"/>
                </a:solidFill>
                <a:latin typeface="+mj-lt"/>
              </a:rPr>
              <a:t>Barnes Plaza 2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Property Descriptions</a:t>
            </a:r>
            <a:endParaRPr lang="en-US" dirty="0"/>
          </a:p>
        </p:txBody>
      </p:sp>
      <p:sp>
        <p:nvSpPr>
          <p:cNvPr id="106504" name="Line 6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75438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4572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Parking lot 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Appraised for $1,800,000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Lease agreement provides for increase of 2% per annum</a:t>
            </a:r>
          </a:p>
          <a:p>
            <a:pPr lvl="2">
              <a:spcBef>
                <a:spcPct val="45000"/>
              </a:spcBef>
            </a:pPr>
            <a:r>
              <a:rPr lang="en-US" altLang="en-US" sz="2600" b="1" dirty="0">
                <a:latin typeface="+mj-lt"/>
              </a:rPr>
              <a:t>Partnership plans to sell property in 5 to 10 years</a:t>
            </a:r>
          </a:p>
        </p:txBody>
      </p:sp>
      <p:sp>
        <p:nvSpPr>
          <p:cNvPr id="108549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u="sng" dirty="0">
                <a:solidFill>
                  <a:srgbClr val="FFFF00"/>
                </a:solidFill>
                <a:latin typeface="+mj-lt"/>
              </a:rPr>
              <a:t>1100 Rector Ave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Property Descriptions</a:t>
            </a:r>
            <a:endParaRPr lang="en-US" dirty="0"/>
          </a:p>
        </p:txBody>
      </p:sp>
      <p:sp>
        <p:nvSpPr>
          <p:cNvPr id="108551" name="Line 6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Schedule of Income and Expenses</a:t>
            </a:r>
          </a:p>
        </p:txBody>
      </p:sp>
      <p:sp>
        <p:nvSpPr>
          <p:cNvPr id="110598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0599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878971"/>
              </p:ext>
            </p:extLst>
          </p:nvPr>
        </p:nvGraphicFramePr>
        <p:xfrm>
          <a:off x="533400" y="2006767"/>
          <a:ext cx="8001000" cy="363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0" name="Worksheet" r:id="rId4" imgW="8686800" imgH="3952763" progId="Excel.Sheet.8">
                  <p:embed/>
                </p:oleObj>
              </mc:Choice>
              <mc:Fallback>
                <p:oleObj name="Worksheet" r:id="rId4" imgW="8686800" imgH="3952763" progId="Excel.Sheet.8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06767"/>
                        <a:ext cx="8001000" cy="3632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>
                <a:solidFill>
                  <a:srgbClr val="FFFF00"/>
                </a:solidFill>
              </a:rPr>
              <a:pPr/>
              <a:t>36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6934200" cy="4343400"/>
          </a:xfrm>
        </p:spPr>
        <p:txBody>
          <a:bodyPr/>
          <a:lstStyle/>
          <a:p>
            <a:pPr algn="ctr">
              <a:spcBef>
                <a:spcPct val="45000"/>
              </a:spcBef>
              <a:buFontTx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Assumptions for Scenario 1</a:t>
            </a:r>
          </a:p>
          <a:p>
            <a:pPr algn="ctr">
              <a:spcBef>
                <a:spcPct val="45000"/>
              </a:spcBef>
              <a:buFontTx/>
              <a:buNone/>
              <a:defRPr/>
            </a:pPr>
            <a:endParaRPr lang="en-US" sz="1400" dirty="0">
              <a:latin typeface="Times New Roman" pitchFamily="18" charset="0"/>
            </a:endParaRPr>
          </a:p>
          <a:p>
            <a:pPr>
              <a:spcBef>
                <a:spcPct val="45000"/>
              </a:spcBef>
              <a:defRPr/>
            </a:pPr>
            <a:r>
              <a:rPr lang="en-US" sz="2400" dirty="0">
                <a:latin typeface="+mj-lt"/>
              </a:rPr>
              <a:t>Partnership continues operations</a:t>
            </a:r>
          </a:p>
          <a:p>
            <a:pPr>
              <a:spcBef>
                <a:spcPct val="45000"/>
              </a:spcBef>
              <a:defRPr/>
            </a:pPr>
            <a:r>
              <a:rPr lang="en-US" sz="2400" dirty="0">
                <a:latin typeface="+mj-lt"/>
              </a:rPr>
              <a:t>Lease income increases at 2% per annum</a:t>
            </a:r>
          </a:p>
          <a:p>
            <a:pPr>
              <a:spcBef>
                <a:spcPct val="45000"/>
              </a:spcBef>
              <a:defRPr/>
            </a:pPr>
            <a:r>
              <a:rPr lang="en-US" sz="2400" dirty="0">
                <a:latin typeface="+mj-lt"/>
              </a:rPr>
              <a:t>Operating expenses increase at 2.5% per annum</a:t>
            </a:r>
          </a:p>
          <a:p>
            <a:pPr>
              <a:spcBef>
                <a:spcPct val="45000"/>
              </a:spcBef>
              <a:defRPr/>
            </a:pPr>
            <a:r>
              <a:rPr lang="en-US" sz="2400" dirty="0">
                <a:latin typeface="+mj-lt"/>
              </a:rPr>
              <a:t>Interest income generated at 3% per annum</a:t>
            </a:r>
          </a:p>
          <a:p>
            <a:pPr>
              <a:spcBef>
                <a:spcPct val="45000"/>
              </a:spcBef>
              <a:defRPr/>
            </a:pPr>
            <a:r>
              <a:rPr lang="en-US" sz="2400" dirty="0">
                <a:latin typeface="+mj-lt"/>
              </a:rPr>
              <a:t>Proceeds from receivable to be received in Year 1</a:t>
            </a:r>
          </a:p>
        </p:txBody>
      </p:sp>
      <p:sp>
        <p:nvSpPr>
          <p:cNvPr id="112646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866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146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45072"/>
              </p:ext>
            </p:extLst>
          </p:nvPr>
        </p:nvGraphicFramePr>
        <p:xfrm>
          <a:off x="304800" y="2211388"/>
          <a:ext cx="8534400" cy="324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5" name="Worksheet" r:id="rId4" imgW="8896238" imgH="3381263" progId="Excel.Sheet.8">
                  <p:embed/>
                </p:oleObj>
              </mc:Choice>
              <mc:Fallback>
                <p:oleObj name="Worksheet" r:id="rId4" imgW="8896238" imgH="3381263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304800" y="2211388"/>
                        <a:ext cx="8534400" cy="324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057400" y="1524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Forecast of Net Cash Flow</a:t>
            </a:r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6096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Income Considerations</a:t>
            </a:r>
          </a:p>
        </p:txBody>
      </p:sp>
      <p:sp>
        <p:nvSpPr>
          <p:cNvPr id="116742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6743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198801"/>
              </p:ext>
            </p:extLst>
          </p:nvPr>
        </p:nvGraphicFramePr>
        <p:xfrm>
          <a:off x="841375" y="2297113"/>
          <a:ext cx="7464425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3" name="Worksheet" r:id="rId4" imgW="9039113" imgH="2371725" progId="Excel.Sheet.8">
                  <p:embed/>
                </p:oleObj>
              </mc:Choice>
              <mc:Fallback>
                <p:oleObj name="Worksheet" r:id="rId4" imgW="9039113" imgH="2371725" progId="Excel.Sheet.8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297113"/>
                        <a:ext cx="7464425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050" y="304800"/>
            <a:ext cx="7086600" cy="6858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Partnership Agreement </a:t>
            </a:r>
            <a:br>
              <a:rPr lang="en-US" sz="3800" dirty="0"/>
            </a:br>
            <a:r>
              <a:rPr lang="en-US" sz="3200" dirty="0"/>
              <a:t>Rights and Restrictions</a:t>
            </a:r>
            <a:endParaRPr lang="en-US" sz="3800" dirty="0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762000" y="12954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TextBox 1"/>
          <p:cNvSpPr txBox="1">
            <a:spLocks noChangeArrowheads="1"/>
          </p:cNvSpPr>
          <p:nvPr/>
        </p:nvSpPr>
        <p:spPr bwMode="auto">
          <a:xfrm>
            <a:off x="914400" y="1981200"/>
            <a:ext cx="731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solidFill>
                  <a:srgbClr val="FFFF00"/>
                </a:solidFill>
              </a:rPr>
              <a:t>Section 9.2  The Partnership shall dissolve and liquidate upon the vote of 66% or more of all the Partners to dissolve, wind up, and liquidate the Partnership.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151293"/>
            <a:ext cx="7061791" cy="95410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happens if you are valuing a 70% limited partnership interest?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0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91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Development of Discount Rate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467600" cy="3505198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en-US" altLang="en-US" sz="3200" dirty="0">
                <a:latin typeface="+mj-lt"/>
              </a:rPr>
              <a:t>The discount rate is based upon:</a:t>
            </a:r>
          </a:p>
          <a:p>
            <a:pPr marL="533400" indent="-533400" algn="just">
              <a:buFontTx/>
              <a:buNone/>
            </a:pPr>
            <a:endParaRPr lang="en-US" altLang="en-US" sz="1400" dirty="0">
              <a:latin typeface="+mj-lt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>
                <a:latin typeface="+mj-lt"/>
              </a:rPr>
              <a:t>The risk attributes of the assets owned by the partnership, and </a:t>
            </a:r>
          </a:p>
          <a:p>
            <a:pPr marL="533400" indent="-533400">
              <a:buFontTx/>
              <a:buAutoNum type="arabicPeriod"/>
            </a:pPr>
            <a:endParaRPr lang="en-US" altLang="en-US" sz="1600" dirty="0">
              <a:latin typeface="+mj-lt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>
                <a:latin typeface="+mj-lt"/>
              </a:rPr>
              <a:t>The required return on the assets relative to comparable investments. </a:t>
            </a:r>
          </a:p>
        </p:txBody>
      </p:sp>
      <p:sp>
        <p:nvSpPr>
          <p:cNvPr id="118790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10400" cy="838200"/>
          </a:xfrm>
        </p:spPr>
        <p:txBody>
          <a:bodyPr/>
          <a:lstStyle/>
          <a:p>
            <a:pPr>
              <a:defRPr/>
            </a:pPr>
            <a:r>
              <a:rPr lang="en-US" sz="3500" dirty="0"/>
              <a:t>Development of Discount Rate – </a:t>
            </a:r>
            <a:r>
              <a:rPr lang="en-US" sz="2800" dirty="0"/>
              <a:t>Real Estate LP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620000" cy="398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45000"/>
              </a:spcBef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Two Primary Sources of Empirical Data*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457200" indent="-457200">
              <a:spcBef>
                <a:spcPct val="45000"/>
              </a:spcBef>
              <a:defRPr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spcBef>
                <a:spcPct val="45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1.	Real Estate Investment Trusts (REITs)</a:t>
            </a:r>
          </a:p>
          <a:p>
            <a:pPr marL="457200" indent="-457200">
              <a:spcBef>
                <a:spcPct val="45000"/>
              </a:spcBef>
              <a:defRPr/>
            </a:pPr>
            <a:endParaRPr lang="en-US" sz="1200" b="1" dirty="0">
              <a:solidFill>
                <a:schemeClr val="bg1"/>
              </a:solidFill>
              <a:latin typeface="+mj-lt"/>
            </a:endParaRPr>
          </a:p>
          <a:p>
            <a:pPr marL="514350" indent="-514350">
              <a:spcBef>
                <a:spcPct val="45000"/>
              </a:spcBef>
              <a:buAutoNum type="arabicPeriod" startAt="2"/>
              <a:defRPr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Publicly held real estate limited partnerships</a:t>
            </a:r>
          </a:p>
          <a:p>
            <a:pPr marL="514350" indent="-514350">
              <a:spcBef>
                <a:spcPct val="45000"/>
              </a:spcBef>
              <a:buAutoNum type="arabicPeriod" startAt="2"/>
              <a:defRPr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45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*Data obtained from www.partnershipprofiles.com - Rate of Return Study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0838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Build Up Method </a:t>
            </a:r>
            <a:br>
              <a:rPr lang="en-US" sz="3600" dirty="0"/>
            </a:br>
            <a:r>
              <a:rPr lang="en-US" sz="2400" dirty="0"/>
              <a:t>Using REIT Data</a:t>
            </a:r>
          </a:p>
        </p:txBody>
      </p:sp>
      <p:graphicFrame>
        <p:nvGraphicFramePr>
          <p:cNvPr id="1331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459118"/>
              </p:ext>
            </p:extLst>
          </p:nvPr>
        </p:nvGraphicFramePr>
        <p:xfrm>
          <a:off x="838200" y="1540763"/>
          <a:ext cx="7467600" cy="385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6" name="Worksheet" r:id="rId4" imgW="7267463" imgH="3829050" progId="Excel.Sheet.8">
                  <p:embed/>
                </p:oleObj>
              </mc:Choice>
              <mc:Fallback>
                <p:oleObj name="Worksheet" r:id="rId4" imgW="7267463" imgH="38290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838200" y="1540763"/>
                        <a:ext cx="7467600" cy="3854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990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Build Up Method </a:t>
            </a:r>
            <a:br>
              <a:rPr lang="en-US" sz="3200" dirty="0"/>
            </a:br>
            <a:r>
              <a:rPr lang="en-US" sz="2400" dirty="0"/>
              <a:t>Using Publicly Held LP Data</a:t>
            </a:r>
          </a:p>
        </p:txBody>
      </p:sp>
      <p:graphicFrame>
        <p:nvGraphicFramePr>
          <p:cNvPr id="13517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010264"/>
              </p:ext>
            </p:extLst>
          </p:nvPr>
        </p:nvGraphicFramePr>
        <p:xfrm>
          <a:off x="838200" y="1757411"/>
          <a:ext cx="7239000" cy="350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5" name="Worksheet" r:id="rId4" imgW="7305787" imgH="3505312" progId="Excel.Sheet.8">
                  <p:embed/>
                </p:oleObj>
              </mc:Choice>
              <mc:Fallback>
                <p:oleObj name="Worksheet" r:id="rId4" imgW="7305787" imgH="350531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838200" y="1757411"/>
                        <a:ext cx="7239000" cy="3500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4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990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Discount Rate</a:t>
            </a:r>
            <a:endParaRPr lang="en-US" sz="2400" dirty="0"/>
          </a:p>
        </p:txBody>
      </p:sp>
      <p:graphicFrame>
        <p:nvGraphicFramePr>
          <p:cNvPr id="1372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92463"/>
              </p:ext>
            </p:extLst>
          </p:nvPr>
        </p:nvGraphicFramePr>
        <p:xfrm>
          <a:off x="869162" y="2133607"/>
          <a:ext cx="7445814" cy="1981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2" name="Worksheet" r:id="rId4" imgW="6962887" imgH="1838213" progId="Excel.Sheet.8">
                  <p:embed/>
                </p:oleObj>
              </mc:Choice>
              <mc:Fallback>
                <p:oleObj name="Worksheet" r:id="rId4" imgW="6962887" imgH="183821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869162" y="2133607"/>
                        <a:ext cx="7445814" cy="1981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454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080868"/>
              </p:ext>
            </p:extLst>
          </p:nvPr>
        </p:nvGraphicFramePr>
        <p:xfrm>
          <a:off x="533400" y="2286000"/>
          <a:ext cx="818356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7" name="Worksheet" r:id="rId4" imgW="9924938" imgH="4238513" progId="Excel.Sheet.8">
                  <p:embed/>
                </p:oleObj>
              </mc:Choice>
              <mc:Fallback>
                <p:oleObj name="Worksheet" r:id="rId4" imgW="9924938" imgH="423851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33400" y="2286000"/>
                        <a:ext cx="818356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Scenario #1 - Income Approach</a:t>
            </a:r>
          </a:p>
        </p:txBody>
      </p:sp>
      <p:sp>
        <p:nvSpPr>
          <p:cNvPr id="145415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41317" name="Line 6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938278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+mj-lt"/>
              </a:rPr>
              <a:t>The calculation of a terminal value is based on the Gordon Growth Model.</a:t>
            </a:r>
          </a:p>
          <a:p>
            <a:pPr>
              <a:defRPr/>
            </a:pPr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00"/>
                </a:solidFill>
                <a:latin typeface="+mj-lt"/>
              </a:rPr>
              <a:t>Terminal value = NCF / (k-g)</a:t>
            </a:r>
          </a:p>
          <a:p>
            <a:pPr algn="ctr">
              <a:defRPr/>
            </a:pPr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+mj-lt"/>
              </a:rPr>
              <a:t>	NCF	= Net cash flow in last year of projection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+mj-lt"/>
              </a:rPr>
              <a:t>	k	= Discount rate</a:t>
            </a:r>
          </a:p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latin typeface="+mj-lt"/>
              </a:rPr>
              <a:t>	g	= Long term annual growth of net cash flow 		   (expressed as a percentage)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Terminal Value</a:t>
            </a:r>
          </a:p>
        </p:txBody>
      </p:sp>
      <p:graphicFrame>
        <p:nvGraphicFramePr>
          <p:cNvPr id="147461" name="Object 9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787148"/>
              </p:ext>
            </p:extLst>
          </p:nvPr>
        </p:nvGraphicFramePr>
        <p:xfrm>
          <a:off x="1371600" y="1718110"/>
          <a:ext cx="6400800" cy="342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82" name="Worksheet" r:id="rId4" imgW="5915025" imgH="3162412" progId="Excel.Sheet.8">
                  <p:embed/>
                </p:oleObj>
              </mc:Choice>
              <mc:Fallback>
                <p:oleObj name="Worksheet" r:id="rId4" imgW="5915025" imgH="3162412" progId="Excel.Sheet.8">
                  <p:embed/>
                  <p:pic>
                    <p:nvPicPr>
                      <p:cNvPr id="0" name="Object 9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371600" y="1718110"/>
                        <a:ext cx="6400800" cy="342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2" name="Line 93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4950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94806"/>
              </p:ext>
            </p:extLst>
          </p:nvPr>
        </p:nvGraphicFramePr>
        <p:xfrm>
          <a:off x="1143000" y="2546511"/>
          <a:ext cx="6629400" cy="324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32" name="Worksheet" r:id="rId4" imgW="7838963" imgH="3781313" progId="Excel.Sheet.8">
                  <p:embed/>
                </p:oleObj>
              </mc:Choice>
              <mc:Fallback>
                <p:oleObj name="Worksheet" r:id="rId4" imgW="7838963" imgH="378131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143000" y="2546511"/>
                        <a:ext cx="6629400" cy="3246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Effective Discount for Lack of Control #1</a:t>
            </a:r>
          </a:p>
        </p:txBody>
      </p:sp>
      <p:sp>
        <p:nvSpPr>
          <p:cNvPr id="149511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5155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683652"/>
              </p:ext>
            </p:extLst>
          </p:nvPr>
        </p:nvGraphicFramePr>
        <p:xfrm>
          <a:off x="561304" y="2209801"/>
          <a:ext cx="8038723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80" name="Worksheet" r:id="rId4" imgW="10039238" imgH="3914775" progId="Excel.Sheet.8">
                  <p:embed/>
                </p:oleObj>
              </mc:Choice>
              <mc:Fallback>
                <p:oleObj name="Worksheet" r:id="rId4" imgW="10039238" imgH="391477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61304" y="2209801"/>
                        <a:ext cx="8038723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Scenario #2 - Income Approach</a:t>
            </a:r>
          </a:p>
        </p:txBody>
      </p:sp>
      <p:sp>
        <p:nvSpPr>
          <p:cNvPr id="151559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49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86600" cy="9906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Partnership Agreement </a:t>
            </a:r>
            <a:br>
              <a:rPr lang="en-US" sz="3800" dirty="0"/>
            </a:br>
            <a:r>
              <a:rPr lang="en-US" sz="3200" dirty="0"/>
              <a:t>Rights and Restrictions</a:t>
            </a: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762000" y="12954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TextBox 1"/>
          <p:cNvSpPr txBox="1">
            <a:spLocks noChangeArrowheads="1"/>
          </p:cNvSpPr>
          <p:nvPr/>
        </p:nvSpPr>
        <p:spPr bwMode="auto">
          <a:xfrm>
            <a:off x="762000" y="1935162"/>
            <a:ext cx="76327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solidFill>
                  <a:srgbClr val="FFFF00"/>
                </a:solidFill>
              </a:rPr>
              <a:t>Section 8.2(c) The General Partner may be removed at any time by a two-thirds Majority in Interest of Limited Partners.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3799582"/>
            <a:ext cx="7632700" cy="107721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solidFill>
                  <a:schemeClr val="bg1"/>
                </a:solidFill>
              </a:rPr>
              <a:t>What happens if you are valuing a 70% limited partnership interest?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>
                <a:solidFill>
                  <a:srgbClr val="FFFF00"/>
                </a:solidFill>
              </a:rPr>
              <a:pPr/>
              <a:t>5</a:t>
            </a:fld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B11945-5F60-4345-9B14-911409FCA9F9}"/>
              </a:ext>
            </a:extLst>
          </p:cNvPr>
          <p:cNvSpPr txBox="1"/>
          <p:nvPr/>
        </p:nvSpPr>
        <p:spPr>
          <a:xfrm>
            <a:off x="914400" y="54864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See Estate of W.W. Jones v. Commissioner</a:t>
            </a:r>
          </a:p>
        </p:txBody>
      </p:sp>
    </p:spTree>
    <p:extLst>
      <p:ext uri="{BB962C8B-B14F-4D97-AF65-F5344CB8AC3E}">
        <p14:creationId xmlns:p14="http://schemas.microsoft.com/office/powerpoint/2010/main" val="3442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Terminal Value</a:t>
            </a:r>
          </a:p>
        </p:txBody>
      </p:sp>
      <p:graphicFrame>
        <p:nvGraphicFramePr>
          <p:cNvPr id="153605" name="Object 9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652654"/>
              </p:ext>
            </p:extLst>
          </p:nvPr>
        </p:nvGraphicFramePr>
        <p:xfrm>
          <a:off x="1348218" y="1676401"/>
          <a:ext cx="627178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7" name="Worksheet" r:id="rId4" imgW="5915025" imgH="3162412" progId="Excel.Sheet.8">
                  <p:embed/>
                </p:oleObj>
              </mc:Choice>
              <mc:Fallback>
                <p:oleObj name="Worksheet" r:id="rId4" imgW="5915025" imgH="3162412" progId="Excel.Sheet.8">
                  <p:embed/>
                  <p:pic>
                    <p:nvPicPr>
                      <p:cNvPr id="0" name="Object 9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348218" y="1676401"/>
                        <a:ext cx="627178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6" name="Line 93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556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504387"/>
              </p:ext>
            </p:extLst>
          </p:nvPr>
        </p:nvGraphicFramePr>
        <p:xfrm>
          <a:off x="1212850" y="2590800"/>
          <a:ext cx="6718300" cy="306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6" name="Worksheet" r:id="rId4" imgW="7743825" imgH="3476737" progId="Excel.Sheet.8">
                  <p:embed/>
                </p:oleObj>
              </mc:Choice>
              <mc:Fallback>
                <p:oleObj name="Worksheet" r:id="rId4" imgW="7743825" imgH="347673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212850" y="2590800"/>
                        <a:ext cx="6718300" cy="3062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Effective Discount for Lack of Control #2</a:t>
            </a:r>
          </a:p>
        </p:txBody>
      </p:sp>
      <p:sp>
        <p:nvSpPr>
          <p:cNvPr id="155655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1556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97078"/>
              </p:ext>
            </p:extLst>
          </p:nvPr>
        </p:nvGraphicFramePr>
        <p:xfrm>
          <a:off x="1284151" y="2883512"/>
          <a:ext cx="6575698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47" name="Worksheet" r:id="rId4" imgW="7143750" imgH="1323863" progId="Excel.Sheet.8">
                  <p:embed/>
                </p:oleObj>
              </mc:Choice>
              <mc:Fallback>
                <p:oleObj name="Worksheet" r:id="rId4" imgW="7143750" imgH="132386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1284151" y="2883512"/>
                        <a:ext cx="6575698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Range of Discounts for Lack of Control</a:t>
            </a:r>
          </a:p>
        </p:txBody>
      </p:sp>
      <p:sp>
        <p:nvSpPr>
          <p:cNvPr id="155655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4411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2252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753339"/>
              </p:ext>
            </p:extLst>
          </p:nvPr>
        </p:nvGraphicFramePr>
        <p:xfrm>
          <a:off x="673894" y="2454275"/>
          <a:ext cx="7656512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328" name="Worksheet" r:id="rId4" imgW="8448787" imgH="3343275" progId="Excel.Sheet.8">
                  <p:embed/>
                </p:oleObj>
              </mc:Choice>
              <mc:Fallback>
                <p:oleObj name="Worksheet" r:id="rId4" imgW="8448787" imgH="3343275" progId="Excel.Sheet.8">
                  <p:embed/>
                  <p:pic>
                    <p:nvPicPr>
                      <p:cNvPr id="2252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73894" y="2454275"/>
                        <a:ext cx="7656512" cy="303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Reconciliation of Income Approach</a:t>
            </a:r>
          </a:p>
        </p:txBody>
      </p:sp>
      <p:sp>
        <p:nvSpPr>
          <p:cNvPr id="225287" name="Line 8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9582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305800" cy="2133600"/>
          </a:xfrm>
        </p:spPr>
        <p:txBody>
          <a:bodyPr/>
          <a:lstStyle/>
          <a:p>
            <a:r>
              <a:rPr lang="en-US" altLang="en-US" sz="3800" dirty="0">
                <a:solidFill>
                  <a:schemeClr val="bg1"/>
                </a:solidFill>
                <a:effectLst/>
              </a:rPr>
              <a:t>Market Approach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Relies on specific attributes of partnership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Compares attributes of subject partnership to partnerships with similar attributes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Utilizes Price to NAV ratios of partnerships with comparable attributes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Utilizes Price to Cash Flow ratios of partnerships with comparable attributes</a:t>
            </a:r>
          </a:p>
        </p:txBody>
      </p:sp>
      <p:sp>
        <p:nvSpPr>
          <p:cNvPr id="159750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>
                <a:solidFill>
                  <a:srgbClr val="FFFF00"/>
                </a:solidFill>
              </a:rPr>
              <a:pPr/>
              <a:t>55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696200" cy="2057400"/>
          </a:xfrm>
        </p:spPr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  <a:latin typeface="+mj-lt"/>
              </a:rPr>
              <a:t>Publicly Held Limited Partnerships or Real Estate Investment Trust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solidFill>
                  <a:srgbClr val="FFFF00"/>
                </a:solidFill>
                <a:latin typeface="+mj-lt"/>
              </a:rPr>
              <a:t>Partnership Profiles Minority Interest Discount Database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16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Source of Data for Real Estate Partnerships</a:t>
            </a:r>
          </a:p>
        </p:txBody>
      </p:sp>
      <p:sp>
        <p:nvSpPr>
          <p:cNvPr id="161799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Secondary Market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7162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“. . .  if an appraisal is supported by Partnership Profiles or actual sale documents, the proposed asset valuation will be more persuasive.”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63846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7" name="Text Box 5"/>
          <p:cNvSpPr txBox="1">
            <a:spLocks noChangeArrowheads="1"/>
          </p:cNvSpPr>
          <p:nvPr/>
        </p:nvSpPr>
        <p:spPr bwMode="auto">
          <a:xfrm>
            <a:off x="1219200" y="4724400"/>
            <a:ext cx="7018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FF00"/>
                </a:solidFill>
                <a:latin typeface="+mj-lt"/>
              </a:rPr>
              <a:t>Mary Lou Edelstein, IRS FLP Appeals Coordinator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rgbClr val="FFFF00"/>
                </a:solidFill>
                <a:latin typeface="+mj-lt"/>
              </a:rPr>
              <a:t>Daily Tax Highlights &amp; Documents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Secondary Market</a:t>
            </a:r>
          </a:p>
        </p:txBody>
      </p:sp>
      <p:sp>
        <p:nvSpPr>
          <p:cNvPr id="180229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693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0" dirty="0">
                <a:latin typeface="+mj-lt"/>
              </a:rPr>
              <a:t>Foremost Pricing Factors</a:t>
            </a:r>
          </a:p>
        </p:txBody>
      </p:sp>
      <p:sp>
        <p:nvSpPr>
          <p:cNvPr id="180230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1676400" y="2667000"/>
            <a:ext cx="6261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 dirty="0">
                <a:solidFill>
                  <a:schemeClr val="bg1"/>
                </a:solidFill>
                <a:latin typeface="+mj-lt"/>
              </a:rPr>
              <a:t>1. Distributable Cash Flow/Distributions</a:t>
            </a:r>
          </a:p>
        </p:txBody>
      </p:sp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1676400" y="32766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 dirty="0">
                <a:solidFill>
                  <a:schemeClr val="bg1"/>
                </a:solidFill>
                <a:latin typeface="+mj-lt"/>
              </a:rPr>
              <a:t>2. Capital Structure/Leverage</a:t>
            </a:r>
            <a:endParaRPr lang="en-US" alt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1676400" y="3886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 dirty="0">
                <a:solidFill>
                  <a:schemeClr val="bg1"/>
                </a:solidFill>
                <a:latin typeface="+mj-lt"/>
              </a:rPr>
              <a:t>3. Historical Performance</a:t>
            </a:r>
          </a:p>
        </p:txBody>
      </p:sp>
      <p:sp>
        <p:nvSpPr>
          <p:cNvPr id="275468" name="Text Box 12"/>
          <p:cNvSpPr txBox="1">
            <a:spLocks noChangeArrowheads="1"/>
          </p:cNvSpPr>
          <p:nvPr/>
        </p:nvSpPr>
        <p:spPr bwMode="auto">
          <a:xfrm>
            <a:off x="1676400" y="4495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b="0" dirty="0">
                <a:solidFill>
                  <a:schemeClr val="bg1"/>
                </a:solidFill>
                <a:latin typeface="+mj-lt"/>
              </a:rPr>
              <a:t>4. Liquidation Horizon</a:t>
            </a:r>
            <a:endParaRPr lang="en-US" alt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5" grpId="0"/>
      <p:bldP spid="275466" grpId="0"/>
      <p:bldP spid="275467" grpId="0"/>
      <p:bldP spid="27546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198661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662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58674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0" dirty="0">
                <a:solidFill>
                  <a:srgbClr val="FFFF00"/>
                </a:solidFill>
                <a:latin typeface="+mj-lt"/>
              </a:rPr>
              <a:t>Market Approach Focus: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b="0" dirty="0">
              <a:latin typeface="+mj-lt"/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sz="3200" b="0" dirty="0">
                <a:latin typeface="+mj-lt"/>
              </a:rPr>
              <a:t>Price-to-NAV Ratios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3200" b="0" dirty="0">
                <a:latin typeface="+mj-lt"/>
              </a:rPr>
              <a:t>Cash Distribution Yields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3200" b="0" dirty="0">
                <a:latin typeface="+mj-lt"/>
              </a:rPr>
              <a:t>Cash Flow Multiples</a:t>
            </a:r>
          </a:p>
          <a:p>
            <a:pPr>
              <a:spcBef>
                <a:spcPct val="0"/>
              </a:spcBef>
              <a:buNone/>
            </a:pPr>
            <a:endParaRPr lang="en-US" altLang="en-US" sz="3200" b="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FFFF00"/>
                </a:solidFill>
                <a:latin typeface="+mj-lt"/>
              </a:rPr>
              <a:t>Note: Relative to comparable investments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86600" cy="9906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Partnership Agreement </a:t>
            </a:r>
            <a:br>
              <a:rPr lang="en-US" sz="3800" dirty="0"/>
            </a:br>
            <a:r>
              <a:rPr lang="en-US" sz="3200" dirty="0"/>
              <a:t>Rights and Restrictions</a:t>
            </a: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762000" y="12954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1747837"/>
            <a:ext cx="76327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solidFill>
                  <a:srgbClr val="FFFF00"/>
                </a:solidFill>
              </a:rPr>
              <a:t>Section 9.5 (e) The Partnership shall dissolve and liquidate upon the retirement, resignation, expulsion … of the General Partner.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4038600"/>
            <a:ext cx="7556500" cy="15696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solidFill>
                  <a:schemeClr val="bg1"/>
                </a:solidFill>
              </a:rPr>
              <a:t>What happens if you are valuing a 1% general partnership interest and 10% limited partnership interest for Estate Tax purposes?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>
                <a:solidFill>
                  <a:srgbClr val="FFFF00"/>
                </a:solidFill>
              </a:rPr>
              <a:pPr/>
              <a:t>6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048000"/>
            <a:ext cx="6705600" cy="1676400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 sz="3000" dirty="0">
                <a:latin typeface="+mj-lt"/>
              </a:rPr>
              <a:t>Minority Interest Discount Database</a:t>
            </a:r>
          </a:p>
          <a:p>
            <a:pPr>
              <a:spcBef>
                <a:spcPct val="45000"/>
              </a:spcBef>
            </a:pPr>
            <a:endParaRPr lang="en-US" altLang="en-US" sz="1600" dirty="0">
              <a:latin typeface="+mj-lt"/>
            </a:endParaRPr>
          </a:p>
          <a:p>
            <a:pPr>
              <a:spcBef>
                <a:spcPct val="45000"/>
              </a:spcBef>
            </a:pPr>
            <a:r>
              <a:rPr lang="en-US" altLang="en-US" sz="3000" dirty="0">
                <a:latin typeface="+mj-lt"/>
              </a:rPr>
              <a:t>Partnership Guideline Reports</a:t>
            </a:r>
          </a:p>
        </p:txBody>
      </p:sp>
      <p:sp>
        <p:nvSpPr>
          <p:cNvPr id="200710" name="Text Box 4"/>
          <p:cNvSpPr txBox="1">
            <a:spLocks noChangeArrowheads="1"/>
          </p:cNvSpPr>
          <p:nvPr/>
        </p:nvSpPr>
        <p:spPr bwMode="auto">
          <a:xfrm>
            <a:off x="609600" y="1727537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FF00"/>
                </a:solidFill>
                <a:latin typeface="+mj-lt"/>
              </a:rPr>
              <a:t>Two Sources of Information from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3000" dirty="0">
                <a:solidFill>
                  <a:srgbClr val="FFFF00"/>
                </a:solidFill>
                <a:latin typeface="+mj-lt"/>
              </a:rPr>
              <a:t>Partnership Profiles</a:t>
            </a:r>
          </a:p>
        </p:txBody>
      </p:sp>
      <p:sp>
        <p:nvSpPr>
          <p:cNvPr id="200711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202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6858000" cy="3352800"/>
          </a:xfrm>
        </p:spPr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Data available from 1994 through 2019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Includes 400+ programs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Database query options and sorting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Immediate access to most recent 10K</a:t>
            </a:r>
          </a:p>
          <a:p>
            <a:pPr>
              <a:spcBef>
                <a:spcPct val="45000"/>
              </a:spcBef>
            </a:pPr>
            <a:r>
              <a:rPr lang="en-US" altLang="en-US" dirty="0">
                <a:latin typeface="+mj-lt"/>
              </a:rPr>
              <a:t>Downloadable into Excel spreadsheet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Partnership Profiles Minority Interest Discount Database</a:t>
            </a:r>
          </a:p>
        </p:txBody>
      </p:sp>
      <p:sp>
        <p:nvSpPr>
          <p:cNvPr id="202759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sp>
        <p:nvSpPr>
          <p:cNvPr id="210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000" dirty="0">
                <a:latin typeface="+mj-lt"/>
              </a:rPr>
              <a:t>Partnership Guideline Reports</a:t>
            </a:r>
          </a:p>
          <a:p>
            <a:pPr>
              <a:buFontTx/>
              <a:buNone/>
            </a:pPr>
            <a:endParaRPr lang="en-US" altLang="en-US" sz="2000" dirty="0">
              <a:latin typeface="+mj-lt"/>
            </a:endParaRPr>
          </a:p>
          <a:p>
            <a:r>
              <a:rPr lang="en-US" altLang="en-US" sz="2400" dirty="0">
                <a:latin typeface="+mj-lt"/>
              </a:rPr>
              <a:t>Report #1 – Equity Distributing – Low Debt</a:t>
            </a:r>
          </a:p>
          <a:p>
            <a:r>
              <a:rPr lang="en-US" altLang="en-US" sz="2400" dirty="0">
                <a:latin typeface="+mj-lt"/>
              </a:rPr>
              <a:t>Report #2 – Equity Distributing – Mod to High</a:t>
            </a:r>
          </a:p>
          <a:p>
            <a:r>
              <a:rPr lang="en-US" altLang="en-US" sz="2400" dirty="0">
                <a:latin typeface="+mj-lt"/>
              </a:rPr>
              <a:t>Report #3 – </a:t>
            </a:r>
            <a:r>
              <a:rPr lang="en-US" altLang="en-US" sz="2400" dirty="0" err="1">
                <a:latin typeface="+mj-lt"/>
              </a:rPr>
              <a:t>Nonincome</a:t>
            </a:r>
            <a:r>
              <a:rPr lang="en-US" altLang="en-US" sz="2400" dirty="0">
                <a:latin typeface="+mj-lt"/>
              </a:rPr>
              <a:t> Producing Land</a:t>
            </a:r>
          </a:p>
          <a:p>
            <a:r>
              <a:rPr lang="en-US" altLang="en-US" sz="2400" dirty="0">
                <a:latin typeface="+mj-lt"/>
              </a:rPr>
              <a:t>Report #4 – Equity </a:t>
            </a:r>
            <a:r>
              <a:rPr lang="en-US" altLang="en-US" sz="2400" dirty="0" err="1">
                <a:latin typeface="+mj-lt"/>
              </a:rPr>
              <a:t>Nondistributing</a:t>
            </a:r>
            <a:r>
              <a:rPr lang="en-US" altLang="en-US" sz="2400" dirty="0">
                <a:latin typeface="+mj-lt"/>
              </a:rPr>
              <a:t> </a:t>
            </a:r>
          </a:p>
          <a:p>
            <a:r>
              <a:rPr lang="en-US" altLang="en-US" sz="2400" dirty="0">
                <a:latin typeface="+mj-lt"/>
              </a:rPr>
              <a:t>Report #5 – Oil &amp; Gas Partnerships</a:t>
            </a:r>
          </a:p>
          <a:p>
            <a:r>
              <a:rPr lang="en-US" altLang="en-US" sz="2400" dirty="0">
                <a:latin typeface="+mj-lt"/>
              </a:rPr>
              <a:t>Report #6 – Triple Net Lease</a:t>
            </a:r>
          </a:p>
        </p:txBody>
      </p:sp>
      <p:sp>
        <p:nvSpPr>
          <p:cNvPr id="210950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 Approach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096401"/>
              </p:ext>
            </p:extLst>
          </p:nvPr>
        </p:nvGraphicFramePr>
        <p:xfrm>
          <a:off x="453041" y="1828799"/>
          <a:ext cx="8233759" cy="4343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13" name="Worksheet" r:id="rId4" imgW="6153038" imgH="3314700" progId="Excel.Sheet.8">
                  <p:embed/>
                </p:oleObj>
              </mc:Choice>
              <mc:Fallback>
                <p:oleObj name="Worksheet" r:id="rId4" imgW="6153038" imgH="33147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53041" y="1828799"/>
                        <a:ext cx="8233759" cy="4343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600200" y="1295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 of Price to NAV Ratio</a:t>
            </a:r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2273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28749"/>
              </p:ext>
            </p:extLst>
          </p:nvPr>
        </p:nvGraphicFramePr>
        <p:xfrm>
          <a:off x="717550" y="2320924"/>
          <a:ext cx="7740650" cy="2445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40" name="Worksheet" r:id="rId4" imgW="7458075" imgH="2343150" progId="Excel.Sheet.8">
                  <p:embed/>
                </p:oleObj>
              </mc:Choice>
              <mc:Fallback>
                <p:oleObj name="Worksheet" r:id="rId4" imgW="7458075" imgH="23431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717550" y="2320924"/>
                        <a:ext cx="7740650" cy="2445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Reconciliation of Values</a:t>
            </a:r>
          </a:p>
        </p:txBody>
      </p:sp>
      <p:sp>
        <p:nvSpPr>
          <p:cNvPr id="227335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477819"/>
              </p:ext>
            </p:extLst>
          </p:nvPr>
        </p:nvGraphicFramePr>
        <p:xfrm>
          <a:off x="717550" y="5095740"/>
          <a:ext cx="77089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41" name="Worksheet" r:id="rId6" imgW="8505937" imgH="342900" progId="Excel.Sheet.8">
                  <p:embed/>
                </p:oleObj>
              </mc:Choice>
              <mc:Fallback>
                <p:oleObj name="Worksheet" r:id="rId6" imgW="8505937" imgH="342900" progId="Excel.Sheet.8">
                  <p:embed/>
                  <p:pic>
                    <p:nvPicPr>
                      <p:cNvPr id="2273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717550" y="5095740"/>
                        <a:ext cx="77089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64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229600" cy="28956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effectLst/>
              </a:rPr>
              <a:t>Discount for Lack </a:t>
            </a:r>
            <a:br>
              <a:rPr lang="en-US" altLang="en-US" dirty="0">
                <a:solidFill>
                  <a:schemeClr val="bg1"/>
                </a:solidFill>
                <a:effectLst/>
              </a:rPr>
            </a:br>
            <a:r>
              <a:rPr lang="en-US" altLang="en-US" dirty="0">
                <a:solidFill>
                  <a:schemeClr val="bg1"/>
                </a:solidFill>
                <a:effectLst/>
              </a:rPr>
              <a:t>of Marketability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Discount for Lack of Marketability</a:t>
            </a:r>
          </a:p>
        </p:txBody>
      </p:sp>
      <p:sp>
        <p:nvSpPr>
          <p:cNvPr id="23552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2296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dirty="0">
                <a:solidFill>
                  <a:srgbClr val="FFFF00"/>
                </a:solidFill>
                <a:latin typeface="+mj-lt"/>
              </a:rPr>
              <a:t>Adjustment for lack of marketability can be accomplished by: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200" dirty="0"/>
          </a:p>
        </p:txBody>
      </p:sp>
      <p:sp>
        <p:nvSpPr>
          <p:cNvPr id="235526" name="Rectangle 4"/>
          <p:cNvSpPr>
            <a:spLocks noChangeArrowheads="1"/>
          </p:cNvSpPr>
          <p:nvPr/>
        </p:nvSpPr>
        <p:spPr bwMode="auto">
          <a:xfrm>
            <a:off x="1143000" y="2971800"/>
            <a:ext cx="6858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The application of a discount for lack of marketability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+mj-lt"/>
              </a:rPr>
              <a:t>Increasing the required return to compensate for the increased risk of the illiquid investment</a:t>
            </a:r>
          </a:p>
        </p:txBody>
      </p:sp>
      <p:sp>
        <p:nvSpPr>
          <p:cNvPr id="235527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66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0668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Discount for Lack of Marketability</a:t>
            </a:r>
            <a:endParaRPr lang="en-US" dirty="0"/>
          </a:p>
        </p:txBody>
      </p:sp>
      <p:sp>
        <p:nvSpPr>
          <p:cNvPr id="237573" name="Text Box 3"/>
          <p:cNvSpPr txBox="1">
            <a:spLocks noChangeArrowheads="1"/>
          </p:cNvSpPr>
          <p:nvPr/>
        </p:nvSpPr>
        <p:spPr bwMode="auto">
          <a:xfrm>
            <a:off x="920750" y="2286000"/>
            <a:ext cx="7162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+mj-lt"/>
              </a:rPr>
              <a:t>The discount for lack of marketability results in an increase in the effective rate of return</a:t>
            </a:r>
            <a:r>
              <a:rPr lang="en-US" altLang="en-US" sz="3600" dirty="0"/>
              <a:t>.</a:t>
            </a:r>
          </a:p>
        </p:txBody>
      </p:sp>
      <p:sp>
        <p:nvSpPr>
          <p:cNvPr id="237574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67</a:t>
            </a:fld>
            <a:endParaRPr lang="en-US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Marketability Discount 101</a:t>
            </a:r>
          </a:p>
        </p:txBody>
      </p:sp>
      <p:graphicFrame>
        <p:nvGraphicFramePr>
          <p:cNvPr id="2396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763282"/>
              </p:ext>
            </p:extLst>
          </p:nvPr>
        </p:nvGraphicFramePr>
        <p:xfrm>
          <a:off x="609601" y="2339088"/>
          <a:ext cx="7924800" cy="167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42" name="Worksheet" r:id="rId4" imgW="6357735" imgH="1352731" progId="Excel.Sheet.8">
                  <p:embed/>
                </p:oleObj>
              </mc:Choice>
              <mc:Fallback>
                <p:oleObj name="Worksheet" r:id="rId4" imgW="6357735" imgH="135273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09601" y="2339088"/>
                        <a:ext cx="7924800" cy="167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2" name="Line 4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68</a:t>
            </a:fld>
            <a:endParaRPr lang="en-US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Application of DLOM</a:t>
            </a:r>
          </a:p>
        </p:txBody>
      </p:sp>
      <p:graphicFrame>
        <p:nvGraphicFramePr>
          <p:cNvPr id="2416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517103"/>
              </p:ext>
            </p:extLst>
          </p:nvPr>
        </p:nvGraphicFramePr>
        <p:xfrm>
          <a:off x="762000" y="2819400"/>
          <a:ext cx="7658100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3" name="Worksheet" r:id="rId4" imgW="7877287" imgH="2162287" progId="Excel.Sheet.8">
                  <p:embed/>
                </p:oleObj>
              </mc:Choice>
              <mc:Fallback>
                <p:oleObj name="Worksheet" r:id="rId4" imgW="7877287" imgH="216228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762000" y="2819400"/>
                        <a:ext cx="7658100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 on Rate of Return</a:t>
            </a:r>
          </a:p>
        </p:txBody>
      </p:sp>
      <p:sp>
        <p:nvSpPr>
          <p:cNvPr id="241671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>
                <a:solidFill>
                  <a:srgbClr val="FFFF00"/>
                </a:solidFill>
              </a:rPr>
              <a:pPr/>
              <a:t>69</a:t>
            </a:fld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86600" cy="990600"/>
          </a:xfrm>
        </p:spPr>
        <p:txBody>
          <a:bodyPr/>
          <a:lstStyle/>
          <a:p>
            <a:pPr>
              <a:defRPr/>
            </a:pPr>
            <a:r>
              <a:rPr lang="en-US" sz="3800" dirty="0"/>
              <a:t>Partnership Agreement </a:t>
            </a:r>
            <a:br>
              <a:rPr lang="en-US" sz="3800" dirty="0"/>
            </a:br>
            <a:r>
              <a:rPr lang="en-US" sz="3200" dirty="0"/>
              <a:t>Rights and Restrictions</a:t>
            </a:r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>
            <a:off x="762000" y="12954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TextBox 1"/>
          <p:cNvSpPr txBox="1">
            <a:spLocks noChangeArrowheads="1"/>
          </p:cNvSpPr>
          <p:nvPr/>
        </p:nvSpPr>
        <p:spPr bwMode="auto">
          <a:xfrm>
            <a:off x="914400" y="1682750"/>
            <a:ext cx="73152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dirty="0">
                <a:solidFill>
                  <a:srgbClr val="FFFF00"/>
                </a:solidFill>
              </a:rPr>
              <a:t>Section 7.05  Partner Buy-Sell Provisions – A partner (the “Offeror”) may make an offer to acquire the interest of another partner (the “Offeree”). </a:t>
            </a:r>
          </a:p>
          <a:p>
            <a:endParaRPr lang="en-US" altLang="en-US" sz="1200" dirty="0">
              <a:solidFill>
                <a:srgbClr val="FFFF00"/>
              </a:solidFill>
            </a:endParaRPr>
          </a:p>
          <a:p>
            <a:r>
              <a:rPr lang="en-US" altLang="en-US" sz="3200" dirty="0">
                <a:solidFill>
                  <a:srgbClr val="FFFF00"/>
                </a:solidFill>
              </a:rPr>
              <a:t>The Offeree </a:t>
            </a:r>
            <a:r>
              <a:rPr lang="en-US" altLang="en-US" sz="3200" u="sng" dirty="0">
                <a:solidFill>
                  <a:schemeClr val="bg1"/>
                </a:solidFill>
              </a:rPr>
              <a:t>must</a:t>
            </a:r>
            <a:r>
              <a:rPr lang="en-US" altLang="en-US" sz="3200" dirty="0">
                <a:solidFill>
                  <a:srgbClr val="FFFF00"/>
                </a:solidFill>
              </a:rPr>
              <a:t> either sell at that price, or purchase the Offeror’s interest at the same price.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0866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(Commonly referred to as a Push-Pull Provision)</a:t>
            </a:r>
          </a:p>
        </p:txBody>
      </p:sp>
    </p:spTree>
    <p:extLst>
      <p:ext uri="{BB962C8B-B14F-4D97-AF65-F5344CB8AC3E}">
        <p14:creationId xmlns:p14="http://schemas.microsoft.com/office/powerpoint/2010/main" val="42177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</a:t>
            </a:r>
          </a:p>
        </p:txBody>
      </p:sp>
      <p:grpSp>
        <p:nvGrpSpPr>
          <p:cNvPr id="243717" name="Group 3"/>
          <p:cNvGrpSpPr>
            <a:grpSpLocks/>
          </p:cNvGrpSpPr>
          <p:nvPr/>
        </p:nvGrpSpPr>
        <p:grpSpPr bwMode="auto">
          <a:xfrm>
            <a:off x="685800" y="1524000"/>
            <a:ext cx="7924800" cy="4100513"/>
            <a:chOff x="432" y="1248"/>
            <a:chExt cx="4992" cy="2583"/>
          </a:xfrm>
        </p:grpSpPr>
        <p:sp>
          <p:nvSpPr>
            <p:cNvPr id="243719" name="Text Box 4"/>
            <p:cNvSpPr txBox="1">
              <a:spLocks noChangeArrowheads="1"/>
            </p:cNvSpPr>
            <p:nvPr/>
          </p:nvSpPr>
          <p:spPr bwMode="auto">
            <a:xfrm>
              <a:off x="864" y="2007"/>
              <a:ext cx="4560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0" dirty="0"/>
                <a:t>1. </a:t>
              </a:r>
              <a:r>
                <a:rPr lang="en-US" altLang="en-US" b="0" dirty="0">
                  <a:latin typeface="+mj-lt"/>
                </a:rPr>
                <a:t>Noncontrolling, </a:t>
              </a:r>
              <a:r>
                <a:rPr lang="en-US" altLang="en-US" b="0" u="sng" dirty="0">
                  <a:latin typeface="+mj-lt"/>
                </a:rPr>
                <a:t>marketable</a:t>
              </a:r>
              <a:r>
                <a:rPr lang="en-US" altLang="en-US" b="0" dirty="0">
                  <a:latin typeface="+mj-lt"/>
                </a:rPr>
                <a:t> interest  yielding a 12% return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0" dirty="0">
                  <a:latin typeface="+mj-lt"/>
                </a:rPr>
                <a:t>2. Noncontrolling, </a:t>
              </a:r>
              <a:r>
                <a:rPr lang="en-US" altLang="en-US" b="0" u="sng" dirty="0">
                  <a:latin typeface="+mj-lt"/>
                </a:rPr>
                <a:t>nonmarketable</a:t>
              </a:r>
              <a:r>
                <a:rPr lang="en-US" altLang="en-US" b="0" dirty="0">
                  <a:latin typeface="+mj-lt"/>
                </a:rPr>
                <a:t> interest yielding a 12% return</a:t>
              </a:r>
            </a:p>
          </p:txBody>
        </p:sp>
        <p:sp>
          <p:nvSpPr>
            <p:cNvPr id="243720" name="Text Box 5"/>
            <p:cNvSpPr txBox="1">
              <a:spLocks noChangeArrowheads="1"/>
            </p:cNvSpPr>
            <p:nvPr/>
          </p:nvSpPr>
          <p:spPr bwMode="auto">
            <a:xfrm>
              <a:off x="432" y="1248"/>
              <a:ext cx="494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200" dirty="0">
                  <a:latin typeface="+mj-lt"/>
                </a:rPr>
                <a:t>Consider the following two alternative investments:</a:t>
              </a:r>
            </a:p>
          </p:txBody>
        </p:sp>
        <p:sp>
          <p:nvSpPr>
            <p:cNvPr id="243721" name="Text Box 6"/>
            <p:cNvSpPr txBox="1">
              <a:spLocks noChangeArrowheads="1"/>
            </p:cNvSpPr>
            <p:nvPr/>
          </p:nvSpPr>
          <p:spPr bwMode="auto">
            <a:xfrm>
              <a:off x="576" y="3504"/>
              <a:ext cx="46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bg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FFFF00"/>
                  </a:solidFill>
                  <a:latin typeface="+mj-lt"/>
                </a:rPr>
                <a:t>Which investment is more attractive?</a:t>
              </a:r>
            </a:p>
          </p:txBody>
        </p:sp>
      </p:grpSp>
      <p:sp>
        <p:nvSpPr>
          <p:cNvPr id="243718" name="Line 7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70</a:t>
            </a:fld>
            <a:endParaRPr lang="en-US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Empirical Data</a:t>
            </a:r>
          </a:p>
        </p:txBody>
      </p:sp>
      <p:sp>
        <p:nvSpPr>
          <p:cNvPr id="249861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6705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+mj-lt"/>
              </a:rPr>
              <a:t>Three research studies indicate that investors generally require a 30% to 45% increase in their rate of return above a marketable interest when an interest is not marketable.</a:t>
            </a:r>
          </a:p>
        </p:txBody>
      </p:sp>
      <p:sp>
        <p:nvSpPr>
          <p:cNvPr id="249862" name="Line 4"/>
          <p:cNvSpPr>
            <a:spLocks noChangeShapeType="1"/>
          </p:cNvSpPr>
          <p:nvPr/>
        </p:nvSpPr>
        <p:spPr bwMode="auto">
          <a:xfrm>
            <a:off x="685800" y="1371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13A-C6CD-44B4-9B96-CF08AC52C841}" type="slidenum">
              <a:rPr lang="en-US" altLang="en-US" smtClean="0"/>
              <a:pPr/>
              <a:t>71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C17051-CC1D-42E6-8260-CE1EED3D095E}"/>
              </a:ext>
            </a:extLst>
          </p:cNvPr>
          <p:cNvSpPr txBox="1"/>
          <p:nvPr/>
        </p:nvSpPr>
        <p:spPr>
          <a:xfrm>
            <a:off x="1219200" y="4953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See </a:t>
            </a:r>
            <a:r>
              <a:rPr lang="en-US" sz="20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www.partnershipprofiles.com</a:t>
            </a:r>
            <a:r>
              <a:rPr lang="en-US" sz="2000" dirty="0">
                <a:solidFill>
                  <a:srgbClr val="FFFF00"/>
                </a:solidFill>
              </a:rPr>
              <a:t> “Discount for Lack of Marketability Study”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Summary of 3 Studies</a:t>
            </a:r>
          </a:p>
        </p:txBody>
      </p:sp>
      <p:sp>
        <p:nvSpPr>
          <p:cNvPr id="307205" name="Line 3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06" name="Text Box 4"/>
          <p:cNvSpPr txBox="1">
            <a:spLocks noChangeArrowheads="1"/>
          </p:cNvSpPr>
          <p:nvPr/>
        </p:nvSpPr>
        <p:spPr bwMode="auto">
          <a:xfrm>
            <a:off x="685800" y="5257800"/>
            <a:ext cx="7543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 dirty="0">
                <a:latin typeface="+mj-lt"/>
              </a:rPr>
              <a:t>Note: </a:t>
            </a:r>
            <a:r>
              <a:rPr lang="en-US" altLang="en-US" sz="1600" b="0" i="1" dirty="0">
                <a:latin typeface="+mj-lt"/>
              </a:rPr>
              <a:t>These are not discounts.  They are a percentage increase in the rate of return to compensate for the risk of illiquidity.</a:t>
            </a:r>
          </a:p>
        </p:txBody>
      </p:sp>
      <p:sp>
        <p:nvSpPr>
          <p:cNvPr id="307207" name="Rectangle 5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20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930236"/>
              </p:ext>
            </p:extLst>
          </p:nvPr>
        </p:nvGraphicFramePr>
        <p:xfrm>
          <a:off x="812800" y="2005013"/>
          <a:ext cx="7500938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7" name="Worksheet" r:id="rId4" imgW="7510407" imgH="2028594" progId="Excel.Sheet.8">
                  <p:embed/>
                </p:oleObj>
              </mc:Choice>
              <mc:Fallback>
                <p:oleObj name="Worksheet" r:id="rId4" imgW="7510407" imgH="2028594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812800" y="2005013"/>
                        <a:ext cx="7500938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8ED4-550E-4891-8C8C-C05975668219}" type="slidenum">
              <a:rPr lang="en-US" altLang="en-US" smtClean="0"/>
              <a:pPr/>
              <a:t>72</a:t>
            </a:fld>
            <a:endParaRPr lang="en-US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Conclusion</a:t>
            </a:r>
          </a:p>
        </p:txBody>
      </p:sp>
      <p:sp>
        <p:nvSpPr>
          <p:cNvPr id="309253" name="Line 3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4" name="Rectangle 5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9255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3533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b="0" dirty="0">
                <a:solidFill>
                  <a:srgbClr val="FFFF00"/>
                </a:solidFill>
                <a:latin typeface="+mj-lt"/>
                <a:cs typeface="Arial" pitchFamily="34" charset="0"/>
              </a:rPr>
              <a:t>The studies indicate an increase in the rate of return should approximate: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0" dirty="0">
                <a:solidFill>
                  <a:srgbClr val="FFFF00"/>
                </a:solidFill>
                <a:latin typeface="+mj-lt"/>
                <a:cs typeface="Arial" pitchFamily="34" charset="0"/>
              </a:rPr>
              <a:t>30% to 45%</a:t>
            </a:r>
            <a:endParaRPr lang="en-US" altLang="en-US" sz="4400" b="0" i="1" dirty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8ED4-550E-4891-8C8C-C05975668219}" type="slidenum">
              <a:rPr lang="en-US" altLang="en-US" smtClean="0"/>
              <a:pPr/>
              <a:t>73</a:t>
            </a:fld>
            <a:endParaRPr lang="en-US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Application to Barnes Family, Ltd.</a:t>
            </a:r>
          </a:p>
        </p:txBody>
      </p:sp>
      <p:sp>
        <p:nvSpPr>
          <p:cNvPr id="311301" name="Line 3"/>
          <p:cNvSpPr>
            <a:spLocks noChangeShapeType="1"/>
          </p:cNvSpPr>
          <p:nvPr/>
        </p:nvSpPr>
        <p:spPr bwMode="auto">
          <a:xfrm>
            <a:off x="685800" y="1371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130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532359"/>
              </p:ext>
            </p:extLst>
          </p:nvPr>
        </p:nvGraphicFramePr>
        <p:xfrm>
          <a:off x="685800" y="2514605"/>
          <a:ext cx="7682140" cy="219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26" name="Worksheet" r:id="rId4" imgW="9239138" imgH="2638313" progId="Excel.Sheet.8">
                  <p:embed/>
                </p:oleObj>
              </mc:Choice>
              <mc:Fallback>
                <p:oleObj name="Worksheet" r:id="rId4" imgW="9239138" imgH="2638313" progId="Excel.Shee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85800" y="2514605"/>
                        <a:ext cx="7682140" cy="2193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3" name="Text Box 21"/>
          <p:cNvSpPr txBox="1">
            <a:spLocks noChangeArrowheads="1"/>
          </p:cNvSpPr>
          <p:nvPr/>
        </p:nvSpPr>
        <p:spPr bwMode="auto">
          <a:xfrm>
            <a:off x="1905000" y="1905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0">
                <a:latin typeface="Times New Roman" pitchFamily="18" charset="0"/>
              </a:rPr>
              <a:t>IRR Calculation Using 10 Year Forecast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74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4933890"/>
            <a:ext cx="312420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20.9%/15.3% – 1 = 36.4%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Barnes Family, Ltd.</a:t>
            </a:r>
          </a:p>
        </p:txBody>
      </p:sp>
      <p:graphicFrame>
        <p:nvGraphicFramePr>
          <p:cNvPr id="31539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20967"/>
              </p:ext>
            </p:extLst>
          </p:nvPr>
        </p:nvGraphicFramePr>
        <p:xfrm>
          <a:off x="609600" y="2165350"/>
          <a:ext cx="7966908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01" name="Worksheet" r:id="rId4" imgW="8086725" imgH="2343150" progId="Excel.Sheet.8">
                  <p:embed/>
                </p:oleObj>
              </mc:Choice>
              <mc:Fallback>
                <p:oleObj name="Worksheet" r:id="rId4" imgW="8086725" imgH="234315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09600" y="2165350"/>
                        <a:ext cx="7966908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anose="02020603050405020304" pitchFamily="18" charset="0"/>
              </a:rPr>
              <a:t>Final Value Reconciliation</a:t>
            </a:r>
          </a:p>
        </p:txBody>
      </p:sp>
      <p:sp>
        <p:nvSpPr>
          <p:cNvPr id="315399" name="Line 5"/>
          <p:cNvSpPr>
            <a:spLocks noChangeShapeType="1"/>
          </p:cNvSpPr>
          <p:nvPr/>
        </p:nvSpPr>
        <p:spPr bwMode="auto">
          <a:xfrm>
            <a:off x="685800" y="121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303164"/>
              </p:ext>
            </p:extLst>
          </p:nvPr>
        </p:nvGraphicFramePr>
        <p:xfrm>
          <a:off x="587375" y="4781550"/>
          <a:ext cx="79470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02" name="Worksheet" r:id="rId6" imgW="8515350" imgH="342900" progId="Excel.Sheet.8">
                  <p:embed/>
                </p:oleObj>
              </mc:Choice>
              <mc:Fallback>
                <p:oleObj name="Worksheet" r:id="rId6" imgW="8515350" imgH="3429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587375" y="4781550"/>
                        <a:ext cx="79470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384030"/>
              </p:ext>
            </p:extLst>
          </p:nvPr>
        </p:nvGraphicFramePr>
        <p:xfrm>
          <a:off x="609600" y="5391150"/>
          <a:ext cx="79470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03" name="Worksheet" r:id="rId8" imgW="8515350" imgH="342900" progId="Excel.Sheet.8">
                  <p:embed/>
                </p:oleObj>
              </mc:Choice>
              <mc:Fallback>
                <p:oleObj name="Worksheet" r:id="rId8" imgW="8515350" imgH="3429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609600" y="5391150"/>
                        <a:ext cx="79470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75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0" dirty="0"/>
              <a:t>Point to Remember</a:t>
            </a:r>
            <a:br>
              <a:rPr lang="en-US" b="0" dirty="0"/>
            </a:br>
            <a:r>
              <a:rPr lang="en-US" sz="2400" b="0" dirty="0"/>
              <a:t>-Income Approach-</a:t>
            </a:r>
            <a:endParaRPr lang="en-US" sz="2400" dirty="0"/>
          </a:p>
        </p:txBody>
      </p:sp>
      <p:sp>
        <p:nvSpPr>
          <p:cNvPr id="524293" name="Line 3"/>
          <p:cNvSpPr>
            <a:spLocks noChangeShapeType="1"/>
          </p:cNvSpPr>
          <p:nvPr/>
        </p:nvSpPr>
        <p:spPr bwMode="auto">
          <a:xfrm>
            <a:off x="762000" y="1752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294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70560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+mj-lt"/>
              </a:rPr>
              <a:t>“In theory, the value of a business or an interest in a business depends on the future benefits that will accrue to it . . .”</a:t>
            </a:r>
          </a:p>
          <a:p>
            <a:pPr algn="r">
              <a:spcBef>
                <a:spcPts val="600"/>
              </a:spcBef>
              <a:buNone/>
            </a:pPr>
            <a:r>
              <a:rPr lang="en-US" altLang="en-US" sz="1200" b="0" dirty="0">
                <a:latin typeface="+mj-lt"/>
              </a:rPr>
              <a:t>Shannon Pratt, </a:t>
            </a:r>
            <a:r>
              <a:rPr lang="en-US" altLang="en-US" sz="1200" b="0" u="sng" dirty="0">
                <a:latin typeface="+mj-lt"/>
              </a:rPr>
              <a:t>Valuing a Business</a:t>
            </a:r>
            <a:r>
              <a:rPr lang="en-US" altLang="en-US" sz="1200" b="0" dirty="0">
                <a:latin typeface="+mj-lt"/>
              </a:rPr>
              <a:t>, 4</a:t>
            </a:r>
            <a:r>
              <a:rPr lang="en-US" altLang="en-US" sz="1200" b="0" baseline="30000" dirty="0">
                <a:latin typeface="+mj-lt"/>
              </a:rPr>
              <a:t>th</a:t>
            </a:r>
            <a:r>
              <a:rPr lang="en-US" altLang="en-US" sz="1200" b="0" dirty="0">
                <a:latin typeface="+mj-lt"/>
              </a:rPr>
              <a:t> edition, (New York: McGraw-Hill, 2000), 153</a:t>
            </a:r>
            <a:r>
              <a:rPr lang="en-US" altLang="en-US" sz="1600" b="0" dirty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  <p:sp>
        <p:nvSpPr>
          <p:cNvPr id="524296" name="Text Box 6"/>
          <p:cNvSpPr txBox="1">
            <a:spLocks noChangeArrowheads="1"/>
          </p:cNvSpPr>
          <p:nvPr/>
        </p:nvSpPr>
        <p:spPr bwMode="auto">
          <a:xfrm>
            <a:off x="1219200" y="4191000"/>
            <a:ext cx="6858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0" dirty="0">
                <a:solidFill>
                  <a:srgbClr val="FFFF00"/>
                </a:solidFill>
                <a:latin typeface="+mj-lt"/>
              </a:rPr>
              <a:t>Fact: The Income Approach is a logical presentation of future benefits and should be an appraiser’s primary method for valuing a minority interest.</a:t>
            </a:r>
          </a:p>
        </p:txBody>
      </p:sp>
      <p:sp>
        <p:nvSpPr>
          <p:cNvPr id="524297" name="Line 7"/>
          <p:cNvSpPr>
            <a:spLocks noChangeShapeType="1"/>
          </p:cNvSpPr>
          <p:nvPr/>
        </p:nvSpPr>
        <p:spPr bwMode="auto">
          <a:xfrm>
            <a:off x="685800" y="3886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76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4" grpId="0"/>
      <p:bldP spid="52429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2020 Munroe, Park &amp; Johnson, Inc.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91513" cy="1209675"/>
          </a:xfrm>
        </p:spPr>
        <p:txBody>
          <a:bodyPr/>
          <a:lstStyle/>
          <a:p>
            <a:pPr>
              <a:defRPr/>
            </a:pPr>
            <a:r>
              <a:rPr lang="en-US" altLang="en-US" sz="4400" dirty="0"/>
              <a:t>Closing Thought</a:t>
            </a:r>
          </a:p>
        </p:txBody>
      </p:sp>
      <p:sp>
        <p:nvSpPr>
          <p:cNvPr id="591877" name="Line 3"/>
          <p:cNvSpPr>
            <a:spLocks noChangeShapeType="1"/>
          </p:cNvSpPr>
          <p:nvPr/>
        </p:nvSpPr>
        <p:spPr bwMode="auto">
          <a:xfrm>
            <a:off x="755650" y="1700213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7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454275"/>
            <a:ext cx="7993063" cy="26511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knowledge of history is a quiver full of arrows in debates.”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r"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Winston Churchill</a:t>
            </a:r>
          </a:p>
          <a:p>
            <a:pPr marL="0" indent="0">
              <a:buNone/>
            </a:pPr>
            <a:endParaRPr lang="en-US" altLang="en-US" b="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altLang="en-US" b="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88E6-4A0B-4B2B-8135-49DCC10229C8}" type="slidenum">
              <a:rPr lang="en-US" altLang="en-US" smtClean="0"/>
              <a:pPr/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2020 Munroe, Park &amp; Johnson, Inc.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Range of Discounts</a:t>
            </a:r>
            <a:br>
              <a:rPr lang="en-US" dirty="0"/>
            </a:br>
            <a:r>
              <a:rPr lang="en-US" sz="2000" dirty="0"/>
              <a:t>Frequently Observed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762000" y="13716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239000" cy="3047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Cash and CDs: 28% - 32%</a:t>
            </a:r>
          </a:p>
          <a:p>
            <a:pPr>
              <a:defRPr/>
            </a:pPr>
            <a:r>
              <a:rPr lang="en-US" dirty="0">
                <a:latin typeface="+mj-lt"/>
              </a:rPr>
              <a:t>Cash, Stocks and Bonds: 30% - 34%</a:t>
            </a:r>
          </a:p>
          <a:p>
            <a:pPr>
              <a:defRPr/>
            </a:pPr>
            <a:r>
              <a:rPr lang="en-US" dirty="0">
                <a:latin typeface="+mj-lt"/>
              </a:rPr>
              <a:t>Producing Oil and Gas: 32% - 35%</a:t>
            </a:r>
          </a:p>
          <a:p>
            <a:pPr>
              <a:defRPr/>
            </a:pPr>
            <a:r>
              <a:rPr lang="en-US" dirty="0">
                <a:latin typeface="+mj-lt"/>
              </a:rPr>
              <a:t>Income Producing Real Estate: 34% - 42%</a:t>
            </a:r>
          </a:p>
          <a:p>
            <a:pPr>
              <a:defRPr/>
            </a:pPr>
            <a:r>
              <a:rPr lang="en-US" dirty="0" err="1">
                <a:latin typeface="+mj-lt"/>
              </a:rPr>
              <a:t>Nonincome</a:t>
            </a:r>
            <a:r>
              <a:rPr lang="en-US" dirty="0">
                <a:latin typeface="+mj-lt"/>
              </a:rPr>
              <a:t> Producing Real Estate: 42% - 50%+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0A58F1-84FF-49D3-B219-EC5810683E03}"/>
              </a:ext>
            </a:extLst>
          </p:cNvPr>
          <p:cNvSpPr txBox="1"/>
          <p:nvPr/>
        </p:nvSpPr>
        <p:spPr>
          <a:xfrm>
            <a:off x="1066800" y="162580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Partnerships with the following assets - </a:t>
            </a:r>
          </a:p>
        </p:txBody>
      </p:sp>
    </p:spTree>
    <p:extLst>
      <p:ext uri="{BB962C8B-B14F-4D97-AF65-F5344CB8AC3E}">
        <p14:creationId xmlns:p14="http://schemas.microsoft.com/office/powerpoint/2010/main" val="20012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2020 Munroe, Park &amp; Johnson, Inc.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sz="2400" b="0" dirty="0"/>
              <a:t>McCord v. Commissioner </a:t>
            </a:r>
            <a:br>
              <a:rPr lang="en-US" altLang="en-US" sz="2400" b="0" dirty="0"/>
            </a:br>
            <a:r>
              <a:rPr lang="en-US" altLang="en-US" sz="2400" b="0" dirty="0"/>
              <a:t>120 </a:t>
            </a:r>
            <a:r>
              <a:rPr lang="en-US" altLang="en-US" sz="2400" b="0" dirty="0" err="1"/>
              <a:t>T.C</a:t>
            </a:r>
            <a:r>
              <a:rPr lang="en-US" altLang="en-US" sz="2400" b="0" dirty="0"/>
              <a:t>. No. 13 - Filed May 14, 2003</a:t>
            </a:r>
          </a:p>
        </p:txBody>
      </p:sp>
      <p:sp>
        <p:nvSpPr>
          <p:cNvPr id="538629" name="Line 3"/>
          <p:cNvSpPr>
            <a:spLocks noChangeShapeType="1"/>
          </p:cNvSpPr>
          <p:nvPr/>
        </p:nvSpPr>
        <p:spPr bwMode="auto">
          <a:xfrm>
            <a:off x="684213" y="14478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611188" y="144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0" dirty="0" err="1"/>
              <a:t>Lappo</a:t>
            </a:r>
            <a:r>
              <a:rPr lang="en-US" altLang="en-US" sz="2400" b="0" dirty="0"/>
              <a:t> v. Commissioner</a:t>
            </a:r>
            <a:br>
              <a:rPr lang="en-US" altLang="en-US" sz="2400" b="0" dirty="0"/>
            </a:br>
            <a:r>
              <a:rPr lang="en-US" altLang="en-US" sz="2400" b="0" dirty="0" err="1"/>
              <a:t>T.C</a:t>
            </a:r>
            <a:r>
              <a:rPr lang="en-US" altLang="en-US" sz="2400" b="0" dirty="0"/>
              <a:t>. Memo. 2003-258 - Filed September 3, 2003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673100" y="2667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0" dirty="0" err="1"/>
              <a:t>Peracchio</a:t>
            </a:r>
            <a:r>
              <a:rPr lang="en-US" altLang="en-US" sz="2400" b="0" dirty="0"/>
              <a:t> v. Commissioner</a:t>
            </a:r>
            <a:br>
              <a:rPr lang="en-US" altLang="en-US" sz="2400" b="0" dirty="0"/>
            </a:br>
            <a:r>
              <a:rPr lang="en-US" altLang="en-US" sz="2400" b="0" dirty="0" err="1"/>
              <a:t>T.C</a:t>
            </a:r>
            <a:r>
              <a:rPr lang="en-US" altLang="en-US" sz="2400" b="0" dirty="0"/>
              <a:t>. Memo. 2003-280 - Filed September 25, 2003</a:t>
            </a:r>
          </a:p>
        </p:txBody>
      </p:sp>
      <p:sp>
        <p:nvSpPr>
          <p:cNvPr id="538632" name="Line 6"/>
          <p:cNvSpPr>
            <a:spLocks noChangeShapeType="1"/>
          </p:cNvSpPr>
          <p:nvPr/>
        </p:nvSpPr>
        <p:spPr bwMode="auto">
          <a:xfrm>
            <a:off x="755650" y="26670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1A35-D28D-47FC-A00B-D0B7A3B9EE19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1370D1-2629-402D-849C-2FD8C664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0" kern="0" dirty="0"/>
              <a:t>Kelley v. Commissioner</a:t>
            </a:r>
            <a:br>
              <a:rPr lang="en-US" altLang="en-US" sz="2400" b="0" kern="0" dirty="0"/>
            </a:br>
            <a:r>
              <a:rPr lang="en-US" altLang="en-US" sz="2400" b="0" kern="0" dirty="0" err="1"/>
              <a:t>T.C</a:t>
            </a:r>
            <a:r>
              <a:rPr lang="en-US" altLang="en-US" sz="2400" b="0" kern="0" dirty="0"/>
              <a:t>. Memo 2005-235 - Filed October 11, 2005</a:t>
            </a: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DB365924-8974-4BC1-97BE-18DEF9EF4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8100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512070EE-BFA7-4037-9818-C91BF7FD0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500" y="5029200"/>
            <a:ext cx="7632700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9F2746-FAE9-4C47-AC12-85EA2208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652" y="5029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2400" b="0" dirty="0"/>
              <a:t>Robertson v. United States of America</a:t>
            </a:r>
            <a:br>
              <a:rPr lang="en-US" altLang="en-US" sz="2400" b="0" dirty="0"/>
            </a:br>
            <a:r>
              <a:rPr lang="en-US" altLang="en-US" sz="2400" b="0" dirty="0"/>
              <a:t>Civil Action No. 3-03-CV-2113-BD - Decided January 13, 2006</a:t>
            </a:r>
          </a:p>
        </p:txBody>
      </p:sp>
    </p:spTree>
    <p:extLst>
      <p:ext uri="{BB962C8B-B14F-4D97-AF65-F5344CB8AC3E}">
        <p14:creationId xmlns:p14="http://schemas.microsoft.com/office/powerpoint/2010/main" val="42045217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7EB8A988C96948BDB68AE3F7BDD207" ma:contentTypeVersion="10" ma:contentTypeDescription="Create a new document." ma:contentTypeScope="" ma:versionID="8126cc8e84980528920fc2be5e669e21">
  <xsd:schema xmlns:xsd="http://www.w3.org/2001/XMLSchema" xmlns:xs="http://www.w3.org/2001/XMLSchema" xmlns:p="http://schemas.microsoft.com/office/2006/metadata/properties" xmlns:ns2="94caa009-5e53-44fd-a2b8-eaebf9e2b66a" xmlns:ns3="8ebc7806-697b-43d3-a914-064cf30f7bd2" targetNamespace="http://schemas.microsoft.com/office/2006/metadata/properties" ma:root="true" ma:fieldsID="a36aaa4cca977b8f487fa5ca746ac1a6" ns2:_="" ns3:_="">
    <xsd:import namespace="94caa009-5e53-44fd-a2b8-eaebf9e2b66a"/>
    <xsd:import namespace="8ebc7806-697b-43d3-a914-064cf30f7b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aa009-5e53-44fd-a2b8-eaebf9e2b6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c7806-697b-43d3-a914-064cf30f7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7AE09E-F751-4944-A99E-D230E69AD560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09811B-1F74-4086-96F7-15C9035E5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caa009-5e53-44fd-a2b8-eaebf9e2b66a"/>
    <ds:schemaRef ds:uri="8ebc7806-697b-43d3-a914-064cf30f7b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1AA560-F9AD-483A-BFD9-BDDE2B9D23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38046</TotalTime>
  <Words>3226</Words>
  <Application>Microsoft Office PowerPoint</Application>
  <PresentationFormat>Letter Paper (8.5x11 in)</PresentationFormat>
  <Paragraphs>525</Paragraphs>
  <Slides>77</Slides>
  <Notes>77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Times New Roman</vt:lpstr>
      <vt:lpstr>Wingdings</vt:lpstr>
      <vt:lpstr>Default Design</vt:lpstr>
      <vt:lpstr>Worksheet</vt:lpstr>
      <vt:lpstr>PowerPoint Presentation</vt:lpstr>
      <vt:lpstr>Discussion Overview</vt:lpstr>
      <vt:lpstr>Partnership Agreement</vt:lpstr>
      <vt:lpstr>Partnership Agreement  Rights and Restrictions</vt:lpstr>
      <vt:lpstr>Partnership Agreement  Rights and Restrictions</vt:lpstr>
      <vt:lpstr>Partnership Agreement  Rights and Restrictions</vt:lpstr>
      <vt:lpstr>Partnership Agreement  Rights and Restrictions</vt:lpstr>
      <vt:lpstr>Range of Discounts Frequently Observed</vt:lpstr>
      <vt:lpstr>McCord v. Commissioner  120 T.C. No. 13 - Filed May 14, 2003</vt:lpstr>
      <vt:lpstr>Discounts for LOC and LOM As determined by tax court</vt:lpstr>
      <vt:lpstr>Taxpayer Expert v. IRS Expert</vt:lpstr>
      <vt:lpstr>Common Thread in  These Court Cases</vt:lpstr>
      <vt:lpstr>Sample Valuation</vt:lpstr>
      <vt:lpstr>Barnes Family, Ltd.</vt:lpstr>
      <vt:lpstr>Barnes Family, Ltd.</vt:lpstr>
      <vt:lpstr>Three Approaches to Value</vt:lpstr>
      <vt:lpstr>Asset Based Approach</vt:lpstr>
      <vt:lpstr>Adjust Balance Sheet</vt:lpstr>
      <vt:lpstr>Discount for Lack of Control</vt:lpstr>
      <vt:lpstr>Discount for Lack of Marketability</vt:lpstr>
      <vt:lpstr>Prior Court Rulings</vt:lpstr>
      <vt:lpstr>Barnes Family, Ltd.</vt:lpstr>
      <vt:lpstr>Problems with NAV Method</vt:lpstr>
      <vt:lpstr>Courts Reject NAV Method</vt:lpstr>
      <vt:lpstr>Court Scrutiny of Discounts</vt:lpstr>
      <vt:lpstr>Court Scrutiny of Discounts</vt:lpstr>
      <vt:lpstr>Court Scrutiny of Discounts</vt:lpstr>
      <vt:lpstr>Court Scrutiny of Discounts</vt:lpstr>
      <vt:lpstr>Court Scrutiny of Discounts</vt:lpstr>
      <vt:lpstr>Tax Courts Wants More</vt:lpstr>
      <vt:lpstr>Approaches to Value</vt:lpstr>
      <vt:lpstr>Income Approach</vt:lpstr>
      <vt:lpstr>PowerPoint Presentation</vt:lpstr>
      <vt:lpstr>PowerPoint Presentation</vt:lpstr>
      <vt:lpstr>PowerPoint Presentation</vt:lpstr>
      <vt:lpstr>Barnes Family, Ltd.</vt:lpstr>
      <vt:lpstr>Barnes Family, Ltd.</vt:lpstr>
      <vt:lpstr>Barnes Family, Ltd.</vt:lpstr>
      <vt:lpstr>Barnes Family, Ltd.</vt:lpstr>
      <vt:lpstr>Development of Discount Rate</vt:lpstr>
      <vt:lpstr>Development of Discount Rate – Real Estate LP</vt:lpstr>
      <vt:lpstr>Build Up Method  Using REIT Data</vt:lpstr>
      <vt:lpstr>Build Up Method  Using Publicly Held LP Data</vt:lpstr>
      <vt:lpstr>Discount Rate</vt:lpstr>
      <vt:lpstr>Barnes Family, Ltd.</vt:lpstr>
      <vt:lpstr>Barnes Family, Ltd.</vt:lpstr>
      <vt:lpstr>Terminal Value</vt:lpstr>
      <vt:lpstr>Barnes Family, Ltd.</vt:lpstr>
      <vt:lpstr>Barnes Family, Ltd.</vt:lpstr>
      <vt:lpstr>Terminal Value</vt:lpstr>
      <vt:lpstr>Barnes Family, Ltd.</vt:lpstr>
      <vt:lpstr>Barnes Family, Ltd.</vt:lpstr>
      <vt:lpstr>Barnes Family, Ltd.</vt:lpstr>
      <vt:lpstr>Market Approach</vt:lpstr>
      <vt:lpstr>Market Approach</vt:lpstr>
      <vt:lpstr>Market Approach</vt:lpstr>
      <vt:lpstr>Secondary Market</vt:lpstr>
      <vt:lpstr>Secondary Market</vt:lpstr>
      <vt:lpstr>Market Approach</vt:lpstr>
      <vt:lpstr>Market Approach</vt:lpstr>
      <vt:lpstr>Market Approach</vt:lpstr>
      <vt:lpstr>Market Approach</vt:lpstr>
      <vt:lpstr>Market Approach</vt:lpstr>
      <vt:lpstr>Barnes Family, Ltd.</vt:lpstr>
      <vt:lpstr>Discount for Lack  of Marketability</vt:lpstr>
      <vt:lpstr>Discount for Lack of Marketability</vt:lpstr>
      <vt:lpstr>Discount for Lack of Marketability</vt:lpstr>
      <vt:lpstr>Marketability Discount 101</vt:lpstr>
      <vt:lpstr>Application of DLOM</vt:lpstr>
      <vt:lpstr>Question</vt:lpstr>
      <vt:lpstr>Empirical Data</vt:lpstr>
      <vt:lpstr>Summary of 3 Studies</vt:lpstr>
      <vt:lpstr>Conclusion</vt:lpstr>
      <vt:lpstr>Application to Barnes Family, Ltd.</vt:lpstr>
      <vt:lpstr>Barnes Family, Ltd.</vt:lpstr>
      <vt:lpstr>Point to Remember -Income Approach-</vt:lpstr>
      <vt:lpstr>Closing Thought</vt:lpstr>
    </vt:vector>
  </TitlesOfParts>
  <Company>Munroe, Park &amp; Johnson,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Valuation of Family Limited Partnerships</dc:title>
  <dc:creator>Bruce A. Johnson, ASA</dc:creator>
  <cp:lastModifiedBy>Jim Park</cp:lastModifiedBy>
  <cp:revision>919</cp:revision>
  <cp:lastPrinted>2017-04-18T14:18:30Z</cp:lastPrinted>
  <dcterms:created xsi:type="dcterms:W3CDTF">2001-02-09T15:33:57Z</dcterms:created>
  <dcterms:modified xsi:type="dcterms:W3CDTF">2020-07-21T22:36:10Z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0x010100597EB8A988C96948BDB68AE3F7BDD207</vt:lpwstr>
  </property>
</Properties>
</file>