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23"/>
  </p:notesMasterIdLst>
  <p:sldIdLst>
    <p:sldId id="256" r:id="rId2"/>
    <p:sldId id="278" r:id="rId3"/>
    <p:sldId id="279" r:id="rId4"/>
    <p:sldId id="280" r:id="rId5"/>
    <p:sldId id="282" r:id="rId6"/>
    <p:sldId id="290" r:id="rId7"/>
    <p:sldId id="287" r:id="rId8"/>
    <p:sldId id="284" r:id="rId9"/>
    <p:sldId id="285" r:id="rId10"/>
    <p:sldId id="291" r:id="rId11"/>
    <p:sldId id="292" r:id="rId12"/>
    <p:sldId id="293" r:id="rId13"/>
    <p:sldId id="286" r:id="rId14"/>
    <p:sldId id="294" r:id="rId15"/>
    <p:sldId id="295" r:id="rId16"/>
    <p:sldId id="296" r:id="rId17"/>
    <p:sldId id="297" r:id="rId18"/>
    <p:sldId id="288" r:id="rId19"/>
    <p:sldId id="281" r:id="rId20"/>
    <p:sldId id="283" r:id="rId21"/>
    <p:sldId id="277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4B93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08" autoAdjust="0"/>
    <p:restoredTop sz="94660"/>
  </p:normalViewPr>
  <p:slideViewPr>
    <p:cSldViewPr snapToGrid="0">
      <p:cViewPr>
        <p:scale>
          <a:sx n="60" d="100"/>
          <a:sy n="60" d="100"/>
        </p:scale>
        <p:origin x="-2310" y="-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597419-19C7-46E2-BB4B-B3BF89FDBDCC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CB0D81-AD78-4EE6-A64D-5CB1A93CF66B}">
      <dgm:prSet phldrT="[Text]" custT="1"/>
      <dgm:spPr/>
      <dgm:t>
        <a:bodyPr/>
        <a:lstStyle/>
        <a:p>
          <a:r>
            <a:rPr lang="en-US" sz="1600" dirty="0" smtClean="0"/>
            <a:t>Lost Proposals </a:t>
          </a:r>
          <a:endParaRPr lang="en-US" sz="1600" dirty="0"/>
        </a:p>
      </dgm:t>
    </dgm:pt>
    <dgm:pt modelId="{8082A4CB-8850-45CD-A8A1-2E5728B348A8}" type="parTrans" cxnId="{98501779-DB6C-4E2D-A337-E709FF704BDA}">
      <dgm:prSet/>
      <dgm:spPr/>
      <dgm:t>
        <a:bodyPr/>
        <a:lstStyle/>
        <a:p>
          <a:endParaRPr lang="en-US"/>
        </a:p>
      </dgm:t>
    </dgm:pt>
    <dgm:pt modelId="{1128AA68-0F24-4684-9569-14F4314D86EB}" type="sibTrans" cxnId="{98501779-DB6C-4E2D-A337-E709FF704BDA}">
      <dgm:prSet custT="1"/>
      <dgm:spPr/>
      <dgm:t>
        <a:bodyPr/>
        <a:lstStyle/>
        <a:p>
          <a:r>
            <a:rPr lang="en-US" sz="2000" dirty="0" smtClean="0"/>
            <a:t>Current Clients</a:t>
          </a:r>
          <a:endParaRPr lang="en-US" sz="2000" dirty="0"/>
        </a:p>
      </dgm:t>
    </dgm:pt>
    <dgm:pt modelId="{FCFEE1BA-730D-4077-A7EC-606963223130}">
      <dgm:prSet phldrT="[Text]"/>
      <dgm:spPr/>
      <dgm:t>
        <a:bodyPr/>
        <a:lstStyle/>
        <a:p>
          <a:r>
            <a:rPr lang="en-US" dirty="0" smtClean="0"/>
            <a:t>Shareholders</a:t>
          </a:r>
          <a:endParaRPr lang="en-US" dirty="0"/>
        </a:p>
      </dgm:t>
    </dgm:pt>
    <dgm:pt modelId="{EF8DC881-5947-4CD7-BF84-66B3004A7E2F}" type="parTrans" cxnId="{4A438988-42BC-4D14-A9EA-3410AB68F5A7}">
      <dgm:prSet/>
      <dgm:spPr/>
      <dgm:t>
        <a:bodyPr/>
        <a:lstStyle/>
        <a:p>
          <a:endParaRPr lang="en-US"/>
        </a:p>
      </dgm:t>
    </dgm:pt>
    <dgm:pt modelId="{C752C9CE-AE44-4B0A-BBA6-EF130ABDC8A7}" type="sibTrans" cxnId="{4A438988-42BC-4D14-A9EA-3410AB68F5A7}">
      <dgm:prSet/>
      <dgm:spPr/>
      <dgm:t>
        <a:bodyPr/>
        <a:lstStyle/>
        <a:p>
          <a:endParaRPr lang="en-US"/>
        </a:p>
      </dgm:t>
    </dgm:pt>
    <dgm:pt modelId="{44FADCE8-71AA-437E-A87E-A7841D9FB769}">
      <dgm:prSet phldrT="[Text]" custT="1"/>
      <dgm:spPr/>
      <dgm:t>
        <a:bodyPr/>
        <a:lstStyle/>
        <a:p>
          <a:r>
            <a:rPr lang="en-US" sz="1600" dirty="0" smtClean="0"/>
            <a:t>Prospects in the database</a:t>
          </a:r>
          <a:endParaRPr lang="en-US" sz="1600" dirty="0"/>
        </a:p>
      </dgm:t>
    </dgm:pt>
    <dgm:pt modelId="{2FF49FC8-3D6D-41FC-BF0E-CB9BA91E1A9D}" type="parTrans" cxnId="{F1D7A9AE-7557-43F4-98DE-32147B969F35}">
      <dgm:prSet/>
      <dgm:spPr/>
      <dgm:t>
        <a:bodyPr/>
        <a:lstStyle/>
        <a:p>
          <a:endParaRPr lang="en-US"/>
        </a:p>
      </dgm:t>
    </dgm:pt>
    <dgm:pt modelId="{B499CD7D-D9E6-45E0-BD7C-586243A0DC9C}" type="sibTrans" cxnId="{F1D7A9AE-7557-43F4-98DE-32147B969F35}">
      <dgm:prSet custT="1"/>
      <dgm:spPr/>
      <dgm:t>
        <a:bodyPr/>
        <a:lstStyle/>
        <a:p>
          <a:r>
            <a:rPr lang="en-US" sz="2400" dirty="0" smtClean="0"/>
            <a:t>Net New </a:t>
          </a:r>
          <a:endParaRPr lang="en-US" sz="2400" dirty="0"/>
        </a:p>
      </dgm:t>
    </dgm:pt>
    <dgm:pt modelId="{44A87DED-60FB-4908-8158-22B3AF32EC55}">
      <dgm:prSet phldrT="[Text]"/>
      <dgm:spPr/>
      <dgm:t>
        <a:bodyPr/>
        <a:lstStyle/>
        <a:p>
          <a:r>
            <a:rPr lang="en-US" dirty="0" smtClean="0"/>
            <a:t>Marketing &amp; Niche leaders</a:t>
          </a:r>
          <a:endParaRPr lang="en-US" dirty="0"/>
        </a:p>
      </dgm:t>
    </dgm:pt>
    <dgm:pt modelId="{12BD1555-9473-489E-928F-B2E0FF7D5FC4}" type="parTrans" cxnId="{8D95A20C-1E58-44F6-92C6-E86365E6651D}">
      <dgm:prSet/>
      <dgm:spPr/>
      <dgm:t>
        <a:bodyPr/>
        <a:lstStyle/>
        <a:p>
          <a:endParaRPr lang="en-US"/>
        </a:p>
      </dgm:t>
    </dgm:pt>
    <dgm:pt modelId="{D8874F60-8AF8-4F42-8F53-9288F4465C84}" type="sibTrans" cxnId="{8D95A20C-1E58-44F6-92C6-E86365E6651D}">
      <dgm:prSet/>
      <dgm:spPr/>
      <dgm:t>
        <a:bodyPr/>
        <a:lstStyle/>
        <a:p>
          <a:endParaRPr lang="en-US"/>
        </a:p>
      </dgm:t>
    </dgm:pt>
    <dgm:pt modelId="{1FE511CC-4284-43FD-A119-D423294A8E5A}">
      <dgm:prSet phldrT="[Text]" custT="1"/>
      <dgm:spPr/>
      <dgm:t>
        <a:bodyPr/>
        <a:lstStyle/>
        <a:p>
          <a:r>
            <a:rPr lang="en-US" sz="2000" dirty="0" smtClean="0"/>
            <a:t>Referral Sources</a:t>
          </a:r>
          <a:endParaRPr lang="en-US" sz="2000" dirty="0"/>
        </a:p>
      </dgm:t>
    </dgm:pt>
    <dgm:pt modelId="{A2393D19-24BF-44FA-A665-0D35A5E68362}" type="parTrans" cxnId="{3D9A7A8C-B034-4E49-9274-F5C2174A5420}">
      <dgm:prSet/>
      <dgm:spPr/>
      <dgm:t>
        <a:bodyPr/>
        <a:lstStyle/>
        <a:p>
          <a:endParaRPr lang="en-US"/>
        </a:p>
      </dgm:t>
    </dgm:pt>
    <dgm:pt modelId="{221231FA-B9F8-4C26-882A-61C3E7571B61}" type="sibTrans" cxnId="{3D9A7A8C-B034-4E49-9274-F5C2174A5420}">
      <dgm:prSet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84D31B80-8071-422A-8FAE-E5DE28F1382A}">
      <dgm:prSet phldrT="[Text]"/>
      <dgm:spPr/>
      <dgm:t>
        <a:bodyPr/>
        <a:lstStyle/>
        <a:p>
          <a:r>
            <a:rPr lang="en-US" dirty="0" smtClean="0"/>
            <a:t>Marketing &amp; Shareholders</a:t>
          </a:r>
          <a:endParaRPr lang="en-US" dirty="0"/>
        </a:p>
      </dgm:t>
    </dgm:pt>
    <dgm:pt modelId="{207A3828-9633-4B80-881E-525A9F2F6112}" type="parTrans" cxnId="{BB908322-7337-46BE-8D3C-7938E08B8DFD}">
      <dgm:prSet/>
      <dgm:spPr/>
      <dgm:t>
        <a:bodyPr/>
        <a:lstStyle/>
        <a:p>
          <a:endParaRPr lang="en-US"/>
        </a:p>
      </dgm:t>
    </dgm:pt>
    <dgm:pt modelId="{CCF4C422-4163-421C-A1DD-DD58415153AC}" type="sibTrans" cxnId="{BB908322-7337-46BE-8D3C-7938E08B8DFD}">
      <dgm:prSet/>
      <dgm:spPr/>
      <dgm:t>
        <a:bodyPr/>
        <a:lstStyle/>
        <a:p>
          <a:endParaRPr lang="en-US"/>
        </a:p>
      </dgm:t>
    </dgm:pt>
    <dgm:pt modelId="{BD4D220A-1C82-4ACD-B6AA-0510BC85FA0E}" type="pres">
      <dgm:prSet presAssocID="{8F597419-19C7-46E2-BB4B-B3BF89FDBDCC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EFD9922-7057-456B-9DF3-AC8A90105597}" type="pres">
      <dgm:prSet presAssocID="{D6CB0D81-AD78-4EE6-A64D-5CB1A93CF66B}" presName="composite" presStyleCnt="0"/>
      <dgm:spPr/>
    </dgm:pt>
    <dgm:pt modelId="{ADDEA470-F0A4-4EC9-9218-64C50282632B}" type="pres">
      <dgm:prSet presAssocID="{D6CB0D81-AD78-4EE6-A64D-5CB1A93CF66B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EF5187-F85A-42CF-B764-5A33C196EFC5}" type="pres">
      <dgm:prSet presAssocID="{D6CB0D81-AD78-4EE6-A64D-5CB1A93CF66B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A7A52E-E6BE-4369-A17A-ADF414EF46F2}" type="pres">
      <dgm:prSet presAssocID="{D6CB0D81-AD78-4EE6-A64D-5CB1A93CF66B}" presName="BalanceSpacing" presStyleCnt="0"/>
      <dgm:spPr/>
    </dgm:pt>
    <dgm:pt modelId="{4361FBF8-81D7-4E36-9B71-1ECE45B387D9}" type="pres">
      <dgm:prSet presAssocID="{D6CB0D81-AD78-4EE6-A64D-5CB1A93CF66B}" presName="BalanceSpacing1" presStyleCnt="0"/>
      <dgm:spPr/>
    </dgm:pt>
    <dgm:pt modelId="{85539E11-6610-4F8F-A520-4E963870200F}" type="pres">
      <dgm:prSet presAssocID="{1128AA68-0F24-4684-9569-14F4314D86EB}" presName="Accent1Text" presStyleLbl="node1" presStyleIdx="1" presStyleCnt="6"/>
      <dgm:spPr/>
      <dgm:t>
        <a:bodyPr/>
        <a:lstStyle/>
        <a:p>
          <a:endParaRPr lang="en-US"/>
        </a:p>
      </dgm:t>
    </dgm:pt>
    <dgm:pt modelId="{22436CE5-E0ED-4629-9016-5E94670311DC}" type="pres">
      <dgm:prSet presAssocID="{1128AA68-0F24-4684-9569-14F4314D86EB}" presName="spaceBetweenRectangles" presStyleCnt="0"/>
      <dgm:spPr/>
    </dgm:pt>
    <dgm:pt modelId="{1A446694-5D83-49D8-BC38-B23AE27745B1}" type="pres">
      <dgm:prSet presAssocID="{44FADCE8-71AA-437E-A87E-A7841D9FB769}" presName="composite" presStyleCnt="0"/>
      <dgm:spPr/>
    </dgm:pt>
    <dgm:pt modelId="{C1DC205F-5F84-4451-ABFA-D61D0D8D4F65}" type="pres">
      <dgm:prSet presAssocID="{44FADCE8-71AA-437E-A87E-A7841D9FB769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040B0-321B-43B4-A761-43E1DD4A09FB}" type="pres">
      <dgm:prSet presAssocID="{44FADCE8-71AA-437E-A87E-A7841D9FB769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9E887-AE77-4A36-9665-ACCA66F53A92}" type="pres">
      <dgm:prSet presAssocID="{44FADCE8-71AA-437E-A87E-A7841D9FB769}" presName="BalanceSpacing" presStyleCnt="0"/>
      <dgm:spPr/>
    </dgm:pt>
    <dgm:pt modelId="{F587A649-797E-4AE6-91DB-4260E42DE5A5}" type="pres">
      <dgm:prSet presAssocID="{44FADCE8-71AA-437E-A87E-A7841D9FB769}" presName="BalanceSpacing1" presStyleCnt="0"/>
      <dgm:spPr/>
    </dgm:pt>
    <dgm:pt modelId="{DD1A14DF-ECDA-4651-802D-1D09F2C2640A}" type="pres">
      <dgm:prSet presAssocID="{B499CD7D-D9E6-45E0-BD7C-586243A0DC9C}" presName="Accent1Text" presStyleLbl="node1" presStyleIdx="3" presStyleCnt="6" custLinFactNeighborX="-1057" custLinFactNeighborY="0"/>
      <dgm:spPr/>
      <dgm:t>
        <a:bodyPr/>
        <a:lstStyle/>
        <a:p>
          <a:endParaRPr lang="en-US"/>
        </a:p>
      </dgm:t>
    </dgm:pt>
    <dgm:pt modelId="{8D5BE3A2-729D-4667-A546-5B51D2446AA2}" type="pres">
      <dgm:prSet presAssocID="{B499CD7D-D9E6-45E0-BD7C-586243A0DC9C}" presName="spaceBetweenRectangles" presStyleCnt="0"/>
      <dgm:spPr/>
    </dgm:pt>
    <dgm:pt modelId="{79341B12-3018-4894-9BC7-7811121D1697}" type="pres">
      <dgm:prSet presAssocID="{1FE511CC-4284-43FD-A119-D423294A8E5A}" presName="composite" presStyleCnt="0"/>
      <dgm:spPr/>
    </dgm:pt>
    <dgm:pt modelId="{44EF8DCB-15B8-4C93-9032-49A77600CD58}" type="pres">
      <dgm:prSet presAssocID="{1FE511CC-4284-43FD-A119-D423294A8E5A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A2CC4B-3D1B-44B4-9169-76A693BA145E}" type="pres">
      <dgm:prSet presAssocID="{1FE511CC-4284-43FD-A119-D423294A8E5A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037359-E6E1-4447-8DFD-29431334D9E4}" type="pres">
      <dgm:prSet presAssocID="{1FE511CC-4284-43FD-A119-D423294A8E5A}" presName="BalanceSpacing" presStyleCnt="0"/>
      <dgm:spPr/>
    </dgm:pt>
    <dgm:pt modelId="{C7B488F0-7031-47E7-BB9A-2175A8F2E3F7}" type="pres">
      <dgm:prSet presAssocID="{1FE511CC-4284-43FD-A119-D423294A8E5A}" presName="BalanceSpacing1" presStyleCnt="0"/>
      <dgm:spPr/>
    </dgm:pt>
    <dgm:pt modelId="{A51071D0-0696-46F9-ADE3-8639C098D5C8}" type="pres">
      <dgm:prSet presAssocID="{221231FA-B9F8-4C26-882A-61C3E7571B61}" presName="Accent1Text" presStyleLbl="node1" presStyleIdx="5" presStyleCnt="6" custLinFactNeighborX="2" custLinFactNeighborY="-1376"/>
      <dgm:spPr/>
      <dgm:t>
        <a:bodyPr/>
        <a:lstStyle/>
        <a:p>
          <a:endParaRPr lang="en-US"/>
        </a:p>
      </dgm:t>
    </dgm:pt>
  </dgm:ptLst>
  <dgm:cxnLst>
    <dgm:cxn modelId="{98501779-DB6C-4E2D-A337-E709FF704BDA}" srcId="{8F597419-19C7-46E2-BB4B-B3BF89FDBDCC}" destId="{D6CB0D81-AD78-4EE6-A64D-5CB1A93CF66B}" srcOrd="0" destOrd="0" parTransId="{8082A4CB-8850-45CD-A8A1-2E5728B348A8}" sibTransId="{1128AA68-0F24-4684-9569-14F4314D86EB}"/>
    <dgm:cxn modelId="{2BD9B8D0-AAA1-4B92-8860-58E232F603DC}" type="presOf" srcId="{84D31B80-8071-422A-8FAE-E5DE28F1382A}" destId="{51A2CC4B-3D1B-44B4-9169-76A693BA145E}" srcOrd="0" destOrd="0" presId="urn:microsoft.com/office/officeart/2008/layout/AlternatingHexagons"/>
    <dgm:cxn modelId="{4A438988-42BC-4D14-A9EA-3410AB68F5A7}" srcId="{D6CB0D81-AD78-4EE6-A64D-5CB1A93CF66B}" destId="{FCFEE1BA-730D-4077-A7EC-606963223130}" srcOrd="0" destOrd="0" parTransId="{EF8DC881-5947-4CD7-BF84-66B3004A7E2F}" sibTransId="{C752C9CE-AE44-4B0A-BBA6-EF130ABDC8A7}"/>
    <dgm:cxn modelId="{1E66E146-635D-41C7-91EF-5747AA5A770D}" type="presOf" srcId="{FCFEE1BA-730D-4077-A7EC-606963223130}" destId="{DAEF5187-F85A-42CF-B764-5A33C196EFC5}" srcOrd="0" destOrd="0" presId="urn:microsoft.com/office/officeart/2008/layout/AlternatingHexagons"/>
    <dgm:cxn modelId="{F72DD155-D987-4FC0-B349-5B7044D068B1}" type="presOf" srcId="{44FADCE8-71AA-437E-A87E-A7841D9FB769}" destId="{C1DC205F-5F84-4451-ABFA-D61D0D8D4F65}" srcOrd="0" destOrd="0" presId="urn:microsoft.com/office/officeart/2008/layout/AlternatingHexagons"/>
    <dgm:cxn modelId="{8D95A20C-1E58-44F6-92C6-E86365E6651D}" srcId="{44FADCE8-71AA-437E-A87E-A7841D9FB769}" destId="{44A87DED-60FB-4908-8158-22B3AF32EC55}" srcOrd="0" destOrd="0" parTransId="{12BD1555-9473-489E-928F-B2E0FF7D5FC4}" sibTransId="{D8874F60-8AF8-4F42-8F53-9288F4465C84}"/>
    <dgm:cxn modelId="{70309CB6-0A10-4D61-B46B-C8EA746004BE}" type="presOf" srcId="{221231FA-B9F8-4C26-882A-61C3E7571B61}" destId="{A51071D0-0696-46F9-ADE3-8639C098D5C8}" srcOrd="0" destOrd="0" presId="urn:microsoft.com/office/officeart/2008/layout/AlternatingHexagons"/>
    <dgm:cxn modelId="{6878E908-2FAC-4417-90B3-4C12EB9CE0D9}" type="presOf" srcId="{B499CD7D-D9E6-45E0-BD7C-586243A0DC9C}" destId="{DD1A14DF-ECDA-4651-802D-1D09F2C2640A}" srcOrd="0" destOrd="0" presId="urn:microsoft.com/office/officeart/2008/layout/AlternatingHexagons"/>
    <dgm:cxn modelId="{EBAD925E-A70B-44A4-999C-D55122A5A7B0}" type="presOf" srcId="{44A87DED-60FB-4908-8158-22B3AF32EC55}" destId="{590040B0-321B-43B4-A761-43E1DD4A09FB}" srcOrd="0" destOrd="0" presId="urn:microsoft.com/office/officeart/2008/layout/AlternatingHexagons"/>
    <dgm:cxn modelId="{3D9A7A8C-B034-4E49-9274-F5C2174A5420}" srcId="{8F597419-19C7-46E2-BB4B-B3BF89FDBDCC}" destId="{1FE511CC-4284-43FD-A119-D423294A8E5A}" srcOrd="2" destOrd="0" parTransId="{A2393D19-24BF-44FA-A665-0D35A5E68362}" sibTransId="{221231FA-B9F8-4C26-882A-61C3E7571B61}"/>
    <dgm:cxn modelId="{52D2AF1E-18A7-4CC7-9CF4-3D56E4B78CF0}" type="presOf" srcId="{1128AA68-0F24-4684-9569-14F4314D86EB}" destId="{85539E11-6610-4F8F-A520-4E963870200F}" srcOrd="0" destOrd="0" presId="urn:microsoft.com/office/officeart/2008/layout/AlternatingHexagons"/>
    <dgm:cxn modelId="{1A882A92-3655-4D4A-BB75-374DA8B89134}" type="presOf" srcId="{1FE511CC-4284-43FD-A119-D423294A8E5A}" destId="{44EF8DCB-15B8-4C93-9032-49A77600CD58}" srcOrd="0" destOrd="0" presId="urn:microsoft.com/office/officeart/2008/layout/AlternatingHexagons"/>
    <dgm:cxn modelId="{1FC84B17-4D69-4CBE-88F3-A0C0E1B9B3CD}" type="presOf" srcId="{D6CB0D81-AD78-4EE6-A64D-5CB1A93CF66B}" destId="{ADDEA470-F0A4-4EC9-9218-64C50282632B}" srcOrd="0" destOrd="0" presId="urn:microsoft.com/office/officeart/2008/layout/AlternatingHexagons"/>
    <dgm:cxn modelId="{7AFABB26-582C-44BF-874E-9F647FB65F85}" type="presOf" srcId="{8F597419-19C7-46E2-BB4B-B3BF89FDBDCC}" destId="{BD4D220A-1C82-4ACD-B6AA-0510BC85FA0E}" srcOrd="0" destOrd="0" presId="urn:microsoft.com/office/officeart/2008/layout/AlternatingHexagons"/>
    <dgm:cxn modelId="{F1D7A9AE-7557-43F4-98DE-32147B969F35}" srcId="{8F597419-19C7-46E2-BB4B-B3BF89FDBDCC}" destId="{44FADCE8-71AA-437E-A87E-A7841D9FB769}" srcOrd="1" destOrd="0" parTransId="{2FF49FC8-3D6D-41FC-BF0E-CB9BA91E1A9D}" sibTransId="{B499CD7D-D9E6-45E0-BD7C-586243A0DC9C}"/>
    <dgm:cxn modelId="{BB908322-7337-46BE-8D3C-7938E08B8DFD}" srcId="{1FE511CC-4284-43FD-A119-D423294A8E5A}" destId="{84D31B80-8071-422A-8FAE-E5DE28F1382A}" srcOrd="0" destOrd="0" parTransId="{207A3828-9633-4B80-881E-525A9F2F6112}" sibTransId="{CCF4C422-4163-421C-A1DD-DD58415153AC}"/>
    <dgm:cxn modelId="{E38ABC72-58DA-4AD5-A6A3-0CC746AB54E3}" type="presParOf" srcId="{BD4D220A-1C82-4ACD-B6AA-0510BC85FA0E}" destId="{AEFD9922-7057-456B-9DF3-AC8A90105597}" srcOrd="0" destOrd="0" presId="urn:microsoft.com/office/officeart/2008/layout/AlternatingHexagons"/>
    <dgm:cxn modelId="{BCCB9E2C-1191-4640-9C1F-ECBF21561CE2}" type="presParOf" srcId="{AEFD9922-7057-456B-9DF3-AC8A90105597}" destId="{ADDEA470-F0A4-4EC9-9218-64C50282632B}" srcOrd="0" destOrd="0" presId="urn:microsoft.com/office/officeart/2008/layout/AlternatingHexagons"/>
    <dgm:cxn modelId="{5A1842E2-A21F-4C01-B48E-47F63F93C96D}" type="presParOf" srcId="{AEFD9922-7057-456B-9DF3-AC8A90105597}" destId="{DAEF5187-F85A-42CF-B764-5A33C196EFC5}" srcOrd="1" destOrd="0" presId="urn:microsoft.com/office/officeart/2008/layout/AlternatingHexagons"/>
    <dgm:cxn modelId="{B832CB50-CF70-4A7B-8D8D-5844AE515D07}" type="presParOf" srcId="{AEFD9922-7057-456B-9DF3-AC8A90105597}" destId="{64A7A52E-E6BE-4369-A17A-ADF414EF46F2}" srcOrd="2" destOrd="0" presId="urn:microsoft.com/office/officeart/2008/layout/AlternatingHexagons"/>
    <dgm:cxn modelId="{96468700-0F99-4F9C-BACB-D1627A22ACB8}" type="presParOf" srcId="{AEFD9922-7057-456B-9DF3-AC8A90105597}" destId="{4361FBF8-81D7-4E36-9B71-1ECE45B387D9}" srcOrd="3" destOrd="0" presId="urn:microsoft.com/office/officeart/2008/layout/AlternatingHexagons"/>
    <dgm:cxn modelId="{36F8E4D8-7BDD-4333-A095-7E9154FBB0A4}" type="presParOf" srcId="{AEFD9922-7057-456B-9DF3-AC8A90105597}" destId="{85539E11-6610-4F8F-A520-4E963870200F}" srcOrd="4" destOrd="0" presId="urn:microsoft.com/office/officeart/2008/layout/AlternatingHexagons"/>
    <dgm:cxn modelId="{EF7261BC-1F33-4DCE-8B29-25CF8076A95B}" type="presParOf" srcId="{BD4D220A-1C82-4ACD-B6AA-0510BC85FA0E}" destId="{22436CE5-E0ED-4629-9016-5E94670311DC}" srcOrd="1" destOrd="0" presId="urn:microsoft.com/office/officeart/2008/layout/AlternatingHexagons"/>
    <dgm:cxn modelId="{156DB0E6-03A8-4081-B431-78127EDC3D66}" type="presParOf" srcId="{BD4D220A-1C82-4ACD-B6AA-0510BC85FA0E}" destId="{1A446694-5D83-49D8-BC38-B23AE27745B1}" srcOrd="2" destOrd="0" presId="urn:microsoft.com/office/officeart/2008/layout/AlternatingHexagons"/>
    <dgm:cxn modelId="{C6014DC1-AF83-453E-B046-695F61A46895}" type="presParOf" srcId="{1A446694-5D83-49D8-BC38-B23AE27745B1}" destId="{C1DC205F-5F84-4451-ABFA-D61D0D8D4F65}" srcOrd="0" destOrd="0" presId="urn:microsoft.com/office/officeart/2008/layout/AlternatingHexagons"/>
    <dgm:cxn modelId="{4C197BA6-9545-40DA-8C7F-0796C3EBDD96}" type="presParOf" srcId="{1A446694-5D83-49D8-BC38-B23AE27745B1}" destId="{590040B0-321B-43B4-A761-43E1DD4A09FB}" srcOrd="1" destOrd="0" presId="urn:microsoft.com/office/officeart/2008/layout/AlternatingHexagons"/>
    <dgm:cxn modelId="{CAD35418-4104-45FC-B983-2CC77092B631}" type="presParOf" srcId="{1A446694-5D83-49D8-BC38-B23AE27745B1}" destId="{5B69E887-AE77-4A36-9665-ACCA66F53A92}" srcOrd="2" destOrd="0" presId="urn:microsoft.com/office/officeart/2008/layout/AlternatingHexagons"/>
    <dgm:cxn modelId="{C5A9334F-3E01-4556-AABD-0EF9A4906732}" type="presParOf" srcId="{1A446694-5D83-49D8-BC38-B23AE27745B1}" destId="{F587A649-797E-4AE6-91DB-4260E42DE5A5}" srcOrd="3" destOrd="0" presId="urn:microsoft.com/office/officeart/2008/layout/AlternatingHexagons"/>
    <dgm:cxn modelId="{E2122228-EE79-4F80-86F0-FE29A962261F}" type="presParOf" srcId="{1A446694-5D83-49D8-BC38-B23AE27745B1}" destId="{DD1A14DF-ECDA-4651-802D-1D09F2C2640A}" srcOrd="4" destOrd="0" presId="urn:microsoft.com/office/officeart/2008/layout/AlternatingHexagons"/>
    <dgm:cxn modelId="{9EAA16AD-776A-4961-9EC5-21DD0EBF5644}" type="presParOf" srcId="{BD4D220A-1C82-4ACD-B6AA-0510BC85FA0E}" destId="{8D5BE3A2-729D-4667-A546-5B51D2446AA2}" srcOrd="3" destOrd="0" presId="urn:microsoft.com/office/officeart/2008/layout/AlternatingHexagons"/>
    <dgm:cxn modelId="{392BEC6A-D830-4C6C-AC68-8481CD51B20B}" type="presParOf" srcId="{BD4D220A-1C82-4ACD-B6AA-0510BC85FA0E}" destId="{79341B12-3018-4894-9BC7-7811121D1697}" srcOrd="4" destOrd="0" presId="urn:microsoft.com/office/officeart/2008/layout/AlternatingHexagons"/>
    <dgm:cxn modelId="{B7C70104-4C3E-47F1-94EB-CC89EF8E2F51}" type="presParOf" srcId="{79341B12-3018-4894-9BC7-7811121D1697}" destId="{44EF8DCB-15B8-4C93-9032-49A77600CD58}" srcOrd="0" destOrd="0" presId="urn:microsoft.com/office/officeart/2008/layout/AlternatingHexagons"/>
    <dgm:cxn modelId="{BC388773-8CC1-4950-A661-342886AFE6F6}" type="presParOf" srcId="{79341B12-3018-4894-9BC7-7811121D1697}" destId="{51A2CC4B-3D1B-44B4-9169-76A693BA145E}" srcOrd="1" destOrd="0" presId="urn:microsoft.com/office/officeart/2008/layout/AlternatingHexagons"/>
    <dgm:cxn modelId="{2D7C711C-EDBE-4FC8-819E-9C33469C43F5}" type="presParOf" srcId="{79341B12-3018-4894-9BC7-7811121D1697}" destId="{0D037359-E6E1-4447-8DFD-29431334D9E4}" srcOrd="2" destOrd="0" presId="urn:microsoft.com/office/officeart/2008/layout/AlternatingHexagons"/>
    <dgm:cxn modelId="{36CECDF6-7DC6-4FAE-B5DB-80CCDB188AAB}" type="presParOf" srcId="{79341B12-3018-4894-9BC7-7811121D1697}" destId="{C7B488F0-7031-47E7-BB9A-2175A8F2E3F7}" srcOrd="3" destOrd="0" presId="urn:microsoft.com/office/officeart/2008/layout/AlternatingHexagons"/>
    <dgm:cxn modelId="{DB3F9718-7F7E-4838-9ADC-A7698C0C7557}" type="presParOf" srcId="{79341B12-3018-4894-9BC7-7811121D1697}" destId="{A51071D0-0696-46F9-ADE3-8639C098D5C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2C2968A5-E889-4599-845A-F3900C1C12CC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67439025-E7A0-4FE9-B8AA-3FF6ED5ADF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4587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9025-E7A0-4FE9-B8AA-3FF6ED5ADF3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9760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82" t="14462" r="14569" b="47740"/>
          <a:stretch/>
        </p:blipFill>
        <p:spPr>
          <a:xfrm>
            <a:off x="10160" y="8921"/>
            <a:ext cx="9120851" cy="2551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885" y="2560320"/>
            <a:ext cx="8407400" cy="1686592"/>
          </a:xfrm>
        </p:spPr>
        <p:txBody>
          <a:bodyPr anchor="b">
            <a:normAutofit/>
          </a:bodyPr>
          <a:lstStyle>
            <a:lvl1pPr algn="ctr">
              <a:defRPr sz="4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220" y="5608320"/>
            <a:ext cx="4960620" cy="1139866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6800" y="5695887"/>
            <a:ext cx="2875280" cy="105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362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 userDrawn="1"/>
        </p:nvGrpSpPr>
        <p:grpSpPr bwMode="auto">
          <a:xfrm>
            <a:off x="0" y="1642927"/>
            <a:ext cx="9144000" cy="76200"/>
            <a:chOff x="1450" y="-38582"/>
            <a:chExt cx="10080" cy="0"/>
          </a:xfrm>
        </p:grpSpPr>
        <p:cxnSp>
          <p:nvCxnSpPr>
            <p:cNvPr id="8" name="Line 14"/>
            <p:cNvCxnSpPr>
              <a:cxnSpLocks noChangeShapeType="1"/>
            </p:cNvCxnSpPr>
            <p:nvPr/>
          </p:nvCxnSpPr>
          <p:spPr bwMode="auto">
            <a:xfrm>
              <a:off x="8077" y="-38582"/>
              <a:ext cx="3453" cy="0"/>
            </a:xfrm>
            <a:prstGeom prst="line">
              <a:avLst/>
            </a:prstGeom>
            <a:noFill/>
            <a:ln w="50292">
              <a:solidFill>
                <a:srgbClr val="0057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" name="Line 15"/>
            <p:cNvCxnSpPr>
              <a:cxnSpLocks noChangeShapeType="1"/>
            </p:cNvCxnSpPr>
            <p:nvPr/>
          </p:nvCxnSpPr>
          <p:spPr bwMode="auto">
            <a:xfrm>
              <a:off x="6455" y="-38582"/>
              <a:ext cx="1532" cy="0"/>
            </a:xfrm>
            <a:prstGeom prst="line">
              <a:avLst/>
            </a:prstGeom>
            <a:noFill/>
            <a:ln w="50292">
              <a:solidFill>
                <a:srgbClr val="94B93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" name="Line 16"/>
            <p:cNvCxnSpPr>
              <a:cxnSpLocks noChangeShapeType="1"/>
            </p:cNvCxnSpPr>
            <p:nvPr/>
          </p:nvCxnSpPr>
          <p:spPr bwMode="auto">
            <a:xfrm>
              <a:off x="3548" y="-38582"/>
              <a:ext cx="2807" cy="0"/>
            </a:xfrm>
            <a:prstGeom prst="line">
              <a:avLst/>
            </a:prstGeom>
            <a:noFill/>
            <a:ln w="50292">
              <a:solidFill>
                <a:srgbClr val="579C9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" name="Line 17"/>
            <p:cNvCxnSpPr>
              <a:cxnSpLocks noChangeShapeType="1"/>
            </p:cNvCxnSpPr>
            <p:nvPr/>
          </p:nvCxnSpPr>
          <p:spPr bwMode="auto">
            <a:xfrm>
              <a:off x="1450" y="-38582"/>
              <a:ext cx="2004" cy="0"/>
            </a:xfrm>
            <a:prstGeom prst="line">
              <a:avLst/>
            </a:prstGeom>
            <a:noFill/>
            <a:ln w="50292">
              <a:solidFill>
                <a:srgbClr val="86BDD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91440" y="1997885"/>
            <a:ext cx="8940800" cy="4116879"/>
          </a:xfrm>
        </p:spPr>
        <p:txBody>
          <a:bodyPr>
            <a:normAutofit/>
          </a:bodyPr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Font typeface="Verdana" panose="020B0604030504040204" pitchFamily="34" charset="0"/>
              <a:buChar char="›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Font typeface="Wingdings" panose="05000000000000000000" pitchFamily="2" charset="2"/>
              <a:buChar char="v"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Font typeface="Wingdings" panose="05000000000000000000" pitchFamily="2" charset="2"/>
              <a:buChar char="ü"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12" b="24080"/>
          <a:stretch/>
        </p:blipFill>
        <p:spPr>
          <a:xfrm>
            <a:off x="0" y="3"/>
            <a:ext cx="2400296" cy="15339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29" t="72848" r="13908"/>
          <a:stretch/>
        </p:blipFill>
        <p:spPr>
          <a:xfrm>
            <a:off x="5876544" y="6330101"/>
            <a:ext cx="3179938" cy="497127"/>
          </a:xfrm>
          <a:prstGeom prst="rect">
            <a:avLst/>
          </a:prstGeom>
        </p:spPr>
      </p:pic>
      <p:grpSp>
        <p:nvGrpSpPr>
          <p:cNvPr id="17" name="Group 16"/>
          <p:cNvGrpSpPr>
            <a:grpSpLocks/>
          </p:cNvGrpSpPr>
          <p:nvPr userDrawn="1"/>
        </p:nvGrpSpPr>
        <p:grpSpPr bwMode="auto">
          <a:xfrm rot="10800000" flipV="1">
            <a:off x="91440" y="6578665"/>
            <a:ext cx="5785104" cy="108647"/>
            <a:chOff x="1450" y="-38582"/>
            <a:chExt cx="10080" cy="0"/>
          </a:xfrm>
        </p:grpSpPr>
        <p:cxnSp>
          <p:nvCxnSpPr>
            <p:cNvPr id="18" name="Line 14"/>
            <p:cNvCxnSpPr>
              <a:cxnSpLocks noChangeShapeType="1"/>
            </p:cNvCxnSpPr>
            <p:nvPr/>
          </p:nvCxnSpPr>
          <p:spPr bwMode="auto">
            <a:xfrm>
              <a:off x="8077" y="-38582"/>
              <a:ext cx="3453" cy="0"/>
            </a:xfrm>
            <a:prstGeom prst="line">
              <a:avLst/>
            </a:prstGeom>
            <a:noFill/>
            <a:ln w="50292">
              <a:solidFill>
                <a:srgbClr val="0057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" name="Line 15"/>
            <p:cNvCxnSpPr>
              <a:cxnSpLocks noChangeShapeType="1"/>
            </p:cNvCxnSpPr>
            <p:nvPr/>
          </p:nvCxnSpPr>
          <p:spPr bwMode="auto">
            <a:xfrm>
              <a:off x="6455" y="-38582"/>
              <a:ext cx="1532" cy="0"/>
            </a:xfrm>
            <a:prstGeom prst="line">
              <a:avLst/>
            </a:prstGeom>
            <a:noFill/>
            <a:ln w="50292">
              <a:solidFill>
                <a:srgbClr val="94B93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" name="Line 16"/>
            <p:cNvCxnSpPr>
              <a:cxnSpLocks noChangeShapeType="1"/>
            </p:cNvCxnSpPr>
            <p:nvPr/>
          </p:nvCxnSpPr>
          <p:spPr bwMode="auto">
            <a:xfrm>
              <a:off x="3548" y="-38582"/>
              <a:ext cx="2807" cy="0"/>
            </a:xfrm>
            <a:prstGeom prst="line">
              <a:avLst/>
            </a:prstGeom>
            <a:noFill/>
            <a:ln w="50292">
              <a:solidFill>
                <a:srgbClr val="579C9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" name="Line 17"/>
            <p:cNvCxnSpPr>
              <a:cxnSpLocks noChangeShapeType="1"/>
            </p:cNvCxnSpPr>
            <p:nvPr/>
          </p:nvCxnSpPr>
          <p:spPr bwMode="auto">
            <a:xfrm>
              <a:off x="1450" y="-38582"/>
              <a:ext cx="2004" cy="0"/>
            </a:xfrm>
            <a:prstGeom prst="line">
              <a:avLst/>
            </a:prstGeom>
            <a:noFill/>
            <a:ln w="50292">
              <a:solidFill>
                <a:srgbClr val="86BDD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373412" y="208421"/>
            <a:ext cx="7006263" cy="1325563"/>
          </a:xfrm>
        </p:spPr>
        <p:txBody>
          <a:bodyPr>
            <a:normAutofit/>
          </a:bodyPr>
          <a:lstStyle>
            <a:lvl1pPr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8532" y="-48636"/>
            <a:ext cx="515113" cy="5350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546230A-C719-40D2-9896-032455182B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519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35" y="4529096"/>
            <a:ext cx="5691685" cy="1325563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0640" y="5773379"/>
            <a:ext cx="2641600" cy="966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39105"/>
            <a:ext cx="9144000" cy="3129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5207" y="-39111"/>
            <a:ext cx="515113" cy="5350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546230A-C719-40D2-9896-032455182B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1432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6B4FC-4D0A-4CCD-9E69-D80F6A0BAE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1911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6B4FC-4D0A-4CCD-9E69-D80F6A0BAE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591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 userDrawn="1"/>
        </p:nvSpPr>
        <p:spPr>
          <a:xfrm rot="5400000">
            <a:off x="8392493" y="61295"/>
            <a:ext cx="619756" cy="497175"/>
          </a:xfrm>
          <a:prstGeom prst="homePlate">
            <a:avLst/>
          </a:prstGeom>
          <a:solidFill>
            <a:srgbClr val="94B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477595" y="510958"/>
            <a:ext cx="515113" cy="5350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546230A-C719-40D2-9896-032455182B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5207" y="-39111"/>
            <a:ext cx="515113" cy="5350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546230A-C719-40D2-9896-032455182B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229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63" r:id="rId4"/>
    <p:sldLayoutId id="214748366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885" y="2428240"/>
            <a:ext cx="8407400" cy="1686592"/>
          </a:xfrm>
        </p:spPr>
        <p:txBody>
          <a:bodyPr>
            <a:normAutofit/>
          </a:bodyPr>
          <a:lstStyle/>
          <a:p>
            <a:r>
              <a:rPr lang="en-US" dirty="0" smtClean="0"/>
              <a:t>How to Create an Industry Go to Market Approach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6885" y="5725391"/>
            <a:ext cx="22502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Bill Penczak</a:t>
            </a:r>
          </a:p>
          <a:p>
            <a:r>
              <a:rPr lang="en-US" dirty="0" smtClean="0"/>
              <a:t>Managing Director</a:t>
            </a:r>
          </a:p>
          <a:p>
            <a:r>
              <a:rPr lang="en-US" dirty="0" smtClean="0"/>
              <a:t>Practice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621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46230A-C719-40D2-9896-032455182BC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7788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xmlns="" val="13826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Leadership needs to own it; marketing can facilitate and be the reminder/keeper</a:t>
            </a:r>
          </a:p>
          <a:p>
            <a:r>
              <a:rPr lang="en-US" dirty="0" smtClean="0"/>
              <a:t>Multi-disciplinary (audit, tax, specialty)</a:t>
            </a:r>
          </a:p>
          <a:p>
            <a:r>
              <a:rPr lang="en-US" dirty="0" smtClean="0"/>
              <a:t>Quarterly reviews with leadership (marketing isn’t the cop here) </a:t>
            </a:r>
          </a:p>
          <a:p>
            <a:r>
              <a:rPr lang="en-US" dirty="0" smtClean="0"/>
              <a:t>Tie KPIs (including yours) to performance review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 to Successful                 Business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46230A-C719-40D2-9896-032455182BC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6220" y="4685647"/>
            <a:ext cx="2906915" cy="1477328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We’ve now completed </a:t>
            </a:r>
            <a:r>
              <a:rPr lang="en-US" b="1" dirty="0" smtClean="0"/>
              <a:t>18</a:t>
            </a:r>
            <a:r>
              <a:rPr lang="en-US" dirty="0" smtClean="0"/>
              <a:t> business plans for service lines, industries, geographies and for our strategic services departments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518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7737" y="390092"/>
            <a:ext cx="7006263" cy="1325563"/>
          </a:xfrm>
        </p:spPr>
        <p:txBody>
          <a:bodyPr/>
          <a:lstStyle/>
          <a:p>
            <a:r>
              <a:rPr lang="en-US" dirty="0" smtClean="0"/>
              <a:t>2019 B&amp;V Firm Growth Channels </a:t>
            </a:r>
            <a:endParaRPr lang="en-US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xmlns="" val="901270744"/>
              </p:ext>
            </p:extLst>
          </p:nvPr>
        </p:nvGraphicFramePr>
        <p:xfrm>
          <a:off x="1427018" y="1715655"/>
          <a:ext cx="7139466" cy="4572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8532" y="-48636"/>
            <a:ext cx="515113" cy="535017"/>
          </a:xfrm>
        </p:spPr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842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Cross Serve</a:t>
            </a:r>
          </a:p>
          <a:p>
            <a:r>
              <a:rPr lang="en-US" dirty="0" smtClean="0"/>
              <a:t>Greenfield</a:t>
            </a:r>
          </a:p>
          <a:p>
            <a:pPr lvl="1"/>
            <a:r>
              <a:rPr lang="en-US" dirty="0" smtClean="0"/>
              <a:t>Business Journal list</a:t>
            </a:r>
          </a:p>
          <a:p>
            <a:pPr lvl="1"/>
            <a:r>
              <a:rPr lang="en-US" dirty="0" smtClean="0"/>
              <a:t>Hoovers list</a:t>
            </a:r>
          </a:p>
          <a:p>
            <a:pPr lvl="1"/>
            <a:r>
              <a:rPr lang="en-US" dirty="0" smtClean="0"/>
              <a:t>Industry organization</a:t>
            </a:r>
          </a:p>
          <a:p>
            <a:r>
              <a:rPr lang="en-US" dirty="0"/>
              <a:t>No such thing as cold call</a:t>
            </a:r>
          </a:p>
          <a:p>
            <a:r>
              <a:rPr lang="en-US" dirty="0" smtClean="0"/>
              <a:t>Each has owner(s)</a:t>
            </a:r>
          </a:p>
          <a:p>
            <a:r>
              <a:rPr lang="en-US" dirty="0" smtClean="0"/>
              <a:t>Monthly report</a:t>
            </a:r>
          </a:p>
          <a:p>
            <a:endParaRPr lang="en-US" dirty="0"/>
          </a:p>
          <a:p>
            <a:r>
              <a:rPr lang="en-US" i="1" dirty="0" smtClean="0"/>
              <a:t>20 is optimal size if you have 4-5 team members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Prospects in database:            Top 20 List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46230A-C719-40D2-9896-032455182BC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76543" y="2353176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538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29264" y="2172432"/>
            <a:ext cx="5727032" cy="376778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Referral sources</a:t>
            </a:r>
          </a:p>
          <a:p>
            <a:pPr lvl="1"/>
            <a:r>
              <a:rPr lang="en-US" dirty="0" smtClean="0"/>
              <a:t>Aggregated list</a:t>
            </a:r>
          </a:p>
          <a:p>
            <a:pPr lvl="1"/>
            <a:r>
              <a:rPr lang="en-US" dirty="0" smtClean="0"/>
              <a:t>Individual conversations</a:t>
            </a:r>
            <a:endParaRPr lang="en-US" dirty="0"/>
          </a:p>
          <a:p>
            <a:pPr lvl="1"/>
            <a:r>
              <a:rPr lang="en-US" dirty="0" smtClean="0"/>
              <a:t>Linked In Sales Navigator</a:t>
            </a:r>
          </a:p>
          <a:p>
            <a:pPr lvl="1"/>
            <a:r>
              <a:rPr lang="en-US" dirty="0" smtClean="0"/>
              <a:t>Linked In Savant or power user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“No Such Thing as a Cold Call”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46230A-C719-40D2-9896-032455182BC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238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24545" y="241097"/>
            <a:ext cx="7006263" cy="1325563"/>
          </a:xfrm>
        </p:spPr>
        <p:txBody>
          <a:bodyPr/>
          <a:lstStyle/>
          <a:p>
            <a:r>
              <a:rPr lang="en-US" dirty="0" smtClean="0"/>
              <a:t>Sales Pipeline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8532" y="15532"/>
            <a:ext cx="515113" cy="535017"/>
          </a:xfrm>
        </p:spPr>
        <p:txBody>
          <a:bodyPr/>
          <a:lstStyle/>
          <a:p>
            <a:fld id="{4546230A-C719-40D2-9896-032455182BC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 rot="10800000">
            <a:off x="2424546" y="1870362"/>
            <a:ext cx="4634345" cy="464127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874818" y="2791689"/>
            <a:ext cx="4211782" cy="69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847109" y="3515589"/>
            <a:ext cx="4211782" cy="69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021590" y="4241088"/>
            <a:ext cx="4211782" cy="69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694709" y="5167744"/>
            <a:ext cx="4211782" cy="69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08218" y="2200179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08218" y="2873712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Prospect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32464" y="36136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Qualify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67100" y="4512914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08218" y="523414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684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3832" y="871202"/>
            <a:ext cx="9144000" cy="609904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" y="1997885"/>
            <a:ext cx="3582202" cy="4116879"/>
          </a:xfrm>
        </p:spPr>
        <p:txBody>
          <a:bodyPr/>
          <a:lstStyle/>
          <a:p>
            <a:r>
              <a:rPr lang="en-US" dirty="0" smtClean="0"/>
              <a:t>Wins and losses</a:t>
            </a:r>
          </a:p>
          <a:p>
            <a:r>
              <a:rPr lang="en-US" dirty="0" smtClean="0"/>
              <a:t>Open Proposals</a:t>
            </a:r>
          </a:p>
          <a:p>
            <a:r>
              <a:rPr lang="en-US" dirty="0" smtClean="0"/>
              <a:t>Qualified</a:t>
            </a:r>
          </a:p>
          <a:p>
            <a:r>
              <a:rPr lang="en-US" dirty="0" smtClean="0"/>
              <a:t>Prospect</a:t>
            </a:r>
          </a:p>
          <a:p>
            <a:r>
              <a:rPr lang="en-US" dirty="0" smtClean="0"/>
              <a:t>Target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Monthly Pipeline Report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46230A-C719-40D2-9896-032455182BC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673642" y="1997884"/>
            <a:ext cx="3582202" cy="4116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Verdana" panose="020B0604030504040204" pitchFamily="34" charset="0"/>
              <a:buChar char="›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Maintain during meetings</a:t>
            </a:r>
          </a:p>
          <a:p>
            <a:r>
              <a:rPr lang="en-US" dirty="0" smtClean="0"/>
              <a:t>Celebrate wins</a:t>
            </a:r>
          </a:p>
          <a:p>
            <a:r>
              <a:rPr lang="en-US" dirty="0" smtClean="0"/>
              <a:t>Commonly address approach</a:t>
            </a:r>
          </a:p>
          <a:p>
            <a:r>
              <a:rPr lang="en-US" dirty="0" smtClean="0"/>
              <a:t>Tabulate YTD </a:t>
            </a:r>
          </a:p>
        </p:txBody>
      </p:sp>
    </p:spTree>
    <p:extLst>
      <p:ext uri="{BB962C8B-B14F-4D97-AF65-F5344CB8AC3E}">
        <p14:creationId xmlns:p14="http://schemas.microsoft.com/office/powerpoint/2010/main" xmlns="" val="39249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Pipeline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46230A-C719-40D2-9896-032455182BC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91041"/>
            <a:ext cx="9144000" cy="494093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xmlns="" val="339464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" y="1997885"/>
            <a:ext cx="5154328" cy="4116879"/>
          </a:xfrm>
        </p:spPr>
        <p:txBody>
          <a:bodyPr/>
          <a:lstStyle/>
          <a:p>
            <a:r>
              <a:rPr lang="en-US" dirty="0" smtClean="0"/>
              <a:t>Events</a:t>
            </a:r>
          </a:p>
          <a:p>
            <a:r>
              <a:rPr lang="en-US" dirty="0" smtClean="0"/>
              <a:t>Email </a:t>
            </a:r>
          </a:p>
          <a:p>
            <a:r>
              <a:rPr lang="en-US" dirty="0" smtClean="0"/>
              <a:t>Sponsorships</a:t>
            </a:r>
          </a:p>
          <a:p>
            <a:r>
              <a:rPr lang="en-US" dirty="0" smtClean="0"/>
              <a:t>Client satisfaction</a:t>
            </a:r>
          </a:p>
          <a:p>
            <a:r>
              <a:rPr lang="en-US" dirty="0" smtClean="0"/>
              <a:t>Monthly pipeline meetings</a:t>
            </a:r>
          </a:p>
          <a:p>
            <a:endParaRPr lang="en-US" dirty="0"/>
          </a:p>
          <a:p>
            <a:r>
              <a:rPr lang="en-US" i="1" dirty="0" smtClean="0"/>
              <a:t>As much for marketing as much as professionals 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Calendar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46230A-C719-40D2-9896-032455182BC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7031" y="2294382"/>
            <a:ext cx="2938066" cy="293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397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4175" y="2154655"/>
            <a:ext cx="6219825" cy="41529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Leadership/managing partner buy-in  (let me help)</a:t>
            </a:r>
          </a:p>
          <a:p>
            <a:r>
              <a:rPr lang="en-US" dirty="0" smtClean="0"/>
              <a:t>Industry leader</a:t>
            </a:r>
          </a:p>
          <a:p>
            <a:pPr lvl="1"/>
            <a:r>
              <a:rPr lang="en-US" dirty="0" smtClean="0"/>
              <a:t>Partners NOT always the best candidate to lead </a:t>
            </a:r>
          </a:p>
          <a:p>
            <a:r>
              <a:rPr lang="en-US" dirty="0" smtClean="0"/>
              <a:t>Multi-disciplinary approach</a:t>
            </a:r>
          </a:p>
          <a:p>
            <a:r>
              <a:rPr lang="en-US" dirty="0" smtClean="0"/>
              <a:t>Process driven 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started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46230A-C719-40D2-9896-032455182BC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426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46230A-C719-40D2-9896-032455182BC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3406" y="72737"/>
            <a:ext cx="7070405" cy="61929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11530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Business Plan template  (CEO Tools 2.0)</a:t>
            </a:r>
          </a:p>
          <a:p>
            <a:r>
              <a:rPr lang="en-US" dirty="0" smtClean="0"/>
              <a:t>Pipeline template</a:t>
            </a:r>
          </a:p>
          <a:p>
            <a:r>
              <a:rPr lang="en-US" dirty="0" smtClean="0"/>
              <a:t>Top 20 list</a:t>
            </a:r>
          </a:p>
          <a:p>
            <a:r>
              <a:rPr lang="en-US" dirty="0" smtClean="0"/>
              <a:t>Pipeline meeting agenda</a:t>
            </a:r>
          </a:p>
          <a:p>
            <a:r>
              <a:rPr lang="en-US" dirty="0" smtClean="0"/>
              <a:t>Coaching or a shoulder to cry on via phone </a:t>
            </a:r>
          </a:p>
          <a:p>
            <a:r>
              <a:rPr lang="en-US" dirty="0" smtClean="0"/>
              <a:t>Parachute in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46230A-C719-40D2-9896-032455182BC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288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075" y="2700739"/>
            <a:ext cx="8940800" cy="271223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46230A-C719-40D2-9896-032455182BC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190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Firm Evolution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46230A-C719-40D2-9896-032455182BC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7436" y="4825247"/>
            <a:ext cx="8520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Tax Only      Tax &amp; Audit     Ancillary Services     Industry Approach    Industry with Svc Subs</a:t>
            </a:r>
          </a:p>
          <a:p>
            <a:r>
              <a:rPr lang="en-US" dirty="0" smtClean="0"/>
              <a:t>1-5                5-25                  25-200                        200+                             2000+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2" y="1660378"/>
            <a:ext cx="7229475" cy="3038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2383" y="1791041"/>
            <a:ext cx="722947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652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Differentiates you from other firms</a:t>
            </a:r>
          </a:p>
          <a:p>
            <a:r>
              <a:rPr lang="en-US" dirty="0" smtClean="0"/>
              <a:t>Provides an organizational platform</a:t>
            </a:r>
          </a:p>
          <a:p>
            <a:pPr lvl="1"/>
            <a:r>
              <a:rPr lang="en-US" dirty="0" smtClean="0"/>
              <a:t>For marketing to be more than a service bureau</a:t>
            </a:r>
          </a:p>
          <a:p>
            <a:pPr lvl="1"/>
            <a:r>
              <a:rPr lang="en-US" dirty="0" smtClean="0"/>
              <a:t>To coordinate go to market approach</a:t>
            </a:r>
          </a:p>
          <a:p>
            <a:pPr lvl="1"/>
            <a:r>
              <a:rPr lang="en-US" dirty="0" smtClean="0"/>
              <a:t>Teaching tool for your younger people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Accountability across the board </a:t>
            </a:r>
          </a:p>
          <a:p>
            <a:pPr lvl="1"/>
            <a:r>
              <a:rPr lang="en-US" dirty="0" smtClean="0"/>
              <a:t>That includes you, the marketing person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An Industry Approach  Works for Smaller Firms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46230A-C719-40D2-9896-032455182BC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6791325" y="3236483"/>
            <a:ext cx="33337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474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Year 1</a:t>
            </a:r>
          </a:p>
          <a:p>
            <a:r>
              <a:rPr lang="en-US" dirty="0" smtClean="0"/>
              <a:t>One fully formed group</a:t>
            </a:r>
          </a:p>
          <a:p>
            <a:r>
              <a:rPr lang="en-US" dirty="0" smtClean="0"/>
              <a:t>Service lines</a:t>
            </a:r>
          </a:p>
          <a:p>
            <a:pPr lvl="1"/>
            <a:r>
              <a:rPr lang="en-US" dirty="0" smtClean="0"/>
              <a:t>EBP, SALT, International Tax, Outsourced Accounting, TAS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Year 2</a:t>
            </a:r>
          </a:p>
          <a:p>
            <a:r>
              <a:rPr lang="en-US" dirty="0" smtClean="0"/>
              <a:t>Add process and structure </a:t>
            </a:r>
          </a:p>
          <a:p>
            <a:r>
              <a:rPr lang="en-US" dirty="0" smtClean="0"/>
              <a:t>Add Construction, Manufacturing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Started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46230A-C719-40D2-9896-032455182BC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602057" y="3634284"/>
            <a:ext cx="3271588" cy="272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719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4530436" y="2571846"/>
            <a:ext cx="4613564" cy="342861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Needs to be cross functional</a:t>
            </a:r>
          </a:p>
          <a:p>
            <a:r>
              <a:rPr lang="en-US" dirty="0" smtClean="0"/>
              <a:t>Practice leader is essential—marketing has neither carrots nor sticks</a:t>
            </a:r>
          </a:p>
          <a:p>
            <a:r>
              <a:rPr lang="en-US" dirty="0" smtClean="0"/>
              <a:t>Plow through when it gets ugly, especially in                   2nd-3rd month</a:t>
            </a:r>
          </a:p>
          <a:p>
            <a:r>
              <a:rPr lang="en-US" dirty="0" smtClean="0"/>
              <a:t>Untapped talent in the firm</a:t>
            </a:r>
          </a:p>
          <a:p>
            <a:r>
              <a:rPr lang="en-US" dirty="0" smtClean="0"/>
              <a:t>Lubricant and irritant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in Years 1-2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46230A-C719-40D2-9896-032455182BC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731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firm survey completed in conjunction with HR</a:t>
            </a:r>
          </a:p>
          <a:p>
            <a:r>
              <a:rPr lang="en-US" dirty="0" smtClean="0"/>
              <a:t>Current or past capabilities-technical</a:t>
            </a:r>
          </a:p>
          <a:p>
            <a:r>
              <a:rPr lang="en-US" dirty="0" smtClean="0"/>
              <a:t>Current or past industry experience</a:t>
            </a:r>
          </a:p>
          <a:p>
            <a:r>
              <a:rPr lang="en-US" dirty="0" smtClean="0"/>
              <a:t>Future goals and desired skills</a:t>
            </a:r>
          </a:p>
          <a:p>
            <a:endParaRPr lang="en-US" dirty="0"/>
          </a:p>
          <a:p>
            <a:r>
              <a:rPr lang="en-US" dirty="0" smtClean="0"/>
              <a:t>Team assignments </a:t>
            </a:r>
          </a:p>
          <a:p>
            <a:pPr lvl="1"/>
            <a:r>
              <a:rPr lang="en-US" dirty="0" smtClean="0"/>
              <a:t>Skills</a:t>
            </a:r>
          </a:p>
          <a:p>
            <a:pPr lvl="1"/>
            <a:r>
              <a:rPr lang="en-US" dirty="0" smtClean="0"/>
              <a:t>Contacts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Talent Inventory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46230A-C719-40D2-9896-032455182BC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01723" y="3785937"/>
            <a:ext cx="3442277" cy="206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261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Business Plan</a:t>
            </a:r>
          </a:p>
          <a:p>
            <a:r>
              <a:rPr lang="en-US" dirty="0" smtClean="0"/>
              <a:t>Sales pipeline</a:t>
            </a:r>
          </a:p>
          <a:p>
            <a:r>
              <a:rPr lang="en-US" dirty="0" smtClean="0"/>
              <a:t>Top 20 list</a:t>
            </a:r>
          </a:p>
          <a:p>
            <a:r>
              <a:rPr lang="en-US" dirty="0" smtClean="0"/>
              <a:t>Marketing Calendar</a:t>
            </a:r>
          </a:p>
          <a:p>
            <a:endParaRPr lang="en-US" dirty="0"/>
          </a:p>
          <a:p>
            <a:r>
              <a:rPr lang="en-US" dirty="0" smtClean="0"/>
              <a:t>K.I.S.S.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73412" y="208421"/>
            <a:ext cx="6282215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Today: Components of Niche Go to Market Approach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46230A-C719-40D2-9896-032455182BC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76750" y="2660505"/>
            <a:ext cx="46672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893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</a:p>
          <a:p>
            <a:r>
              <a:rPr lang="en-US" dirty="0" smtClean="0"/>
              <a:t>Tactics</a:t>
            </a:r>
          </a:p>
          <a:p>
            <a:r>
              <a:rPr lang="en-US" dirty="0" smtClean="0"/>
              <a:t>Measurement</a:t>
            </a:r>
          </a:p>
          <a:p>
            <a:r>
              <a:rPr lang="en-US" dirty="0" smtClean="0"/>
              <a:t>Who’s responsible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Business</a:t>
            </a:r>
            <a:r>
              <a:rPr lang="en-US" dirty="0" smtClean="0"/>
              <a:t> Plan Comes First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46230A-C719-40D2-9896-032455182BC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05004" y="1997885"/>
            <a:ext cx="2653528" cy="39847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46346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PT Template" id="{C4D6E02C-862A-4EA7-8316-A693DF1E0DD3}" vid="{7091B86C-4D17-48BF-A60C-BB64323F02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12720</TotalTime>
  <Words>489</Words>
  <Application>Microsoft Office PowerPoint</Application>
  <PresentationFormat>On-screen Show (4:3)</PresentationFormat>
  <Paragraphs>142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How to Create an Industry Go to Market Approach </vt:lpstr>
      <vt:lpstr>Slide 2</vt:lpstr>
      <vt:lpstr>Firm Evolution </vt:lpstr>
      <vt:lpstr>Why An Industry Approach  Works for Smaller Firms</vt:lpstr>
      <vt:lpstr>How We Started </vt:lpstr>
      <vt:lpstr>Lessons Learned in Years 1-2</vt:lpstr>
      <vt:lpstr>Talent Inventory </vt:lpstr>
      <vt:lpstr>Today: Components of Niche Go to Market Approach </vt:lpstr>
      <vt:lpstr>Business Plan Comes First </vt:lpstr>
      <vt:lpstr>Slide 10</vt:lpstr>
      <vt:lpstr>Keys to Successful                 Business Plan</vt:lpstr>
      <vt:lpstr>2019 B&amp;V Firm Growth Channels </vt:lpstr>
      <vt:lpstr>Prospects in database:            Top 20 List </vt:lpstr>
      <vt:lpstr>“No Such Thing as a Cold Call” </vt:lpstr>
      <vt:lpstr>Sales Pipeline </vt:lpstr>
      <vt:lpstr>Monthly Pipeline Report </vt:lpstr>
      <vt:lpstr>Sample Pipeline </vt:lpstr>
      <vt:lpstr>Marketing Calendar</vt:lpstr>
      <vt:lpstr>How to get started</vt:lpstr>
      <vt:lpstr>Contact Me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Weng</dc:creator>
  <cp:lastModifiedBy>Helen</cp:lastModifiedBy>
  <cp:revision>78</cp:revision>
  <cp:lastPrinted>2018-02-09T01:24:21Z</cp:lastPrinted>
  <dcterms:created xsi:type="dcterms:W3CDTF">2016-11-18T16:59:26Z</dcterms:created>
  <dcterms:modified xsi:type="dcterms:W3CDTF">2019-02-01T14:16:16Z</dcterms:modified>
</cp:coreProperties>
</file>