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handoutMasterIdLst>
    <p:handoutMasterId r:id="rId20"/>
  </p:handoutMasterIdLst>
  <p:sldIdLst>
    <p:sldId id="421" r:id="rId5"/>
    <p:sldId id="437" r:id="rId6"/>
    <p:sldId id="463" r:id="rId7"/>
    <p:sldId id="464" r:id="rId8"/>
    <p:sldId id="406" r:id="rId9"/>
    <p:sldId id="465" r:id="rId10"/>
    <p:sldId id="466" r:id="rId11"/>
    <p:sldId id="467" r:id="rId12"/>
    <p:sldId id="468" r:id="rId13"/>
    <p:sldId id="469" r:id="rId14"/>
    <p:sldId id="470" r:id="rId15"/>
    <p:sldId id="471" r:id="rId16"/>
    <p:sldId id="472" r:id="rId17"/>
    <p:sldId id="446" r:id="rId18"/>
  </p:sldIdLst>
  <p:sldSz cx="9144000" cy="5143500" type="screen16x9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08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7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9482"/>
    <a:srgbClr val="43C7E7"/>
    <a:srgbClr val="FFFFFF"/>
    <a:srgbClr val="9F9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3" autoAdjust="0"/>
    <p:restoredTop sz="94660"/>
  </p:normalViewPr>
  <p:slideViewPr>
    <p:cSldViewPr snapToGrid="0" snapToObjects="1" showGuides="1">
      <p:cViewPr varScale="1">
        <p:scale>
          <a:sx n="112" d="100"/>
          <a:sy n="112" d="100"/>
        </p:scale>
        <p:origin x="394" y="72"/>
      </p:cViewPr>
      <p:guideLst>
        <p:guide orient="horz" pos="2508"/>
        <p:guide pos="2880"/>
        <p:guide orient="horz" pos="270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5550"/>
    </p:cViewPr>
  </p:sorterViewPr>
  <p:notesViewPr>
    <p:cSldViewPr snapToGrid="0" snapToObjects="1" showGuides="1">
      <p:cViewPr varScale="1">
        <p:scale>
          <a:sx n="65" d="100"/>
          <a:sy n="65" d="100"/>
        </p:scale>
        <p:origin x="27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11E3C-D2BF-49CC-BB21-491FCFB6C3C5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8DC60-E7C2-4CCC-A1DC-DCE961609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00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2AA18D-F586-426D-8C29-9B9F1C04397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3713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5E29F1-613F-4BCD-B8C7-0AC9D166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29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peaker 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" y="0"/>
            <a:ext cx="9144000" cy="515173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28625" y="1280650"/>
            <a:ext cx="5861643" cy="1052755"/>
          </a:xfrm>
        </p:spPr>
        <p:txBody>
          <a:bodyPr anchor="b"/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28625" y="2769261"/>
            <a:ext cx="5861643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481" y="3845706"/>
            <a:ext cx="1219200" cy="85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11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6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d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18" y="1608089"/>
            <a:ext cx="2734964" cy="192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62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Speaker 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" y="0"/>
            <a:ext cx="9144000" cy="5151738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572250" y="0"/>
            <a:ext cx="2581275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625" y="1280650"/>
            <a:ext cx="5821450" cy="1052755"/>
          </a:xfrm>
        </p:spPr>
        <p:txBody>
          <a:bodyPr anchor="b"/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5" y="2769261"/>
            <a:ext cx="5821450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481" y="3845706"/>
            <a:ext cx="1219200" cy="85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97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head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48" y="1029035"/>
            <a:ext cx="8286102" cy="3281708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 marL="857250" indent="-171450">
              <a:buSzPct val="100000"/>
              <a:buFont typeface="Arial" panose="020B0604020202020204" pitchFamily="34" charset="0"/>
              <a:buChar char="•"/>
              <a:defRPr sz="1400"/>
            </a:lvl3pPr>
            <a:lvl4pPr marL="1200150" indent="-171450">
              <a:buSzPct val="100000"/>
              <a:buFont typeface="Arial" panose="020B0604020202020204" pitchFamily="34" charset="0"/>
              <a:buChar char="•"/>
              <a:defRPr sz="1400"/>
            </a:lvl4pPr>
            <a:lvl5pPr marL="1543050" indent="-171450">
              <a:buSzPct val="100000"/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424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5450" y="1019749"/>
            <a:ext cx="4089400" cy="334962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 marL="857250" indent="-171450">
              <a:buSzPct val="100000"/>
              <a:buFont typeface="Arial" panose="020B0604020202020204" pitchFamily="34" charset="0"/>
              <a:buChar char="•"/>
              <a:defRPr sz="1400"/>
            </a:lvl3pPr>
            <a:lvl4pPr marL="1200150" indent="-171450">
              <a:buSzPct val="100000"/>
              <a:buFont typeface="Arial" panose="020B0604020202020204" pitchFamily="34" charset="0"/>
              <a:buChar char="•"/>
              <a:defRPr sz="1400"/>
            </a:lvl4pPr>
            <a:lvl5pPr marL="1543050" indent="-171450">
              <a:buSzPct val="100000"/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019748"/>
            <a:ext cx="4089400" cy="334962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 marL="857250" indent="-171450">
              <a:buFont typeface="Arial" panose="020B0604020202020204" pitchFamily="34" charset="0"/>
              <a:buChar char="•"/>
              <a:defRPr sz="1400"/>
            </a:lvl3pPr>
            <a:lvl4pPr marL="1200150" indent="-171450">
              <a:buFont typeface="Arial" panose="020B0604020202020204" pitchFamily="34" charset="0"/>
              <a:buChar char="•"/>
              <a:defRPr sz="1400"/>
            </a:lvl4pPr>
            <a:lvl5pPr marL="1543050" indent="-1714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853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194" y="424600"/>
            <a:ext cx="7886700" cy="643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194" y="922474"/>
            <a:ext cx="4064988" cy="523613"/>
          </a:xfrm>
        </p:spPr>
        <p:txBody>
          <a:bodyPr anchor="b">
            <a:normAutofit/>
          </a:bodyPr>
          <a:lstStyle>
            <a:lvl1pPr marL="0" indent="0">
              <a:buNone/>
              <a:defRPr sz="16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194" y="1488330"/>
            <a:ext cx="4064988" cy="288104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 marL="857250" indent="-171450">
              <a:buFont typeface="Arial" panose="020B0604020202020204" pitchFamily="34" charset="0"/>
              <a:buChar char="•"/>
              <a:defRPr sz="1400"/>
            </a:lvl3pPr>
            <a:lvl4pPr marL="1200150" indent="-171450">
              <a:buFont typeface="Arial" panose="020B0604020202020204" pitchFamily="34" charset="0"/>
              <a:buChar char="•"/>
              <a:defRPr sz="1400"/>
            </a:lvl4pPr>
            <a:lvl5pPr marL="1543050" indent="-1714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820" y="922474"/>
            <a:ext cx="4072730" cy="523613"/>
          </a:xfrm>
        </p:spPr>
        <p:txBody>
          <a:bodyPr anchor="b">
            <a:normAutofit/>
          </a:bodyPr>
          <a:lstStyle>
            <a:lvl1pPr marL="0" indent="0">
              <a:buNone/>
              <a:defRPr sz="16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20" y="1488330"/>
            <a:ext cx="4072730" cy="288104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 marL="857250" indent="-171450">
              <a:buSzPct val="100000"/>
              <a:buFont typeface="Arial" panose="020B0604020202020204" pitchFamily="34" charset="0"/>
              <a:buChar char="•"/>
              <a:defRPr sz="1400"/>
            </a:lvl3pPr>
            <a:lvl4pPr marL="1200150" indent="-171450">
              <a:buSzPct val="100000"/>
              <a:buFont typeface="Arial" panose="020B0604020202020204" pitchFamily="34" charset="0"/>
              <a:buChar char="•"/>
              <a:defRPr sz="1400"/>
            </a:lvl4pPr>
            <a:lvl5pPr marL="1543050" indent="-171450">
              <a:buSzPct val="100000"/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34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56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itle - Picture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4" y="424825"/>
            <a:ext cx="8286545" cy="643563"/>
          </a:xfrm>
        </p:spPr>
        <p:txBody>
          <a:bodyPr anchor="t" anchorCtr="0"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1083013"/>
            <a:ext cx="4831159" cy="3157391"/>
          </a:xfrm>
        </p:spPr>
        <p:txBody>
          <a:bodyPr anchor="t"/>
          <a:lstStyle>
            <a:lvl1pPr marL="0" indent="0">
              <a:buNone/>
              <a:defRPr sz="1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2006" y="1023025"/>
            <a:ext cx="3366522" cy="3346348"/>
          </a:xfrm>
        </p:spPr>
        <p:txBody>
          <a:bodyPr>
            <a:normAutofit/>
          </a:bodyPr>
          <a:lstStyle>
            <a:lvl1pPr marL="169863" marR="0" indent="-1698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 typeface="Arial" panose="020B0604020202020204" pitchFamily="34" charset="0"/>
              <a:buChar char="•"/>
              <a:tabLst/>
              <a:defRPr sz="1400"/>
            </a:lvl1pPr>
            <a:lvl2pPr marL="514350" marR="0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 typeface="Arial" panose="020B0604020202020204" pitchFamily="34" charset="0"/>
              <a:buChar char="–"/>
              <a:tabLst/>
              <a:defRPr sz="1400"/>
            </a:lvl2pPr>
            <a:lvl3pPr marL="857250" marR="0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 typeface="Arial" panose="020B0604020202020204" pitchFamily="34" charset="0"/>
              <a:buChar char="•"/>
              <a:tabLst/>
              <a:defRPr sz="1400"/>
            </a:lvl3pPr>
            <a:lvl4pPr marL="1200150" marR="0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 typeface="Arial" panose="020B0604020202020204" pitchFamily="34" charset="0"/>
              <a:buChar char="–"/>
              <a:tabLst/>
              <a:defRPr sz="1400"/>
            </a:lvl4pPr>
            <a:lvl5pPr marL="1371600" indent="0">
              <a:buNone/>
              <a:defRPr sz="750"/>
            </a:lvl5pPr>
            <a:lvl6pPr marL="1714500" indent="0">
              <a:buNone/>
              <a:defRPr sz="140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6541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ictur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4" y="424825"/>
            <a:ext cx="8286546" cy="643563"/>
          </a:xfrm>
        </p:spPr>
        <p:txBody>
          <a:bodyPr anchor="t" anchorCtr="0"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2004" y="1068388"/>
            <a:ext cx="8286545" cy="3182065"/>
          </a:xfrm>
        </p:spPr>
        <p:txBody>
          <a:bodyPr anchor="t"/>
          <a:lstStyle>
            <a:lvl1pPr marL="0" indent="0">
              <a:buNone/>
              <a:defRPr sz="1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3467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2004" y="422276"/>
            <a:ext cx="8286545" cy="3838226"/>
          </a:xfrm>
        </p:spPr>
        <p:txBody>
          <a:bodyPr anchor="t"/>
          <a:lstStyle>
            <a:lvl1pPr marL="0" indent="0">
              <a:buNone/>
              <a:defRPr sz="1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5422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448" y="426056"/>
            <a:ext cx="8286102" cy="6408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625" y="1021404"/>
            <a:ext cx="8286102" cy="3396609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" y="0"/>
            <a:ext cx="9144000" cy="2116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390" y="4421080"/>
            <a:ext cx="829160" cy="58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0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714" r:id="rId2"/>
    <p:sldLayoutId id="2147483673" r:id="rId3"/>
    <p:sldLayoutId id="2147483664" r:id="rId4"/>
    <p:sldLayoutId id="2147483665" r:id="rId5"/>
    <p:sldLayoutId id="2147483666" r:id="rId6"/>
    <p:sldLayoutId id="2147483669" r:id="rId7"/>
    <p:sldLayoutId id="2147483712" r:id="rId8"/>
    <p:sldLayoutId id="2147483713" r:id="rId9"/>
    <p:sldLayoutId id="2147483667" r:id="rId10"/>
    <p:sldLayoutId id="214748371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69863" indent="-169863" algn="l" defTabSz="685800" rtl="0" eaLnBrk="1" latinLnBrk="0" hangingPunct="1">
        <a:lnSpc>
          <a:spcPct val="90000"/>
        </a:lnSpc>
        <a:spcBef>
          <a:spcPts val="750"/>
        </a:spcBef>
        <a:buClr>
          <a:schemeClr val="accent6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6">
            <a:lumMod val="75000"/>
          </a:schemeClr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6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6">
            <a:lumMod val="75000"/>
          </a:schemeClr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6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pos="270" userDrawn="1">
          <p15:clr>
            <a:srgbClr val="F26B43"/>
          </p15:clr>
        </p15:guide>
        <p15:guide id="3" pos="91" userDrawn="1">
          <p15:clr>
            <a:srgbClr val="F26B43"/>
          </p15:clr>
        </p15:guide>
        <p15:guide id="4" pos="5671" userDrawn="1">
          <p15:clr>
            <a:srgbClr val="F26B43"/>
          </p15:clr>
        </p15:guide>
        <p15:guide id="5" pos="5492" userDrawn="1">
          <p15:clr>
            <a:srgbClr val="F26B43"/>
          </p15:clr>
        </p15:guide>
        <p15:guide id="6" orient="horz" pos="1620" userDrawn="1">
          <p15:clr>
            <a:srgbClr val="F26B43"/>
          </p15:clr>
        </p15:guide>
        <p15:guide id="7" orient="horz" pos="2876" userDrawn="1">
          <p15:clr>
            <a:srgbClr val="F26B43"/>
          </p15:clr>
        </p15:guide>
        <p15:guide id="8" orient="horz" pos="89" userDrawn="1">
          <p15:clr>
            <a:srgbClr val="F26B43"/>
          </p15:clr>
        </p15:guide>
        <p15:guide id="9" orient="horz" pos="3153" userDrawn="1">
          <p15:clr>
            <a:srgbClr val="F26B43"/>
          </p15:clr>
        </p15:guide>
        <p15:guide id="10" orient="horz" pos="2783" userDrawn="1">
          <p15:clr>
            <a:srgbClr val="F26B43"/>
          </p15:clr>
        </p15:guide>
        <p15:guide id="11" orient="horz" pos="266" userDrawn="1">
          <p15:clr>
            <a:srgbClr val="F26B43"/>
          </p15:clr>
        </p15:guide>
        <p15:guide id="12" orient="horz" pos="673" userDrawn="1">
          <p15:clr>
            <a:srgbClr val="F26B43"/>
          </p15:clr>
        </p15:guide>
        <p15:guide id="13" orient="horz" pos="8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68979D-6A00-4745-95DF-67D27A0312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BKR International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0A2E6F6-07CD-47B0-B6F1-DB41C23A9B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AAM Summit Review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02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F8EDC9-348B-4856-816F-9A409A1E7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5576" y="1350774"/>
            <a:ext cx="7019404" cy="2723084"/>
          </a:xfrm>
        </p:spPr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sz="1200" dirty="0"/>
              <a:t> Hire People Who Are NOT like You – and appreciate their differences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 Seek out people driven by purpose, passion and persistence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 Encourage diversity of Ideas; build with diversity of skill sets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 Promote others; provide them the opportunity to shine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 Never take credit for work your team does – and let them tell it, show it, deliver it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 Pick your battles; catch people doing things right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 Inspire pride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 Hire talent that will leave your department better than you found it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 Build an environment where great people have the opportunity to do extraordinary things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 Don’t forget to elevate yourself in the process.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F6810954-B80C-40EB-A0D1-BB04AA9B3279}"/>
              </a:ext>
            </a:extLst>
          </p:cNvPr>
          <p:cNvSpPr txBox="1">
            <a:spLocks/>
          </p:cNvSpPr>
          <p:nvPr/>
        </p:nvSpPr>
        <p:spPr>
          <a:xfrm>
            <a:off x="425450" y="426057"/>
            <a:ext cx="7538019" cy="3759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b="0" dirty="0"/>
              <a:t>Marketing Leadership - </a:t>
            </a:r>
            <a:r>
              <a:rPr lang="en-US" b="0" dirty="0"/>
              <a:t>Creating the Marketing Team of the Future </a:t>
            </a:r>
            <a:endParaRPr lang="en-GB" b="0" dirty="0"/>
          </a:p>
          <a:p>
            <a:r>
              <a:rPr lang="en-GB" sz="1400" b="0" dirty="0">
                <a:solidFill>
                  <a:srgbClr val="0070C0"/>
                </a:solidFill>
              </a:rPr>
              <a:t>Donna </a:t>
            </a:r>
            <a:r>
              <a:rPr lang="en-GB" sz="1400" b="0" dirty="0" err="1">
                <a:solidFill>
                  <a:srgbClr val="0070C0"/>
                </a:solidFill>
              </a:rPr>
              <a:t>Erbs</a:t>
            </a:r>
            <a:r>
              <a:rPr lang="en-GB" sz="1400" b="0" dirty="0">
                <a:solidFill>
                  <a:srgbClr val="0070C0"/>
                </a:solidFill>
              </a:rPr>
              <a:t>, Anders CPAs</a:t>
            </a:r>
            <a:endParaRPr lang="en-US" sz="1400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76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F8EDC9-348B-4856-816F-9A409A1E7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450" y="1210207"/>
            <a:ext cx="7019404" cy="2945535"/>
          </a:xfrm>
        </p:spPr>
        <p:txBody>
          <a:bodyPr/>
          <a:lstStyle/>
          <a:p>
            <a:r>
              <a:rPr lang="en-US" sz="1200" dirty="0"/>
              <a:t>Treat and talk marketing as the engine and not the support</a:t>
            </a:r>
          </a:p>
          <a:p>
            <a:r>
              <a:rPr lang="en-US" sz="1200" dirty="0"/>
              <a:t>You should be part of the strategic plan for your firm</a:t>
            </a:r>
          </a:p>
          <a:p>
            <a:pPr lvl="1"/>
            <a:r>
              <a:rPr lang="en-US" sz="1200" dirty="0"/>
              <a:t>If you don’t have one, make the marketing plan your strategic plan</a:t>
            </a:r>
          </a:p>
          <a:p>
            <a:r>
              <a:rPr lang="en-US" sz="1200" dirty="0"/>
              <a:t>Don’t forget the big picture as you tend to get laser focused</a:t>
            </a:r>
          </a:p>
          <a:p>
            <a:r>
              <a:rPr lang="en-US" sz="1200" dirty="0"/>
              <a:t>Build a client focused culture</a:t>
            </a:r>
          </a:p>
          <a:p>
            <a:r>
              <a:rPr lang="en-US" sz="1200" dirty="0"/>
              <a:t>Learn the product and services language: GAAP, etc.</a:t>
            </a:r>
          </a:p>
          <a:p>
            <a:r>
              <a:rPr lang="en-US" sz="1200" dirty="0"/>
              <a:t>Need to be the community resource, know the movers and shakers in the community</a:t>
            </a:r>
          </a:p>
          <a:p>
            <a:r>
              <a:rPr lang="en-US" sz="1200" dirty="0"/>
              <a:t>Think big and beyond marketing</a:t>
            </a:r>
          </a:p>
          <a:p>
            <a:r>
              <a:rPr lang="en-US" sz="1200" dirty="0"/>
              <a:t>Tell the why, what and how</a:t>
            </a:r>
          </a:p>
          <a:p>
            <a:r>
              <a:rPr lang="en-US" sz="1200" dirty="0"/>
              <a:t>Understand the marketplace and anticipate changes</a:t>
            </a:r>
          </a:p>
          <a:p>
            <a:r>
              <a:rPr lang="en-US" sz="1200" dirty="0"/>
              <a:t>Be the growth driver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F6810954-B80C-40EB-A0D1-BB04AA9B3279}"/>
              </a:ext>
            </a:extLst>
          </p:cNvPr>
          <p:cNvSpPr txBox="1">
            <a:spLocks/>
          </p:cNvSpPr>
          <p:nvPr/>
        </p:nvSpPr>
        <p:spPr>
          <a:xfrm>
            <a:off x="425450" y="426057"/>
            <a:ext cx="7538019" cy="3759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b="0" dirty="0"/>
              <a:t>Marketing Leadership – General Comments</a:t>
            </a:r>
          </a:p>
          <a:p>
            <a:r>
              <a:rPr lang="en-GB" sz="1400" b="0" dirty="0">
                <a:solidFill>
                  <a:srgbClr val="0070C0"/>
                </a:solidFill>
              </a:rPr>
              <a:t>Donna </a:t>
            </a:r>
            <a:r>
              <a:rPr lang="en-GB" sz="1400" b="0" dirty="0" err="1">
                <a:solidFill>
                  <a:srgbClr val="0070C0"/>
                </a:solidFill>
              </a:rPr>
              <a:t>Erbs</a:t>
            </a:r>
            <a:r>
              <a:rPr lang="en-GB" sz="1400" b="0" dirty="0">
                <a:solidFill>
                  <a:srgbClr val="0070C0"/>
                </a:solidFill>
              </a:rPr>
              <a:t>, Anders CPAs</a:t>
            </a:r>
            <a:endParaRPr lang="en-US" sz="1400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69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F8EDC9-348B-4856-816F-9A409A1E7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450" y="811176"/>
            <a:ext cx="7019404" cy="4142961"/>
          </a:xfrm>
        </p:spPr>
        <p:txBody>
          <a:bodyPr/>
          <a:lstStyle/>
          <a:p>
            <a:r>
              <a:rPr lang="en-US" sz="1100" b="1" dirty="0"/>
              <a:t>LinkedIn</a:t>
            </a:r>
          </a:p>
          <a:p>
            <a:pPr lvl="1"/>
            <a:r>
              <a:rPr lang="en-US" sz="1100" dirty="0"/>
              <a:t>Just because you can service everyone, it doesn’t mean you should</a:t>
            </a:r>
          </a:p>
          <a:p>
            <a:pPr lvl="1"/>
            <a:r>
              <a:rPr lang="en-US" sz="1100" dirty="0"/>
              <a:t>Need to find their biggest problem</a:t>
            </a:r>
          </a:p>
          <a:p>
            <a:pPr lvl="1"/>
            <a:r>
              <a:rPr lang="en-US" sz="1100" dirty="0"/>
              <a:t>You want to be laser focused</a:t>
            </a:r>
          </a:p>
          <a:p>
            <a:pPr lvl="1"/>
            <a:r>
              <a:rPr lang="en-US" sz="1100" dirty="0"/>
              <a:t>Want the ideal client – those you will be able to pay, A clients</a:t>
            </a:r>
          </a:p>
          <a:p>
            <a:pPr lvl="1"/>
            <a:r>
              <a:rPr lang="en-US" sz="1100" dirty="0"/>
              <a:t>You can target them all on LinkedIn</a:t>
            </a:r>
          </a:p>
          <a:p>
            <a:pPr lvl="1"/>
            <a:r>
              <a:rPr lang="en-US" sz="1100" dirty="0"/>
              <a:t>Your profile is key</a:t>
            </a:r>
          </a:p>
          <a:p>
            <a:pPr lvl="2"/>
            <a:r>
              <a:rPr lang="en-US" sz="1100" dirty="0"/>
              <a:t>More important than the website</a:t>
            </a:r>
          </a:p>
          <a:p>
            <a:pPr lvl="2"/>
            <a:r>
              <a:rPr lang="en-US" sz="1100" dirty="0"/>
              <a:t>Headline is your magic message</a:t>
            </a:r>
          </a:p>
          <a:p>
            <a:pPr lvl="2"/>
            <a:r>
              <a:rPr lang="en-US" sz="1100" dirty="0"/>
              <a:t>The About is your sales success summary</a:t>
            </a:r>
          </a:p>
          <a:p>
            <a:pPr lvl="2"/>
            <a:r>
              <a:rPr lang="en-US" sz="1100" dirty="0"/>
              <a:t>Tell your personal story in your summary</a:t>
            </a:r>
          </a:p>
          <a:p>
            <a:r>
              <a:rPr lang="en-US" sz="1100" b="1" dirty="0"/>
              <a:t>Best Practices for Referral Sources</a:t>
            </a:r>
          </a:p>
          <a:p>
            <a:pPr lvl="1"/>
            <a:r>
              <a:rPr lang="en-US" sz="1100" dirty="0"/>
              <a:t>Be clear on the strategy for growth</a:t>
            </a:r>
          </a:p>
          <a:p>
            <a:pPr lvl="1"/>
            <a:r>
              <a:rPr lang="en-US" sz="1100" dirty="0"/>
              <a:t>Have others make connections for you</a:t>
            </a:r>
          </a:p>
          <a:p>
            <a:pPr lvl="1"/>
            <a:r>
              <a:rPr lang="en-US" sz="1100" dirty="0"/>
              <a:t>Know what makes a good networking partner</a:t>
            </a:r>
          </a:p>
          <a:p>
            <a:pPr lvl="1"/>
            <a:r>
              <a:rPr lang="en-US" sz="1100" dirty="0"/>
              <a:t>Know who your ideal clients are</a:t>
            </a:r>
          </a:p>
          <a:p>
            <a:pPr lvl="1"/>
            <a:r>
              <a:rPr lang="en-US" sz="1100" dirty="0"/>
              <a:t>Know where to find them, ask your clients, find out where they socialize</a:t>
            </a:r>
          </a:p>
          <a:p>
            <a:pPr lvl="2"/>
            <a:r>
              <a:rPr lang="en-US" sz="1100" dirty="0"/>
              <a:t>Facebook does a good job with business groups and active communities</a:t>
            </a:r>
          </a:p>
          <a:p>
            <a:pPr lvl="2"/>
            <a:r>
              <a:rPr lang="en-US" sz="1100" dirty="0"/>
              <a:t>Chambers, organizations, social clubs, etc.</a:t>
            </a:r>
          </a:p>
          <a:p>
            <a:pPr lvl="1"/>
            <a:r>
              <a:rPr lang="en-US" sz="1100" dirty="0"/>
              <a:t>Engage firm members to interact with sources</a:t>
            </a:r>
          </a:p>
          <a:p>
            <a:pPr lvl="1"/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pPr marL="0" indent="0">
              <a:buNone/>
            </a:pPr>
            <a:endParaRPr lang="en-US" sz="1100" dirty="0"/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F6810954-B80C-40EB-A0D1-BB04AA9B3279}"/>
              </a:ext>
            </a:extLst>
          </p:cNvPr>
          <p:cNvSpPr txBox="1">
            <a:spLocks/>
          </p:cNvSpPr>
          <p:nvPr/>
        </p:nvSpPr>
        <p:spPr>
          <a:xfrm>
            <a:off x="425450" y="426057"/>
            <a:ext cx="7538019" cy="3759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b="0" dirty="0"/>
              <a:t>Selling in Today’s Environment  </a:t>
            </a:r>
            <a:endParaRPr lang="en-US" sz="1400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2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F8EDC9-348B-4856-816F-9A409A1E7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450" y="1077309"/>
            <a:ext cx="7019404" cy="3098908"/>
          </a:xfrm>
        </p:spPr>
        <p:txBody>
          <a:bodyPr/>
          <a:lstStyle/>
          <a:p>
            <a:pPr lvl="1"/>
            <a:r>
              <a:rPr lang="en-US" sz="1200" dirty="0"/>
              <a:t>Answer the “what’s in it for me” to determine who to spend time with and build relationships</a:t>
            </a:r>
          </a:p>
          <a:p>
            <a:pPr lvl="1"/>
            <a:r>
              <a:rPr lang="en-US" sz="1200" dirty="0"/>
              <a:t>Invite them to your events</a:t>
            </a:r>
          </a:p>
          <a:p>
            <a:pPr lvl="1"/>
            <a:r>
              <a:rPr lang="en-US" sz="1200" dirty="0"/>
              <a:t>Must follow through on your word – if you say you’ll make a connection, make the connection</a:t>
            </a:r>
          </a:p>
          <a:p>
            <a:pPr lvl="1"/>
            <a:r>
              <a:rPr lang="en-US" sz="1200" dirty="0"/>
              <a:t>Know examples of client successes that you can share</a:t>
            </a:r>
          </a:p>
          <a:p>
            <a:pPr lvl="1"/>
            <a:r>
              <a:rPr lang="en-US" sz="1200" dirty="0"/>
              <a:t>Give to Get</a:t>
            </a:r>
          </a:p>
          <a:p>
            <a:pPr lvl="1"/>
            <a:r>
              <a:rPr lang="en-US" sz="1200" dirty="0"/>
              <a:t>It’s better to be deeper than wider</a:t>
            </a:r>
          </a:p>
          <a:p>
            <a:r>
              <a:rPr lang="en-US" sz="1200" b="1" dirty="0"/>
              <a:t>Sales Process</a:t>
            </a:r>
          </a:p>
          <a:p>
            <a:pPr lvl="1"/>
            <a:r>
              <a:rPr lang="en-US" sz="1200" dirty="0"/>
              <a:t>Make sure the process is documented from prospect to client</a:t>
            </a:r>
          </a:p>
          <a:p>
            <a:r>
              <a:rPr lang="en-US" sz="1200" dirty="0"/>
              <a:t>Must proactively be able to sell the problem</a:t>
            </a:r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endParaRPr lang="en-US" sz="1200" dirty="0"/>
          </a:p>
          <a:p>
            <a:pPr lvl="1"/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F6810954-B80C-40EB-A0D1-BB04AA9B3279}"/>
              </a:ext>
            </a:extLst>
          </p:cNvPr>
          <p:cNvSpPr txBox="1">
            <a:spLocks/>
          </p:cNvSpPr>
          <p:nvPr/>
        </p:nvSpPr>
        <p:spPr>
          <a:xfrm>
            <a:off x="425450" y="426057"/>
            <a:ext cx="7538019" cy="3759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b="0" dirty="0"/>
              <a:t>Selling in Today’s Environment  </a:t>
            </a:r>
            <a:endParaRPr lang="en-US" sz="1400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92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355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7AE4962-4E81-4E29-8E4B-C82F76C4D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50" y="426057"/>
            <a:ext cx="7538019" cy="375916"/>
          </a:xfrm>
        </p:spPr>
        <p:txBody>
          <a:bodyPr/>
          <a:lstStyle/>
          <a:p>
            <a:r>
              <a:rPr lang="en-GB" altLang="en-US" dirty="0"/>
              <a:t>Keynote with </a:t>
            </a:r>
            <a:r>
              <a:rPr lang="en-GB" altLang="en-US" dirty="0" err="1"/>
              <a:t>Jina</a:t>
            </a:r>
            <a:r>
              <a:rPr lang="en-GB" altLang="en-US" dirty="0"/>
              <a:t> Etienne – Fearless Inclusion: Showing up You</a:t>
            </a:r>
            <a:endParaRPr lang="en-US" b="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85EC5-0192-48D4-85C1-7977237A8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59" y="834988"/>
            <a:ext cx="4876705" cy="3735909"/>
          </a:xfrm>
        </p:spPr>
        <p:txBody>
          <a:bodyPr/>
          <a:lstStyle/>
          <a:p>
            <a:r>
              <a:rPr lang="en-US" sz="1200" b="1" dirty="0"/>
              <a:t>What does it mean to be authentic?</a:t>
            </a:r>
          </a:p>
          <a:p>
            <a:pPr lvl="1"/>
            <a:r>
              <a:rPr lang="en-US" sz="1200" dirty="0"/>
              <a:t>Be authentic – be yourself</a:t>
            </a:r>
          </a:p>
          <a:p>
            <a:pPr lvl="2"/>
            <a:r>
              <a:rPr lang="en-US" sz="1200" dirty="0"/>
              <a:t>We roleplay, we hide behind things</a:t>
            </a:r>
          </a:p>
          <a:p>
            <a:pPr lvl="2"/>
            <a:r>
              <a:rPr lang="en-US" sz="1200" dirty="0"/>
              <a:t>Do what we think others want</a:t>
            </a:r>
          </a:p>
          <a:p>
            <a:pPr lvl="2"/>
            <a:r>
              <a:rPr lang="en-US" sz="1200" dirty="0"/>
              <a:t>We’re all so multi-faceted</a:t>
            </a:r>
          </a:p>
          <a:p>
            <a:pPr lvl="1"/>
            <a:r>
              <a:rPr lang="en-US" sz="1200" dirty="0"/>
              <a:t>Imposture Syndrome</a:t>
            </a:r>
          </a:p>
          <a:p>
            <a:pPr lvl="2"/>
            <a:r>
              <a:rPr lang="en-US" sz="1200" dirty="0"/>
              <a:t>Insecurity, it holds us back</a:t>
            </a:r>
          </a:p>
          <a:p>
            <a:pPr lvl="2"/>
            <a:r>
              <a:rPr lang="en-US" sz="1200" dirty="0"/>
              <a:t>Shame is toxic</a:t>
            </a:r>
          </a:p>
          <a:p>
            <a:pPr lvl="1"/>
            <a:r>
              <a:rPr lang="en-US" sz="1200" dirty="0"/>
              <a:t>We make 95% of our decisions on autopilot</a:t>
            </a:r>
          </a:p>
          <a:p>
            <a:pPr lvl="1"/>
            <a:r>
              <a:rPr lang="en-US" sz="1200" dirty="0"/>
              <a:t>Intention – what is holding us back, what is driving us</a:t>
            </a:r>
          </a:p>
          <a:p>
            <a:pPr lvl="1"/>
            <a:r>
              <a:rPr lang="en-US" sz="1200" dirty="0"/>
              <a:t>Self belief vs. self confidence – “I have and bring real value”</a:t>
            </a:r>
          </a:p>
          <a:p>
            <a:pPr lvl="1"/>
            <a:r>
              <a:rPr lang="en-US" sz="1200" dirty="0"/>
              <a:t>Connection – having empathy at work, understanding</a:t>
            </a:r>
          </a:p>
          <a:p>
            <a:pPr lvl="1"/>
            <a:r>
              <a:rPr lang="en-US" sz="1200" dirty="0"/>
              <a:t>Vulnerability at work – open yourself up emotionally</a:t>
            </a:r>
          </a:p>
          <a:p>
            <a:pPr lvl="1"/>
            <a:r>
              <a:rPr lang="en-US" sz="1200" dirty="0"/>
              <a:t>Courage – willing to challenge the status quo</a:t>
            </a:r>
          </a:p>
          <a:p>
            <a:pPr lvl="1"/>
            <a:r>
              <a:rPr lang="en-US" sz="1200" dirty="0"/>
              <a:t>Flexibility – willing to adapt and pivot</a:t>
            </a:r>
          </a:p>
          <a:p>
            <a:pPr lvl="1"/>
            <a:r>
              <a:rPr lang="en-US" sz="1200" dirty="0"/>
              <a:t>Resilience</a:t>
            </a:r>
          </a:p>
          <a:p>
            <a:pPr lvl="1"/>
            <a:r>
              <a:rPr lang="en-US" sz="1200" dirty="0"/>
              <a:t>What’s your story? – tell it and lean into it.</a:t>
            </a:r>
          </a:p>
          <a:p>
            <a:endParaRPr lang="en-US" sz="120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81ABCE71-6D08-4E46-BB3C-9CF36F1369B7}"/>
              </a:ext>
            </a:extLst>
          </p:cNvPr>
          <p:cNvSpPr txBox="1">
            <a:spLocks/>
          </p:cNvSpPr>
          <p:nvPr/>
        </p:nvSpPr>
        <p:spPr>
          <a:xfrm>
            <a:off x="5420167" y="1066856"/>
            <a:ext cx="3601003" cy="1792349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169863" indent="-169863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6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6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6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Doing all of this brings our authentic self out</a:t>
            </a:r>
          </a:p>
          <a:p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Work through these</a:t>
            </a:r>
          </a:p>
          <a:p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Practice fearless inclusions</a:t>
            </a:r>
          </a:p>
          <a:p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Celebrate differences</a:t>
            </a:r>
          </a:p>
          <a:p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Make it work</a:t>
            </a:r>
          </a:p>
          <a:p>
            <a:pPr lvl="2"/>
            <a:endParaRPr lang="en-US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endParaRPr lang="en-US" sz="12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79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7AE4962-4E81-4E29-8E4B-C82F76C4D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50" y="426057"/>
            <a:ext cx="7538019" cy="375916"/>
          </a:xfrm>
        </p:spPr>
        <p:txBody>
          <a:bodyPr/>
          <a:lstStyle/>
          <a:p>
            <a:r>
              <a:rPr lang="en-GB" altLang="en-US" dirty="0"/>
              <a:t>Marketing and Sales Integration</a:t>
            </a:r>
            <a:endParaRPr lang="en-US" b="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85EC5-0192-48D4-85C1-7977237A8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59" y="859039"/>
            <a:ext cx="4876705" cy="4163337"/>
          </a:xfrm>
        </p:spPr>
        <p:txBody>
          <a:bodyPr/>
          <a:lstStyle/>
          <a:p>
            <a:r>
              <a:rPr lang="en-US" sz="1100" dirty="0"/>
              <a:t>Find ways to work together</a:t>
            </a:r>
          </a:p>
          <a:p>
            <a:r>
              <a:rPr lang="en-US" sz="1100" dirty="0"/>
              <a:t>You need to have shared visions and goals</a:t>
            </a:r>
          </a:p>
          <a:p>
            <a:r>
              <a:rPr lang="en-US" sz="1100" dirty="0"/>
              <a:t>Collaboration is key – 1 + 1 = 3</a:t>
            </a:r>
          </a:p>
          <a:p>
            <a:r>
              <a:rPr lang="en-US" sz="1100" dirty="0"/>
              <a:t>You need a “we’re in this together” mind set</a:t>
            </a:r>
          </a:p>
          <a:p>
            <a:r>
              <a:rPr lang="en-US" sz="1100" dirty="0"/>
              <a:t>Cannot have silos for marketing and sales</a:t>
            </a:r>
          </a:p>
          <a:p>
            <a:endParaRPr lang="en-US" sz="1100" dirty="0"/>
          </a:p>
          <a:p>
            <a:r>
              <a:rPr lang="en-US" sz="1100" b="1" dirty="0"/>
              <a:t>How can marketing help business development</a:t>
            </a:r>
          </a:p>
          <a:p>
            <a:pPr lvl="1"/>
            <a:r>
              <a:rPr lang="en-US" sz="1100" dirty="0"/>
              <a:t>Provide metrics and data</a:t>
            </a:r>
          </a:p>
          <a:p>
            <a:pPr lvl="2"/>
            <a:r>
              <a:rPr lang="en-US" sz="1100" dirty="0"/>
              <a:t>What’s important on our websites</a:t>
            </a:r>
          </a:p>
          <a:p>
            <a:pPr lvl="2"/>
            <a:r>
              <a:rPr lang="en-US" sz="1100" dirty="0"/>
              <a:t>What topics and services are they interested in</a:t>
            </a:r>
          </a:p>
          <a:p>
            <a:pPr lvl="2"/>
            <a:r>
              <a:rPr lang="en-US" sz="1100" dirty="0"/>
              <a:t>Where are they clicking and engaging</a:t>
            </a:r>
          </a:p>
          <a:p>
            <a:pPr lvl="1"/>
            <a:r>
              <a:rPr lang="en-US" sz="1100" dirty="0"/>
              <a:t>Target markets and lead generation</a:t>
            </a:r>
          </a:p>
          <a:p>
            <a:pPr lvl="2"/>
            <a:r>
              <a:rPr lang="en-US" sz="1100" dirty="0"/>
              <a:t>Define ideal prospects and the message</a:t>
            </a:r>
          </a:p>
          <a:p>
            <a:pPr lvl="2"/>
            <a:r>
              <a:rPr lang="en-US" sz="1100" dirty="0"/>
              <a:t>Refine marketing efforts to target them</a:t>
            </a:r>
          </a:p>
          <a:p>
            <a:pPr lvl="1"/>
            <a:r>
              <a:rPr lang="en-US" sz="1100" dirty="0"/>
              <a:t>Goals should be:</a:t>
            </a:r>
          </a:p>
          <a:p>
            <a:pPr lvl="2"/>
            <a:r>
              <a:rPr lang="en-US" sz="1100" dirty="0"/>
              <a:t>Increase email blasts open rates</a:t>
            </a:r>
          </a:p>
          <a:p>
            <a:pPr lvl="2"/>
            <a:r>
              <a:rPr lang="en-US" sz="1100" dirty="0"/>
              <a:t>Reduce bounce rates</a:t>
            </a:r>
          </a:p>
          <a:p>
            <a:pPr lvl="2"/>
            <a:r>
              <a:rPr lang="en-US" sz="1100" dirty="0"/>
              <a:t>Increase web conversions</a:t>
            </a:r>
          </a:p>
          <a:p>
            <a:pPr marL="0" indent="-1587">
              <a:buNone/>
            </a:pPr>
            <a:endParaRPr lang="en-US" sz="1100" dirty="0"/>
          </a:p>
          <a:p>
            <a:endParaRPr lang="en-US" sz="110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81ABCE71-6D08-4E46-BB3C-9CF36F1369B7}"/>
              </a:ext>
            </a:extLst>
          </p:cNvPr>
          <p:cNvSpPr txBox="1">
            <a:spLocks/>
          </p:cNvSpPr>
          <p:nvPr/>
        </p:nvSpPr>
        <p:spPr>
          <a:xfrm>
            <a:off x="5099444" y="1138818"/>
            <a:ext cx="3601003" cy="2293594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169863" indent="-169863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6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6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6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solidFill>
                  <a:schemeClr val="bg1"/>
                </a:solidFill>
              </a:rPr>
              <a:t>Work together on Events</a:t>
            </a:r>
          </a:p>
          <a:p>
            <a:pPr lvl="1"/>
            <a:r>
              <a:rPr lang="en-US" sz="1100" dirty="0">
                <a:solidFill>
                  <a:schemeClr val="bg1"/>
                </a:solidFill>
              </a:rPr>
              <a:t>Collaborate on topics, copy and title</a:t>
            </a:r>
          </a:p>
          <a:p>
            <a:pPr lvl="1"/>
            <a:r>
              <a:rPr lang="en-US" sz="1100" dirty="0">
                <a:solidFill>
                  <a:schemeClr val="bg1"/>
                </a:solidFill>
              </a:rPr>
              <a:t>Work together to get more prospects to attend</a:t>
            </a:r>
          </a:p>
          <a:p>
            <a:pPr lvl="1"/>
            <a:r>
              <a:rPr lang="en-US" sz="1100" dirty="0">
                <a:solidFill>
                  <a:schemeClr val="bg1"/>
                </a:solidFill>
              </a:rPr>
              <a:t>Focus on getting more A clients</a:t>
            </a:r>
          </a:p>
          <a:p>
            <a:pPr lvl="1"/>
            <a:r>
              <a:rPr lang="en-US" sz="1100" dirty="0">
                <a:solidFill>
                  <a:schemeClr val="bg1"/>
                </a:solidFill>
              </a:rPr>
              <a:t>Get the right titles there: CEO, CFO, etc.</a:t>
            </a:r>
          </a:p>
          <a:p>
            <a:pPr lvl="2"/>
            <a:r>
              <a:rPr lang="en-US" sz="1100" dirty="0">
                <a:solidFill>
                  <a:schemeClr val="bg1"/>
                </a:solidFill>
              </a:rPr>
              <a:t>Go higher, wider and deeper</a:t>
            </a:r>
          </a:p>
          <a:p>
            <a:pPr lvl="1"/>
            <a:r>
              <a:rPr lang="en-US" sz="1100" dirty="0">
                <a:solidFill>
                  <a:schemeClr val="bg1"/>
                </a:solidFill>
              </a:rPr>
              <a:t>Collaborate on key speakers</a:t>
            </a:r>
          </a:p>
          <a:p>
            <a:pPr lvl="1"/>
            <a:r>
              <a:rPr lang="en-US" sz="1100" dirty="0">
                <a:solidFill>
                  <a:schemeClr val="bg1"/>
                </a:solidFill>
              </a:rPr>
              <a:t>Work together on the follow-up, post-event plan </a:t>
            </a:r>
          </a:p>
          <a:p>
            <a:endParaRPr lang="en-US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93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7AE4962-4E81-4E29-8E4B-C82F76C4D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50" y="426057"/>
            <a:ext cx="7538019" cy="375916"/>
          </a:xfrm>
        </p:spPr>
        <p:txBody>
          <a:bodyPr/>
          <a:lstStyle/>
          <a:p>
            <a:r>
              <a:rPr lang="en-GB" altLang="en-US" dirty="0"/>
              <a:t>Marketing and Sales Integration</a:t>
            </a:r>
            <a:endParaRPr lang="en-US" b="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85EC5-0192-48D4-85C1-7977237A8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59" y="859039"/>
            <a:ext cx="4876705" cy="4163337"/>
          </a:xfrm>
        </p:spPr>
        <p:txBody>
          <a:bodyPr/>
          <a:lstStyle/>
          <a:p>
            <a:r>
              <a:rPr lang="en-US" sz="1100" b="1" dirty="0"/>
              <a:t>Focus on the “Voice of the Prospect”</a:t>
            </a:r>
          </a:p>
          <a:p>
            <a:pPr lvl="1"/>
            <a:r>
              <a:rPr lang="en-US" sz="1100" dirty="0"/>
              <a:t>Have the same thoughts as the clients</a:t>
            </a:r>
          </a:p>
          <a:p>
            <a:pPr lvl="1"/>
            <a:r>
              <a:rPr lang="en-US" sz="1100" dirty="0"/>
              <a:t>Use it to hone your techniques and efforts</a:t>
            </a:r>
          </a:p>
          <a:p>
            <a:pPr lvl="1"/>
            <a:r>
              <a:rPr lang="en-US" sz="1100" dirty="0"/>
              <a:t>It should be the tone in your content, web copy, blogs, social media posts</a:t>
            </a:r>
          </a:p>
          <a:p>
            <a:pPr lvl="1"/>
            <a:r>
              <a:rPr lang="en-US" sz="1100" dirty="0"/>
              <a:t>BD usually has more contacts</a:t>
            </a:r>
          </a:p>
          <a:p>
            <a:pPr lvl="2"/>
            <a:r>
              <a:rPr lang="en-US" sz="1100" dirty="0"/>
              <a:t>Use them as focus groups to understand tone and messaging</a:t>
            </a:r>
          </a:p>
          <a:p>
            <a:pPr lvl="2"/>
            <a:r>
              <a:rPr lang="en-US" sz="1100" dirty="0"/>
              <a:t>They can help proof content, provide input</a:t>
            </a:r>
          </a:p>
          <a:p>
            <a:r>
              <a:rPr lang="en-US" sz="1100" b="1" dirty="0"/>
              <a:t>Collaboration Sessions</a:t>
            </a:r>
          </a:p>
          <a:p>
            <a:pPr lvl="1"/>
            <a:r>
              <a:rPr lang="en-US" sz="1100" dirty="0"/>
              <a:t>Focus on how to get more time with prospects</a:t>
            </a:r>
          </a:p>
          <a:p>
            <a:pPr lvl="1"/>
            <a:r>
              <a:rPr lang="en-US" sz="1100" dirty="0"/>
              <a:t>In person is key: lunch, events, etc.</a:t>
            </a:r>
          </a:p>
          <a:p>
            <a:pPr lvl="1"/>
            <a:r>
              <a:rPr lang="en-US" sz="1100" dirty="0"/>
              <a:t>The key to convincing prospects is to provide </a:t>
            </a:r>
            <a:r>
              <a:rPr lang="en-US" sz="1100" u="sng" dirty="0"/>
              <a:t>value</a:t>
            </a:r>
          </a:p>
          <a:p>
            <a:r>
              <a:rPr lang="en-US" sz="1100" b="1" dirty="0"/>
              <a:t>Marketing and BD Tools</a:t>
            </a:r>
          </a:p>
          <a:p>
            <a:pPr lvl="1"/>
            <a:r>
              <a:rPr lang="en-US" sz="1100" dirty="0"/>
              <a:t>Propriety research</a:t>
            </a:r>
          </a:p>
          <a:p>
            <a:pPr lvl="1"/>
            <a:r>
              <a:rPr lang="en-US" sz="1100" dirty="0"/>
              <a:t>Webinar summaries</a:t>
            </a:r>
          </a:p>
          <a:p>
            <a:pPr lvl="1"/>
            <a:r>
              <a:rPr lang="en-US" sz="1100" dirty="0"/>
              <a:t>White papers</a:t>
            </a:r>
          </a:p>
          <a:p>
            <a:pPr lvl="1"/>
            <a:r>
              <a:rPr lang="en-US" sz="1100" dirty="0"/>
              <a:t>Tax ideas and updates</a:t>
            </a:r>
          </a:p>
          <a:p>
            <a:pPr marL="0" indent="-1587">
              <a:buNone/>
            </a:pPr>
            <a:endParaRPr lang="en-US" sz="1100" dirty="0"/>
          </a:p>
          <a:p>
            <a:endParaRPr lang="en-US" sz="110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81ABCE71-6D08-4E46-BB3C-9CF36F1369B7}"/>
              </a:ext>
            </a:extLst>
          </p:cNvPr>
          <p:cNvSpPr txBox="1">
            <a:spLocks/>
          </p:cNvSpPr>
          <p:nvPr/>
        </p:nvSpPr>
        <p:spPr>
          <a:xfrm>
            <a:off x="5247564" y="878741"/>
            <a:ext cx="3601003" cy="249908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169863" indent="-169863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6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6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6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rgbClr val="0070C0"/>
                </a:solidFill>
              </a:rPr>
              <a:t>Making it Happen Successfully</a:t>
            </a:r>
          </a:p>
          <a:p>
            <a:pPr lvl="1"/>
            <a:r>
              <a:rPr lang="en-US" sz="1200" dirty="0">
                <a:solidFill>
                  <a:srgbClr val="0070C0"/>
                </a:solidFill>
              </a:rPr>
              <a:t>Have mutual respect for both groups and the firm</a:t>
            </a:r>
          </a:p>
          <a:p>
            <a:pPr lvl="1"/>
            <a:r>
              <a:rPr lang="en-US" sz="1200" dirty="0">
                <a:solidFill>
                  <a:srgbClr val="0070C0"/>
                </a:solidFill>
              </a:rPr>
              <a:t>Embrace the 1+1=3</a:t>
            </a:r>
          </a:p>
          <a:p>
            <a:pPr lvl="1"/>
            <a:r>
              <a:rPr lang="en-US" sz="1200" dirty="0">
                <a:solidFill>
                  <a:srgbClr val="0070C0"/>
                </a:solidFill>
              </a:rPr>
              <a:t>Talk often, have standard meetings</a:t>
            </a:r>
          </a:p>
          <a:p>
            <a:pPr lvl="1"/>
            <a:r>
              <a:rPr lang="en-US" sz="1200" dirty="0">
                <a:solidFill>
                  <a:srgbClr val="0070C0"/>
                </a:solidFill>
              </a:rPr>
              <a:t>Advocate for each other always</a:t>
            </a:r>
          </a:p>
          <a:p>
            <a:pPr lvl="1"/>
            <a:r>
              <a:rPr lang="en-US" sz="1200" dirty="0">
                <a:solidFill>
                  <a:srgbClr val="0070C0"/>
                </a:solidFill>
              </a:rPr>
              <a:t>Provide helpful and honest feedback</a:t>
            </a:r>
          </a:p>
          <a:p>
            <a:pPr lvl="1"/>
            <a:r>
              <a:rPr lang="en-US" sz="1200" dirty="0">
                <a:solidFill>
                  <a:srgbClr val="0070C0"/>
                </a:solidFill>
              </a:rPr>
              <a:t>Be the natural back-up for each other</a:t>
            </a:r>
          </a:p>
          <a:p>
            <a:pPr lvl="1"/>
            <a:r>
              <a:rPr lang="en-US" sz="1200" dirty="0">
                <a:solidFill>
                  <a:srgbClr val="0070C0"/>
                </a:solidFill>
              </a:rPr>
              <a:t>Think differently</a:t>
            </a:r>
          </a:p>
          <a:p>
            <a:pPr lvl="1"/>
            <a:r>
              <a:rPr lang="en-US" sz="1200" dirty="0">
                <a:solidFill>
                  <a:srgbClr val="0070C0"/>
                </a:solidFill>
              </a:rPr>
              <a:t>Have open minds and disagree with respect</a:t>
            </a:r>
          </a:p>
          <a:p>
            <a:pPr lvl="1"/>
            <a:r>
              <a:rPr lang="en-US" sz="1200" dirty="0">
                <a:solidFill>
                  <a:srgbClr val="0070C0"/>
                </a:solidFill>
              </a:rPr>
              <a:t>Focus on growth</a:t>
            </a:r>
          </a:p>
          <a:p>
            <a:pPr lvl="1"/>
            <a:endParaRPr lang="en-US" sz="1200" dirty="0">
              <a:solidFill>
                <a:srgbClr val="0070C0"/>
              </a:solidFill>
            </a:endParaRPr>
          </a:p>
          <a:p>
            <a:pPr lvl="1"/>
            <a:endParaRPr lang="en-US" sz="1200" dirty="0">
              <a:solidFill>
                <a:srgbClr val="0070C0"/>
              </a:solidFill>
            </a:endParaRPr>
          </a:p>
          <a:p>
            <a:endParaRPr lang="en-US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59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60895EB-0F82-4C2C-90FD-F70BF7297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448" y="690471"/>
            <a:ext cx="8286102" cy="223003"/>
          </a:xfrm>
        </p:spPr>
        <p:txBody>
          <a:bodyPr/>
          <a:lstStyle/>
          <a:p>
            <a:r>
              <a:rPr lang="en-US" altLang="en-US" sz="1200" dirty="0">
                <a:solidFill>
                  <a:srgbClr val="0070C0"/>
                </a:solidFill>
              </a:rPr>
              <a:t>Q &amp; A with Dave Sullivan, Shareholder, Director of Business Development, Perkins &amp; Co</a:t>
            </a:r>
            <a:br>
              <a:rPr lang="en-GB" altLang="en-US" sz="1200" dirty="0">
                <a:solidFill>
                  <a:srgbClr val="0070C0"/>
                </a:solidFill>
              </a:rPr>
            </a:b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F8EDC9-348B-4856-816F-9A409A1E7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450" y="1021543"/>
            <a:ext cx="8610310" cy="4029523"/>
          </a:xfrm>
        </p:spPr>
        <p:txBody>
          <a:bodyPr/>
          <a:lstStyle/>
          <a:p>
            <a:r>
              <a:rPr lang="en-US" sz="1050" dirty="0"/>
              <a:t>Perkins was stagnant and not growing, they hired Dave to turn it around</a:t>
            </a:r>
          </a:p>
          <a:p>
            <a:r>
              <a:rPr lang="en-US" sz="1050" b="1" dirty="0"/>
              <a:t>Take-aways</a:t>
            </a:r>
          </a:p>
          <a:p>
            <a:pPr lvl="1"/>
            <a:r>
              <a:rPr lang="en-US" sz="1050" dirty="0"/>
              <a:t>Be fearless: shake things up, disrupt, do new things, be the change agent, mindset</a:t>
            </a:r>
          </a:p>
          <a:p>
            <a:pPr lvl="1"/>
            <a:r>
              <a:rPr lang="en-US" sz="1050" dirty="0"/>
              <a:t>Define the difference between marketing and BD</a:t>
            </a:r>
          </a:p>
          <a:p>
            <a:pPr lvl="2"/>
            <a:r>
              <a:rPr lang="en-US" sz="1050" dirty="0"/>
              <a:t>Marketing is one to many</a:t>
            </a:r>
          </a:p>
          <a:p>
            <a:pPr lvl="2"/>
            <a:r>
              <a:rPr lang="en-US" sz="1050" dirty="0"/>
              <a:t>BD is one to one</a:t>
            </a:r>
          </a:p>
          <a:p>
            <a:pPr lvl="1"/>
            <a:r>
              <a:rPr lang="en-US" sz="1050" dirty="0"/>
              <a:t>Define your capacity and where you should spend your efforts. Remember, you’re helping and not selling. It’s client service in the end</a:t>
            </a:r>
          </a:p>
          <a:p>
            <a:pPr lvl="1"/>
            <a:r>
              <a:rPr lang="en-US" sz="1050" dirty="0"/>
              <a:t>Data</a:t>
            </a:r>
          </a:p>
          <a:p>
            <a:pPr lvl="2"/>
            <a:r>
              <a:rPr lang="en-US" sz="1050" dirty="0"/>
              <a:t>Define processes for new clients, focus on the onboarding process</a:t>
            </a:r>
          </a:p>
          <a:p>
            <a:pPr lvl="2"/>
            <a:r>
              <a:rPr lang="en-US" sz="1050" dirty="0"/>
              <a:t>Look at the 80-20 rule – where is the top revenue coming from, the top clients coming from</a:t>
            </a:r>
          </a:p>
          <a:p>
            <a:pPr lvl="1"/>
            <a:r>
              <a:rPr lang="en-US" sz="1050" dirty="0"/>
              <a:t>1 on 1 coaching with employees</a:t>
            </a:r>
          </a:p>
          <a:p>
            <a:pPr lvl="2"/>
            <a:r>
              <a:rPr lang="en-US" sz="1050" dirty="0"/>
              <a:t>Help them </a:t>
            </a:r>
            <a:r>
              <a:rPr lang="en-US" sz="1050" dirty="0" err="1"/>
              <a:t>beoome</a:t>
            </a:r>
            <a:r>
              <a:rPr lang="en-US" sz="1050" dirty="0"/>
              <a:t> comfortable with marketing and BD</a:t>
            </a:r>
          </a:p>
          <a:p>
            <a:pPr lvl="2"/>
            <a:r>
              <a:rPr lang="en-US" sz="1050" dirty="0"/>
              <a:t>Find strengths for each person and help them be successful</a:t>
            </a:r>
          </a:p>
          <a:p>
            <a:pPr lvl="2"/>
            <a:r>
              <a:rPr lang="en-US" sz="1050" dirty="0"/>
              <a:t>Identify a few of the younger members who are more motivated</a:t>
            </a:r>
          </a:p>
          <a:p>
            <a:pPr lvl="1"/>
            <a:r>
              <a:rPr lang="en-US" sz="1050" dirty="0"/>
              <a:t> Communications</a:t>
            </a:r>
          </a:p>
          <a:p>
            <a:pPr lvl="2"/>
            <a:r>
              <a:rPr lang="en-US" sz="1050" dirty="0"/>
              <a:t>Are you’re A clients receiving your communications?</a:t>
            </a:r>
          </a:p>
          <a:p>
            <a:pPr lvl="2"/>
            <a:r>
              <a:rPr lang="en-US" sz="1050" dirty="0"/>
              <a:t>Ensure proper emails and contact information</a:t>
            </a:r>
          </a:p>
          <a:p>
            <a:pPr lvl="1"/>
            <a:r>
              <a:rPr lang="en-US" sz="1050" dirty="0"/>
              <a:t>Advice to get a seat at the table</a:t>
            </a:r>
          </a:p>
          <a:p>
            <a:pPr lvl="2"/>
            <a:r>
              <a:rPr lang="en-US" sz="1050" dirty="0"/>
              <a:t>Be passionate, stay fresh and always bring new ideas, look to other industries for ideas</a:t>
            </a:r>
          </a:p>
          <a:p>
            <a:pPr lvl="2"/>
            <a:r>
              <a:rPr lang="en-US" sz="1050" dirty="0"/>
              <a:t>Never stop asking why, and have answers to the why</a:t>
            </a: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F6810954-B80C-40EB-A0D1-BB04AA9B3279}"/>
              </a:ext>
            </a:extLst>
          </p:cNvPr>
          <p:cNvSpPr txBox="1">
            <a:spLocks/>
          </p:cNvSpPr>
          <p:nvPr/>
        </p:nvSpPr>
        <p:spPr>
          <a:xfrm>
            <a:off x="425450" y="426057"/>
            <a:ext cx="7538019" cy="3759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altLang="en-US"/>
              <a:t>Marketing and Sales Integration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7359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60895EB-0F82-4C2C-90FD-F70BF7297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50" y="690471"/>
            <a:ext cx="8286102" cy="223003"/>
          </a:xfrm>
        </p:spPr>
        <p:txBody>
          <a:bodyPr/>
          <a:lstStyle/>
          <a:p>
            <a:r>
              <a:rPr lang="en-US" altLang="en-US" sz="1200" dirty="0">
                <a:solidFill>
                  <a:srgbClr val="0070C0"/>
                </a:solidFill>
              </a:rPr>
              <a:t>Branding with Mike Jones, Resound Branding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F8EDC9-348B-4856-816F-9A409A1E7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450" y="1021543"/>
            <a:ext cx="8610310" cy="4029523"/>
          </a:xfrm>
        </p:spPr>
        <p:txBody>
          <a:bodyPr/>
          <a:lstStyle/>
          <a:p>
            <a:r>
              <a:rPr lang="en-US" sz="1050" dirty="0"/>
              <a:t>Problem: Not everyone is telling the same story with the firm</a:t>
            </a:r>
          </a:p>
          <a:p>
            <a:pPr lvl="1"/>
            <a:r>
              <a:rPr lang="en-US" sz="1050" dirty="0"/>
              <a:t>You must communicate the brand consistently and accurately – all employees need to be on the same page</a:t>
            </a:r>
          </a:p>
          <a:p>
            <a:r>
              <a:rPr lang="en-US" sz="1050" dirty="0"/>
              <a:t>Tag lines last 18 months to 3 years</a:t>
            </a:r>
          </a:p>
          <a:p>
            <a:r>
              <a:rPr lang="en-US" sz="1050" b="1" dirty="0"/>
              <a:t>Start to Build your Brand</a:t>
            </a:r>
          </a:p>
          <a:p>
            <a:pPr lvl="1"/>
            <a:r>
              <a:rPr lang="en-US" sz="1050" dirty="0"/>
              <a:t>Perceived value vs. actual value</a:t>
            </a:r>
          </a:p>
          <a:p>
            <a:pPr lvl="1"/>
            <a:r>
              <a:rPr lang="en-US" sz="1050" dirty="0"/>
              <a:t>High strength brands can command an average of 13% price premium</a:t>
            </a:r>
          </a:p>
          <a:p>
            <a:pPr lvl="1"/>
            <a:r>
              <a:rPr lang="en-US" sz="1050" dirty="0"/>
              <a:t>Differentiation: Know how you are different</a:t>
            </a:r>
          </a:p>
          <a:p>
            <a:pPr lvl="1"/>
            <a:r>
              <a:rPr lang="en-US" sz="1050" dirty="0"/>
              <a:t>Loyalty: Easier to buy from someone you know and trust – think cross selling</a:t>
            </a:r>
          </a:p>
          <a:p>
            <a:pPr lvl="1"/>
            <a:r>
              <a:rPr lang="en-US" sz="1050" dirty="0"/>
              <a:t>There are a lot of CPA firms – brand wins every time</a:t>
            </a:r>
          </a:p>
          <a:p>
            <a:pPr lvl="1"/>
            <a:r>
              <a:rPr lang="en-US" sz="1050" dirty="0"/>
              <a:t>When you develop your brand include partners, clients, employees</a:t>
            </a:r>
          </a:p>
          <a:p>
            <a:r>
              <a:rPr lang="en-US" sz="1050" b="1" dirty="0"/>
              <a:t>Your brand story</a:t>
            </a:r>
          </a:p>
          <a:p>
            <a:pPr lvl="1"/>
            <a:r>
              <a:rPr lang="en-US" sz="1050" dirty="0"/>
              <a:t>2 to 3 sentences that summarize most important aspects of your firm</a:t>
            </a:r>
          </a:p>
          <a:p>
            <a:pPr lvl="1"/>
            <a:r>
              <a:rPr lang="en-US" sz="1050" dirty="0"/>
              <a:t>Have a beginning, middle and end</a:t>
            </a:r>
          </a:p>
          <a:p>
            <a:pPr lvl="1"/>
            <a:r>
              <a:rPr lang="en-US" sz="1050" dirty="0"/>
              <a:t>It should have a hero/client/problem and firm/brand is the solution</a:t>
            </a:r>
          </a:p>
          <a:p>
            <a:pPr lvl="1"/>
            <a:r>
              <a:rPr lang="en-US" sz="1050" dirty="0"/>
              <a:t>Know the what if, or the sad ending if we didn’t solve the problem</a:t>
            </a:r>
          </a:p>
          <a:p>
            <a:pPr lvl="1"/>
            <a:r>
              <a:rPr lang="en-US" sz="1050" dirty="0"/>
              <a:t>Use founding partner stories</a:t>
            </a:r>
          </a:p>
          <a:p>
            <a:pPr lvl="1"/>
            <a:r>
              <a:rPr lang="en-US" sz="1050" dirty="0"/>
              <a:t>Lead with help</a:t>
            </a:r>
          </a:p>
          <a:p>
            <a:pPr lvl="1"/>
            <a:r>
              <a:rPr lang="en-US" sz="1050" dirty="0"/>
              <a:t>The About Us</a:t>
            </a: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F6810954-B80C-40EB-A0D1-BB04AA9B3279}"/>
              </a:ext>
            </a:extLst>
          </p:cNvPr>
          <p:cNvSpPr txBox="1">
            <a:spLocks/>
          </p:cNvSpPr>
          <p:nvPr/>
        </p:nvSpPr>
        <p:spPr>
          <a:xfrm>
            <a:off x="425450" y="426057"/>
            <a:ext cx="7538019" cy="3759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altLang="en-US"/>
              <a:t>Marketing and Sales Integration</a:t>
            </a:r>
            <a:endParaRPr lang="en-US" b="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4422CD-93EF-4CB0-887A-B9E07A781E4F}"/>
              </a:ext>
            </a:extLst>
          </p:cNvPr>
          <p:cNvSpPr txBox="1">
            <a:spLocks/>
          </p:cNvSpPr>
          <p:nvPr/>
        </p:nvSpPr>
        <p:spPr>
          <a:xfrm>
            <a:off x="5542997" y="1731726"/>
            <a:ext cx="3601003" cy="142090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169863" indent="-169863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6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6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6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rgbClr val="0070C0"/>
                </a:solidFill>
              </a:rPr>
              <a:t>Where to use your brand story</a:t>
            </a:r>
          </a:p>
          <a:p>
            <a:pPr lvl="1"/>
            <a:r>
              <a:rPr lang="en-US" sz="1200" dirty="0">
                <a:solidFill>
                  <a:srgbClr val="0070C0"/>
                </a:solidFill>
              </a:rPr>
              <a:t>Proposals</a:t>
            </a:r>
          </a:p>
          <a:p>
            <a:pPr lvl="1"/>
            <a:r>
              <a:rPr lang="en-US" sz="1200" dirty="0">
                <a:solidFill>
                  <a:srgbClr val="0070C0"/>
                </a:solidFill>
              </a:rPr>
              <a:t>Case studies</a:t>
            </a:r>
          </a:p>
          <a:p>
            <a:pPr lvl="1"/>
            <a:r>
              <a:rPr lang="en-US" sz="1200" dirty="0">
                <a:solidFill>
                  <a:srgbClr val="0070C0"/>
                </a:solidFill>
              </a:rPr>
              <a:t>Have different versions for audiences</a:t>
            </a:r>
          </a:p>
          <a:p>
            <a:pPr lvl="1"/>
            <a:r>
              <a:rPr lang="en-US" sz="1200" dirty="0">
                <a:solidFill>
                  <a:srgbClr val="0070C0"/>
                </a:solidFill>
              </a:rPr>
              <a:t>Should be everywhere and in all we do</a:t>
            </a:r>
          </a:p>
          <a:p>
            <a:pPr marL="342900" lvl="1" indent="0">
              <a:buNone/>
            </a:pPr>
            <a:endParaRPr lang="en-US" sz="1200" dirty="0">
              <a:solidFill>
                <a:srgbClr val="0070C0"/>
              </a:solidFill>
            </a:endParaRPr>
          </a:p>
          <a:p>
            <a:pPr lvl="1"/>
            <a:endParaRPr lang="en-US" sz="1200" dirty="0">
              <a:solidFill>
                <a:srgbClr val="0070C0"/>
              </a:solidFill>
            </a:endParaRPr>
          </a:p>
          <a:p>
            <a:pPr lvl="1"/>
            <a:endParaRPr lang="en-US" sz="1200" dirty="0">
              <a:solidFill>
                <a:srgbClr val="0070C0"/>
              </a:solidFill>
            </a:endParaRPr>
          </a:p>
          <a:p>
            <a:endParaRPr lang="en-US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25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F8EDC9-348B-4856-816F-9A409A1E7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450" y="857770"/>
            <a:ext cx="8610310" cy="4029523"/>
          </a:xfrm>
        </p:spPr>
        <p:txBody>
          <a:bodyPr/>
          <a:lstStyle/>
          <a:p>
            <a:r>
              <a:rPr lang="en-US" sz="1050" b="1" dirty="0"/>
              <a:t>Buyer Behavior Trends</a:t>
            </a:r>
          </a:p>
          <a:p>
            <a:pPr lvl="1"/>
            <a:r>
              <a:rPr lang="en-US" sz="1050" dirty="0"/>
              <a:t>7  people are involved in the CPA decision process</a:t>
            </a:r>
          </a:p>
          <a:p>
            <a:pPr lvl="1"/>
            <a:r>
              <a:rPr lang="en-US" sz="1050" dirty="0"/>
              <a:t>Increased stress and complexity: 77% said their latest B to B purchase was complicated or difficult</a:t>
            </a:r>
          </a:p>
          <a:p>
            <a:pPr lvl="1"/>
            <a:r>
              <a:rPr lang="en-US" sz="1050" dirty="0"/>
              <a:t>Buying process has moved online</a:t>
            </a:r>
          </a:p>
          <a:p>
            <a:pPr lvl="2"/>
            <a:r>
              <a:rPr lang="en-US" sz="1050" dirty="0"/>
              <a:t>Even if it’s a referral, they still go online for research</a:t>
            </a:r>
          </a:p>
          <a:p>
            <a:r>
              <a:rPr lang="en-US" sz="1050" b="1" dirty="0"/>
              <a:t>Customer Journey Mapping – </a:t>
            </a:r>
            <a:r>
              <a:rPr lang="en-US" sz="1050" i="1" dirty="0"/>
              <a:t>Marketing Owns the Client Experience</a:t>
            </a:r>
          </a:p>
          <a:p>
            <a:pPr lvl="1"/>
            <a:r>
              <a:rPr lang="en-US" sz="1050" dirty="0"/>
              <a:t>Map all activities, over time – from first contact to onboarding</a:t>
            </a:r>
          </a:p>
          <a:p>
            <a:pPr lvl="1"/>
            <a:r>
              <a:rPr lang="en-US" sz="1050" dirty="0"/>
              <a:t>Use data to improve experience, for content development and cross-selling</a:t>
            </a:r>
          </a:p>
          <a:p>
            <a:pPr lvl="1"/>
            <a:r>
              <a:rPr lang="en-US" sz="1050" dirty="0"/>
              <a:t>May be different per segment</a:t>
            </a:r>
          </a:p>
          <a:p>
            <a:pPr lvl="1"/>
            <a:r>
              <a:rPr lang="en-US" sz="1050" dirty="0"/>
              <a:t>Document emotional triggers, have solutions and empathy</a:t>
            </a:r>
          </a:p>
          <a:p>
            <a:pPr lvl="1"/>
            <a:r>
              <a:rPr lang="en-US" sz="1050" dirty="0"/>
              <a:t>We really need to start listening to them and understand what’s important to them</a:t>
            </a:r>
          </a:p>
          <a:p>
            <a:pPr lvl="1"/>
            <a:r>
              <a:rPr lang="en-US" sz="1050" dirty="0"/>
              <a:t>Post-engagement surveys</a:t>
            </a:r>
          </a:p>
          <a:p>
            <a:pPr lvl="1"/>
            <a:r>
              <a:rPr lang="en-US" sz="1050" dirty="0"/>
              <a:t>Understand 3 client personas per segment</a:t>
            </a:r>
          </a:p>
          <a:p>
            <a:r>
              <a:rPr lang="en-US" sz="1050" b="1" dirty="0"/>
              <a:t>When should we listen</a:t>
            </a:r>
          </a:p>
          <a:p>
            <a:pPr lvl="1"/>
            <a:r>
              <a:rPr lang="en-US" sz="1050" dirty="0"/>
              <a:t>Selection process</a:t>
            </a:r>
          </a:p>
          <a:p>
            <a:pPr lvl="1"/>
            <a:r>
              <a:rPr lang="en-US" sz="1050" dirty="0"/>
              <a:t>On-boarding</a:t>
            </a:r>
          </a:p>
          <a:p>
            <a:pPr lvl="1"/>
            <a:r>
              <a:rPr lang="en-US" sz="1050" dirty="0"/>
              <a:t>Engagement lifecycle</a:t>
            </a:r>
          </a:p>
          <a:p>
            <a:pPr lvl="1"/>
            <a:r>
              <a:rPr lang="en-US" sz="1050" dirty="0"/>
              <a:t>Off-boarding</a:t>
            </a:r>
          </a:p>
          <a:p>
            <a:pPr lvl="1"/>
            <a:r>
              <a:rPr lang="en-US" sz="1050" dirty="0"/>
              <a:t>Embed a survey in each email</a:t>
            </a:r>
          </a:p>
          <a:p>
            <a:pPr marL="342900" lvl="1" indent="0">
              <a:buNone/>
            </a:pPr>
            <a:endParaRPr lang="en-US" sz="1050" dirty="0"/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F6810954-B80C-40EB-A0D1-BB04AA9B3279}"/>
              </a:ext>
            </a:extLst>
          </p:cNvPr>
          <p:cNvSpPr txBox="1">
            <a:spLocks/>
          </p:cNvSpPr>
          <p:nvPr/>
        </p:nvSpPr>
        <p:spPr>
          <a:xfrm>
            <a:off x="425450" y="426057"/>
            <a:ext cx="7538019" cy="3759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altLang="en-US" dirty="0"/>
              <a:t>Client Experience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11360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F8EDC9-348B-4856-816F-9A409A1E7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450" y="871417"/>
            <a:ext cx="7019404" cy="4029523"/>
          </a:xfrm>
        </p:spPr>
        <p:txBody>
          <a:bodyPr/>
          <a:lstStyle/>
          <a:p>
            <a:r>
              <a:rPr lang="en-US" sz="1050" b="1" dirty="0"/>
              <a:t>What if the partners are resistant</a:t>
            </a:r>
          </a:p>
          <a:p>
            <a:pPr lvl="1"/>
            <a:r>
              <a:rPr lang="en-US" sz="1050" dirty="0"/>
              <a:t>Partners don’t want to ask clients, clients don’t understand why they don’t ask more often</a:t>
            </a:r>
          </a:p>
          <a:p>
            <a:r>
              <a:rPr lang="en-US" sz="1050" b="1" dirty="0"/>
              <a:t>Focus on continuous improvement</a:t>
            </a:r>
          </a:p>
          <a:p>
            <a:pPr lvl="1"/>
            <a:r>
              <a:rPr lang="en-US" sz="1050" dirty="0"/>
              <a:t>1 in 22 will tell you they are not satisfied</a:t>
            </a:r>
          </a:p>
          <a:p>
            <a:pPr lvl="1"/>
            <a:r>
              <a:rPr lang="en-US" sz="1050" dirty="0"/>
              <a:t>21 of those are just OK – should be a wake-up call that we’re not paying attention</a:t>
            </a:r>
          </a:p>
          <a:p>
            <a:pPr lvl="1"/>
            <a:r>
              <a:rPr lang="en-US" sz="1050" dirty="0"/>
              <a:t>Use personal 1 on 1 interviews more</a:t>
            </a:r>
          </a:p>
          <a:p>
            <a:pPr lvl="1"/>
            <a:r>
              <a:rPr lang="en-US" sz="1050" dirty="0"/>
              <a:t>Talk to a client every week</a:t>
            </a:r>
          </a:p>
          <a:p>
            <a:r>
              <a:rPr lang="en-US" sz="1050" b="1" dirty="0"/>
              <a:t>Mistakes</a:t>
            </a:r>
          </a:p>
          <a:p>
            <a:pPr lvl="1"/>
            <a:r>
              <a:rPr lang="en-US" sz="1050" dirty="0"/>
              <a:t>We don’t celebrate enough what goes well</a:t>
            </a:r>
          </a:p>
          <a:p>
            <a:pPr lvl="1"/>
            <a:r>
              <a:rPr lang="en-US" sz="1050" dirty="0"/>
              <a:t>Don’t use the word “survey”. Use “how can we understand our clients better” wording</a:t>
            </a:r>
          </a:p>
          <a:p>
            <a:r>
              <a:rPr lang="en-US" sz="1050" b="1" dirty="0"/>
              <a:t>Make questions easy for them to respond</a:t>
            </a:r>
          </a:p>
          <a:p>
            <a:pPr lvl="1"/>
            <a:r>
              <a:rPr lang="en-US" sz="1050" dirty="0"/>
              <a:t>“If you found yourself the CEO of our firm, what would you do different?”</a:t>
            </a:r>
          </a:p>
          <a:p>
            <a:pPr lvl="1"/>
            <a:r>
              <a:rPr lang="en-US" sz="1050" dirty="0"/>
              <a:t>“When you speak to your peers, what are their hottest issues for their CPA firms?”</a:t>
            </a:r>
          </a:p>
          <a:p>
            <a:pPr lvl="2"/>
            <a:r>
              <a:rPr lang="en-US" sz="1050" dirty="0"/>
              <a:t>“You’ve been with us for X years, what keeps you with us?”</a:t>
            </a:r>
          </a:p>
          <a:p>
            <a:pPr lvl="1"/>
            <a:r>
              <a:rPr lang="en-US" sz="1050" dirty="0"/>
              <a:t>Don’t just listen, be prepared to improve</a:t>
            </a:r>
          </a:p>
          <a:p>
            <a:r>
              <a:rPr lang="en-US" sz="1050" b="1" dirty="0"/>
              <a:t>Most accounting firms have 4 online reviews, need to be 25 with a 4 to 5 rating to get respect</a:t>
            </a:r>
          </a:p>
          <a:p>
            <a:pPr lvl="1"/>
            <a:r>
              <a:rPr lang="en-US" sz="1050" dirty="0"/>
              <a:t>Publicize your rating more if it is good</a:t>
            </a:r>
          </a:p>
          <a:p>
            <a:pPr indent="-171450"/>
            <a:r>
              <a:rPr lang="en-US" sz="1050" b="1" dirty="0"/>
              <a:t>Identify areas for improvement and better client experiences</a:t>
            </a:r>
          </a:p>
          <a:p>
            <a:pPr lvl="1"/>
            <a:r>
              <a:rPr lang="en-US" sz="1050" dirty="0"/>
              <a:t>Use data to target content and marketing efforts for prospects</a:t>
            </a: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F6810954-B80C-40EB-A0D1-BB04AA9B3279}"/>
              </a:ext>
            </a:extLst>
          </p:cNvPr>
          <p:cNvSpPr txBox="1">
            <a:spLocks/>
          </p:cNvSpPr>
          <p:nvPr/>
        </p:nvSpPr>
        <p:spPr>
          <a:xfrm>
            <a:off x="425450" y="426057"/>
            <a:ext cx="7538019" cy="3759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altLang="en-US" dirty="0"/>
              <a:t>Client Experience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57193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F8EDC9-348B-4856-816F-9A409A1E7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450" y="961812"/>
            <a:ext cx="7019404" cy="4029523"/>
          </a:xfrm>
        </p:spPr>
        <p:txBody>
          <a:bodyPr/>
          <a:lstStyle/>
          <a:p>
            <a:r>
              <a:rPr lang="en-US" sz="1050" b="1" dirty="0"/>
              <a:t>Marketers can be transformative to a firm</a:t>
            </a:r>
          </a:p>
          <a:p>
            <a:pPr lvl="1"/>
            <a:r>
              <a:rPr lang="en-US" sz="1050" dirty="0"/>
              <a:t>Be bold but respectful</a:t>
            </a:r>
          </a:p>
          <a:p>
            <a:pPr lvl="1"/>
            <a:r>
              <a:rPr lang="en-US" sz="1050" dirty="0"/>
              <a:t>Understand the business and demonstrate that</a:t>
            </a:r>
          </a:p>
          <a:p>
            <a:pPr lvl="1"/>
            <a:r>
              <a:rPr lang="en-US" sz="1050" dirty="0"/>
              <a:t>Don’t be the marketer; be the change</a:t>
            </a:r>
          </a:p>
          <a:p>
            <a:pPr lvl="1"/>
            <a:r>
              <a:rPr lang="en-US" sz="1050" dirty="0"/>
              <a:t>Show, don’t ask</a:t>
            </a:r>
          </a:p>
          <a:p>
            <a:pPr lvl="1"/>
            <a:r>
              <a:rPr lang="en-US" sz="1050" dirty="0"/>
              <a:t>Deliver, don’t tell and always do more than you promised</a:t>
            </a:r>
          </a:p>
          <a:p>
            <a:r>
              <a:rPr lang="en-US" sz="1050" dirty="0"/>
              <a:t>Take the hard knocks when programs don’t work but take what you learned and make it even better </a:t>
            </a:r>
          </a:p>
          <a:p>
            <a:r>
              <a:rPr lang="en-US" sz="1050" dirty="0"/>
              <a:t>Anticipate what is next and embrace the new, even if you are not the one to lead that effort. Always look to do more, to see into the future.</a:t>
            </a:r>
          </a:p>
          <a:p>
            <a:r>
              <a:rPr lang="en-US" sz="1050" dirty="0"/>
              <a:t>Build critical relationships with influencers both inside and outside your firm</a:t>
            </a:r>
          </a:p>
          <a:p>
            <a:r>
              <a:rPr lang="en-US" sz="1050" dirty="0"/>
              <a:t>Seek out those that are hungry</a:t>
            </a:r>
          </a:p>
          <a:p>
            <a:r>
              <a:rPr lang="en-US" sz="1050" dirty="0"/>
              <a:t>Don’t wait to be asked</a:t>
            </a:r>
          </a:p>
          <a:p>
            <a:r>
              <a:rPr lang="en-US" sz="1050" dirty="0"/>
              <a:t>Be confident in your convictions</a:t>
            </a:r>
          </a:p>
          <a:p>
            <a:r>
              <a:rPr lang="en-US" sz="1050" dirty="0"/>
              <a:t>Take pride in your work</a:t>
            </a:r>
          </a:p>
          <a:p>
            <a:r>
              <a:rPr lang="en-US" sz="1050" dirty="0"/>
              <a:t>Remember you didn’t get here alone.  Be grateful.</a:t>
            </a:r>
          </a:p>
          <a:p>
            <a:r>
              <a:rPr lang="en-US" sz="1050" dirty="0"/>
              <a:t>Drive innovation and build high-performing teams</a:t>
            </a:r>
          </a:p>
          <a:p>
            <a:r>
              <a:rPr lang="en-US" sz="1050" dirty="0"/>
              <a:t>Understand the business, think like and owner</a:t>
            </a:r>
          </a:p>
          <a:p>
            <a:r>
              <a:rPr lang="en-US" sz="1050" dirty="0"/>
              <a:t>Be the vision</a:t>
            </a:r>
          </a:p>
          <a:p>
            <a:endParaRPr lang="en-US" sz="1050" dirty="0"/>
          </a:p>
          <a:p>
            <a:endParaRPr lang="en-US" sz="1050" dirty="0"/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F6810954-B80C-40EB-A0D1-BB04AA9B3279}"/>
              </a:ext>
            </a:extLst>
          </p:cNvPr>
          <p:cNvSpPr txBox="1">
            <a:spLocks/>
          </p:cNvSpPr>
          <p:nvPr/>
        </p:nvSpPr>
        <p:spPr>
          <a:xfrm>
            <a:off x="425450" y="426057"/>
            <a:ext cx="7538019" cy="3759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b="0" dirty="0"/>
              <a:t>Marketing Leadership – Her Best Advice</a:t>
            </a:r>
          </a:p>
          <a:p>
            <a:r>
              <a:rPr lang="en-GB" sz="1400" b="0" dirty="0">
                <a:solidFill>
                  <a:srgbClr val="0070C0"/>
                </a:solidFill>
              </a:rPr>
              <a:t>Donna </a:t>
            </a:r>
            <a:r>
              <a:rPr lang="en-GB" sz="1400" b="0" dirty="0" err="1">
                <a:solidFill>
                  <a:srgbClr val="0070C0"/>
                </a:solidFill>
              </a:rPr>
              <a:t>Erbs</a:t>
            </a:r>
            <a:r>
              <a:rPr lang="en-GB" sz="1400" b="0" dirty="0">
                <a:solidFill>
                  <a:srgbClr val="0070C0"/>
                </a:solidFill>
              </a:rPr>
              <a:t>, Anders CPAs</a:t>
            </a:r>
            <a:endParaRPr lang="en-US" sz="1400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34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000000"/>
      </a:lt1>
      <a:dk2>
        <a:srgbClr val="FFFFFF"/>
      </a:dk2>
      <a:lt2>
        <a:srgbClr val="939393"/>
      </a:lt2>
      <a:accent1>
        <a:srgbClr val="7BA0D0"/>
      </a:accent1>
      <a:accent2>
        <a:srgbClr val="A9C833"/>
      </a:accent2>
      <a:accent3>
        <a:srgbClr val="AB84B6"/>
      </a:accent3>
      <a:accent4>
        <a:srgbClr val="EAA124"/>
      </a:accent4>
      <a:accent5>
        <a:srgbClr val="EC008C"/>
      </a:accent5>
      <a:accent6>
        <a:srgbClr val="8FB2DD"/>
      </a:accent6>
      <a:hlink>
        <a:srgbClr val="C4C4C4"/>
      </a:hlink>
      <a:folHlink>
        <a:srgbClr val="0089D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7C7A3A72851744B7B36F7415DD66B4" ma:contentTypeVersion="6" ma:contentTypeDescription="Create a new document." ma:contentTypeScope="" ma:versionID="6e923ddfe8b7bb6facb44d437bbb5b6a">
  <xsd:schema xmlns:xsd="http://www.w3.org/2001/XMLSchema" xmlns:xs="http://www.w3.org/2001/XMLSchema" xmlns:p="http://schemas.microsoft.com/office/2006/metadata/properties" xmlns:ns2="61b24c72-553d-4600-901a-666567ddb75f" targetNamespace="http://schemas.microsoft.com/office/2006/metadata/properties" ma:root="true" ma:fieldsID="2f2f4ba8c77f4b66c60fbc072077daa7" ns2:_="">
    <xsd:import namespace="61b24c72-553d-4600-901a-666567ddb7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b24c72-553d-4600-901a-666567ddb7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3CE0CB-2DEE-41C2-A568-44AE76E833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8A745D-15FF-4EDF-A071-3BA5A2B3139B}">
  <ds:schemaRefs>
    <ds:schemaRef ds:uri="ecc7a3ba-c2e0-4a24-979d-84e40e678fcb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058526cb-985f-4542-abb3-137cb193e0a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D4020-15C8-4A68-B30E-59E21770E3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b24c72-553d-4600-901a-666567ddb7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31461</TotalTime>
  <Words>1878</Words>
  <Application>Microsoft Office PowerPoint</Application>
  <PresentationFormat>On-screen Show (16:9)</PresentationFormat>
  <Paragraphs>256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BKR International</vt:lpstr>
      <vt:lpstr>Keynote with Jina Etienne – Fearless Inclusion: Showing up You</vt:lpstr>
      <vt:lpstr>Marketing and Sales Integration</vt:lpstr>
      <vt:lpstr>Marketing and Sales Integration</vt:lpstr>
      <vt:lpstr>Q &amp; A with Dave Sullivan, Shareholder, Director of Business Development, Perkins &amp; Co </vt:lpstr>
      <vt:lpstr>Branding with Mike Jones, Resound Branding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AEGIS Board Template_10_19.pptx</dc:title>
  <dc:creator>Timothy Fitzgerald</dc:creator>
  <cp:lastModifiedBy>Lampron, Laura</cp:lastModifiedBy>
  <cp:revision>110</cp:revision>
  <cp:lastPrinted>2020-01-13T15:17:54Z</cp:lastPrinted>
  <dcterms:created xsi:type="dcterms:W3CDTF">2019-10-09T13:20:56Z</dcterms:created>
  <dcterms:modified xsi:type="dcterms:W3CDTF">2021-06-16T19:28:11Z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0x010100E97C7A3A72851744B7B36F7415DD66B4</vt:lpwstr>
  </property>
  <property fmtid="{D5CDD505-2E9C-101B-9397-08002B2CF9AE}" pid="3" name="_dlc_DocIdItemGuid">
    <vt:lpwstr>b32c2ac1-dca7-47f7-9596-fc3d4fbfb3a3</vt:lpwstr>
  </property>
  <property fmtid="{D5CDD505-2E9C-101B-9397-08002B2CF9AE}" pid="4" name="mvAttach Count">
    <vt:lpwstr/>
  </property>
  <property fmtid="{D5CDD505-2E9C-101B-9397-08002B2CF9AE}" pid="5" name="mvCC">
    <vt:lpwstr/>
  </property>
  <property fmtid="{D5CDD505-2E9C-101B-9397-08002B2CF9AE}" pid="6" name="mvFrom">
    <vt:lpwstr/>
  </property>
  <property fmtid="{D5CDD505-2E9C-101B-9397-08002B2CF9AE}" pid="7" name="mvReceived Time">
    <vt:lpwstr/>
  </property>
  <property fmtid="{D5CDD505-2E9C-101B-9397-08002B2CF9AE}" pid="8" name="mvSentOn">
    <vt:lpwstr/>
  </property>
  <property fmtid="{D5CDD505-2E9C-101B-9397-08002B2CF9AE}" pid="9" name="mvSubject">
    <vt:lpwstr/>
  </property>
  <property fmtid="{D5CDD505-2E9C-101B-9397-08002B2CF9AE}" pid="10" name="mvTo">
    <vt:lpwstr/>
  </property>
</Properties>
</file>