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329" r:id="rId3"/>
    <p:sldId id="335" r:id="rId4"/>
    <p:sldId id="336" r:id="rId5"/>
    <p:sldId id="337" r:id="rId6"/>
    <p:sldId id="316" r:id="rId7"/>
    <p:sldId id="338" r:id="rId8"/>
    <p:sldId id="339" r:id="rId9"/>
    <p:sldId id="340" r:id="rId10"/>
    <p:sldId id="315" r:id="rId11"/>
    <p:sldId id="325" r:id="rId12"/>
    <p:sldId id="327" r:id="rId13"/>
    <p:sldId id="326" r:id="rId14"/>
    <p:sldId id="328" r:id="rId15"/>
    <p:sldId id="321" r:id="rId16"/>
    <p:sldId id="330" r:id="rId17"/>
    <p:sldId id="331" r:id="rId18"/>
    <p:sldId id="332" r:id="rId19"/>
    <p:sldId id="324" r:id="rId20"/>
    <p:sldId id="26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eatty" initials="RB" lastIdx="1" clrIdx="0">
    <p:extLst>
      <p:ext uri="{19B8F6BF-5375-455C-9EA6-DF929625EA0E}">
        <p15:presenceInfo xmlns:p15="http://schemas.microsoft.com/office/powerpoint/2012/main" userId="S::rbeatty@coregroupusa.com::d2eab84a-63af-4796-b3aa-16a705752b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F83375-3594-4F22-B635-00BC00E978C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40D56F-F8DB-4D80-8DF0-392031DC9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A39D-3C0D-402F-8B1A-511C8C51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175B7-0F5B-41C8-BC0F-936347CA9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409CF-1C05-40A3-890F-43CCB097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5DB4-EE76-4C1D-8A06-765C0C9B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51D4D-85BB-4372-AB54-F4DDECE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5328-5BE5-4ABF-9E2E-9B382215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4F9C9-5BEB-49FD-9EC7-90365F29D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B442-EEAF-4B25-BA70-3310610F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E789-B07B-4988-AE3F-804CC570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5DAC-297E-43CF-A4FC-412A4FDB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6294B-7726-4343-B68C-377384FCE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F4707-00DE-475F-8AC2-0A3F906C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2334-6164-4FD1-8E60-9CF2EB64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303E-F9EB-443B-A3E2-93EDDE66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50C5-77AA-4068-8679-11D0BE5A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7938-47EB-4EC4-B2BA-13C9E2E3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BE27-4C74-4090-A8B1-9383AB3A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C0B8-B6AC-419F-BF55-F2C2E593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2E0F8-9020-4A1A-AFCF-3B8D55B6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04B10-A2A5-4EDF-92CA-97382E17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13BB-4EF7-4918-A644-CA7C1FD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B3E1-94A6-4FA6-B58E-47892778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B6B9-16C5-43E9-9832-F0AC35D4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188A1-AB2A-4642-A2F7-1CBAC427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23FAC-40A0-4B63-93D2-5EAD70D8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7925-9203-4366-B93E-DD4B7FB9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67DB-A6D2-4C64-B0A0-19EB32A98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993FF-B468-450F-9EEF-6C66D517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09F0-6A9F-4EDC-8EEA-2301807C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4CB9B-968F-400C-B74F-564FC9B5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8E442-D9FA-4965-9D2C-E07E5512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AD4C-CC27-4D58-8A12-74010A3F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2C9A2-EE85-42CF-BD18-8990EC5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FC6B5-1604-44C5-BD7F-5C7ED266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743C5-5E9B-4057-ACB9-C33D9FEC6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D10F9-42E8-4020-AAE3-53114C0EF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8A00A-9D47-4F2A-B1BB-3E63A787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1913E-968C-4638-A678-FA7C43F1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AA0DA-C76A-46BA-990D-2507BF70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FB91-B420-427D-B7D2-D8C8CB7D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DAAC0-88DE-4240-8BCE-60EF0E55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BB21B-3A2F-4C3E-BE9B-5B29B889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99528-D2B7-45FD-9952-A4F00C0C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2D4C6-A051-47BB-99BB-38BAD2BA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01EE5-A2F8-4409-8D84-C240115F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7EA45-84C6-4575-A846-C260591E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E0F4-8848-4FDC-A975-D4025CE2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37F1-FDFF-4EBB-A1C9-A0DFD4A9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615CC-7BA3-4873-B4EB-519134E0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9A708-9F9B-4A07-8C69-CD944B06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EBB13-9D0B-4430-871D-38F44F62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FEACC-4780-43BB-B768-EBE7DA3D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3BA6-50BA-4E43-8280-506C2142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E44C3-C4C3-4D58-B371-74D193FB9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187F1-936C-4138-AECA-8E17F317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1D999-D2DC-4250-AC56-D169B17E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07C5A-BCC2-4A93-B167-9109A8D7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144DB-F9ED-4949-B36F-251620AC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D99D6-F291-4C31-A3FD-E5BD1605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E3EE-88BB-466E-9222-F3F215FB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7A03-599F-403C-B3B0-03D5EB257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BA7E-C7A0-44B9-A8C9-FB7B63C45B4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2F476-1B8D-424E-BE67-794D63276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0B03C-0906-412E-8B97-74F1B389B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0A9F-75AB-4F42-9BDD-60930165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721FF-B528-4A8E-A8E5-E877AF7D7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7CD33-3DBD-438B-9FEA-ADED4E6EC644}"/>
              </a:ext>
            </a:extLst>
          </p:cNvPr>
          <p:cNvSpPr txBox="1"/>
          <p:nvPr/>
        </p:nvSpPr>
        <p:spPr>
          <a:xfrm>
            <a:off x="679858" y="2274838"/>
            <a:ext cx="10832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Proposed Income and Estate Tax Changes</a:t>
            </a:r>
            <a:endParaRPr lang="en-US" sz="7200" b="1" dirty="0">
              <a:latin typeface="Source Sans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5BB79-AC70-4479-9438-2301C0238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61" y="5875742"/>
            <a:ext cx="3925078" cy="8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BC2E38-3FDA-45B6-AA18-E0AF9898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60BC4-DA29-467D-A610-AD6B231E955C}"/>
              </a:ext>
            </a:extLst>
          </p:cNvPr>
          <p:cNvSpPr txBox="1"/>
          <p:nvPr/>
        </p:nvSpPr>
        <p:spPr>
          <a:xfrm>
            <a:off x="3365496" y="444477"/>
            <a:ext cx="5461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Section 7702 &amp; 7702A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D99907-F42C-4320-960B-FB51583908FE}"/>
              </a:ext>
            </a:extLst>
          </p:cNvPr>
          <p:cNvSpPr txBox="1">
            <a:spLocks/>
          </p:cNvSpPr>
          <p:nvPr/>
        </p:nvSpPr>
        <p:spPr>
          <a:xfrm>
            <a:off x="2381250" y="1580936"/>
            <a:ext cx="7429500" cy="3695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99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Section 7702 provides basis for CVAT corridor and GPT/MEC calculations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Interest assumptions hard-coded (4% and 6%)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Decline in 10-year Treasury rate created a problem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Relief (floating rate) drafted in HEROES Act – never passed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2% rate in 2021, then floating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Changes to 7702 then incorporated into Consolidated Appropriations Act of 2021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Guideline and maximum non-MEC premiums increase dramatically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More money into policy per $1 of specified amount = more efficient accumulation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059239-1857-4496-9584-BDAFAD82A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BC2E38-3FDA-45B6-AA18-E0AF9898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60BC4-DA29-467D-A610-AD6B231E955C}"/>
              </a:ext>
            </a:extLst>
          </p:cNvPr>
          <p:cNvSpPr txBox="1"/>
          <p:nvPr/>
        </p:nvSpPr>
        <p:spPr>
          <a:xfrm>
            <a:off x="3316560" y="444477"/>
            <a:ext cx="555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Section 7702 &amp; 7702A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D99907-F42C-4320-960B-FB51583908FE}"/>
              </a:ext>
            </a:extLst>
          </p:cNvPr>
          <p:cNvSpPr txBox="1">
            <a:spLocks/>
          </p:cNvSpPr>
          <p:nvPr/>
        </p:nvSpPr>
        <p:spPr>
          <a:xfrm>
            <a:off x="2023932" y="1658396"/>
            <a:ext cx="8144136" cy="3262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IRC defines limits on how much money can be put into a policy before losing </a:t>
            </a:r>
            <a:r>
              <a:rPr lang="en-US" sz="2400" i="1" u="sng" dirty="0">
                <a:solidFill>
                  <a:srgbClr val="000099"/>
                </a:solidFill>
              </a:rPr>
              <a:t>tax favored </a:t>
            </a:r>
            <a:r>
              <a:rPr lang="en-US" sz="2400" dirty="0">
                <a:solidFill>
                  <a:srgbClr val="000099"/>
                </a:solidFill>
              </a:rPr>
              <a:t>status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If the IRS is limiting something  - that something must be good for tax planning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IRS doesn’t limit things that benefit the treasury 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Why would they care about life insurance cash values?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A brief verbal history </a:t>
            </a:r>
          </a:p>
          <a:p>
            <a:pPr marL="742950" lvl="1"/>
            <a:endParaRPr lang="en-US" sz="2400" dirty="0">
              <a:solidFill>
                <a:srgbClr val="000099"/>
              </a:solidFill>
            </a:endParaRPr>
          </a:p>
          <a:p>
            <a:endParaRPr lang="en-US" sz="24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E32B3-E1DE-4748-BC2A-30E40EA1E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BC2E38-3FDA-45B6-AA18-E0AF9898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60BC4-DA29-467D-A610-AD6B231E955C}"/>
              </a:ext>
            </a:extLst>
          </p:cNvPr>
          <p:cNvSpPr txBox="1"/>
          <p:nvPr/>
        </p:nvSpPr>
        <p:spPr>
          <a:xfrm>
            <a:off x="3316560" y="444477"/>
            <a:ext cx="555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Section 7702 &amp; 7702A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B5E8A-9883-4825-98CC-9F01FD8723DA}"/>
              </a:ext>
            </a:extLst>
          </p:cNvPr>
          <p:cNvSpPr txBox="1"/>
          <p:nvPr/>
        </p:nvSpPr>
        <p:spPr>
          <a:xfrm>
            <a:off x="2093752" y="1515782"/>
            <a:ext cx="800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</a:rPr>
              <a:t>What is a Non-Modified Endowment Life Policy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99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Funded with after tax dollars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	Tax deferred growth of policy cash values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	FIFO Accounting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	Withdrawal basis first – tax free return of premium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	Borrow gains out income tax free - loans are not income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  Non reportable income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  Asset protections similar to retirement plans – 37 states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9"/>
                </a:solidFill>
              </a:rPr>
              <a:t>  Income tax free death benefit to beneficiaries 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E32B3-E1DE-4748-BC2A-30E40EA1E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94BAA-407F-42A0-A302-26BF7972483D}"/>
              </a:ext>
            </a:extLst>
          </p:cNvPr>
          <p:cNvSpPr txBox="1"/>
          <p:nvPr/>
        </p:nvSpPr>
        <p:spPr>
          <a:xfrm>
            <a:off x="1675002" y="5092117"/>
            <a:ext cx="884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Does this tax treatment sound like any other options for your clients? </a:t>
            </a:r>
          </a:p>
        </p:txBody>
      </p:sp>
    </p:spTree>
    <p:extLst>
      <p:ext uri="{BB962C8B-B14F-4D97-AF65-F5344CB8AC3E}">
        <p14:creationId xmlns:p14="http://schemas.microsoft.com/office/powerpoint/2010/main" val="11341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BC2E38-3FDA-45B6-AA18-E0AF9898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60BC4-DA29-467D-A610-AD6B231E955C}"/>
              </a:ext>
            </a:extLst>
          </p:cNvPr>
          <p:cNvSpPr txBox="1"/>
          <p:nvPr/>
        </p:nvSpPr>
        <p:spPr>
          <a:xfrm>
            <a:off x="3386469" y="444477"/>
            <a:ext cx="5419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Section 7702 &amp; 7702A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D99907-F42C-4320-960B-FB51583908FE}"/>
              </a:ext>
            </a:extLst>
          </p:cNvPr>
          <p:cNvSpPr txBox="1">
            <a:spLocks/>
          </p:cNvSpPr>
          <p:nvPr/>
        </p:nvSpPr>
        <p:spPr>
          <a:xfrm>
            <a:off x="2152170" y="3287946"/>
            <a:ext cx="7887661" cy="231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</a:rPr>
              <a:t>Simple example </a:t>
            </a:r>
          </a:p>
          <a:p>
            <a:endParaRPr lang="en-US" sz="1100" dirty="0">
              <a:solidFill>
                <a:srgbClr val="000099"/>
              </a:solidFill>
            </a:endParaRPr>
          </a:p>
          <a:p>
            <a:r>
              <a:rPr lang="en-US" sz="2000" dirty="0">
                <a:solidFill>
                  <a:srgbClr val="000099"/>
                </a:solidFill>
              </a:rPr>
              <a:t> Payment needed to solve for $1,000,000 in 50 years</a:t>
            </a:r>
          </a:p>
          <a:p>
            <a:endParaRPr lang="en-US" sz="1100" dirty="0">
              <a:solidFill>
                <a:srgbClr val="000099"/>
              </a:solidFill>
            </a:endParaRPr>
          </a:p>
          <a:p>
            <a:r>
              <a:rPr lang="en-US" sz="2000" dirty="0">
                <a:solidFill>
                  <a:srgbClr val="000099"/>
                </a:solidFill>
              </a:rPr>
              <a:t>6% = $3,444</a:t>
            </a:r>
          </a:p>
          <a:p>
            <a:endParaRPr lang="en-US" sz="1100" dirty="0">
              <a:solidFill>
                <a:srgbClr val="000099"/>
              </a:solidFill>
            </a:endParaRPr>
          </a:p>
          <a:p>
            <a:r>
              <a:rPr lang="en-US" sz="2000" dirty="0">
                <a:solidFill>
                  <a:srgbClr val="000099"/>
                </a:solidFill>
              </a:rPr>
              <a:t>   2%  = $11,823</a:t>
            </a:r>
          </a:p>
          <a:p>
            <a:endParaRPr lang="en-US" sz="2000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Add in COI, admin expenses, loads etc. for premium calculation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477C8-DEED-4C74-9DC0-965FE4E2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B10C3-9557-42C9-B8D5-A6DE0D2A198C}"/>
              </a:ext>
            </a:extLst>
          </p:cNvPr>
          <p:cNvSpPr txBox="1"/>
          <p:nvPr/>
        </p:nvSpPr>
        <p:spPr>
          <a:xfrm>
            <a:off x="2544661" y="1325461"/>
            <a:ext cx="7130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99"/>
                </a:solidFill>
              </a:rPr>
              <a:t>Guideline Annual Premium </a:t>
            </a:r>
            <a:r>
              <a:rPr lang="en-US" dirty="0">
                <a:solidFill>
                  <a:srgbClr val="000099"/>
                </a:solidFill>
              </a:rPr>
              <a:t>– Premium paid every year of a contract that will endow the policy at maturity at a given discount rate at guaranteed expenses 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u="sng" dirty="0">
                <a:solidFill>
                  <a:srgbClr val="000099"/>
                </a:solidFill>
              </a:rPr>
              <a:t>TAMRA / 7 pay premium </a:t>
            </a:r>
            <a:r>
              <a:rPr lang="en-US" dirty="0">
                <a:solidFill>
                  <a:srgbClr val="000099"/>
                </a:solidFill>
              </a:rPr>
              <a:t>– Maximum premium that can be paid into a contract in any given year without creating a Modified Endowment policy</a:t>
            </a:r>
          </a:p>
        </p:txBody>
      </p:sp>
    </p:spTree>
    <p:extLst>
      <p:ext uri="{BB962C8B-B14F-4D97-AF65-F5344CB8AC3E}">
        <p14:creationId xmlns:p14="http://schemas.microsoft.com/office/powerpoint/2010/main" val="29810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BC2E38-3FDA-45B6-AA18-E0AF9898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60BC4-DA29-467D-A610-AD6B231E955C}"/>
              </a:ext>
            </a:extLst>
          </p:cNvPr>
          <p:cNvSpPr txBox="1"/>
          <p:nvPr/>
        </p:nvSpPr>
        <p:spPr>
          <a:xfrm>
            <a:off x="3386469" y="444477"/>
            <a:ext cx="5419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Section 7702 &amp; 7702A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477C8-DEED-4C74-9DC0-965FE4E2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B10C3-9557-42C9-B8D5-A6DE0D2A198C}"/>
              </a:ext>
            </a:extLst>
          </p:cNvPr>
          <p:cNvSpPr txBox="1"/>
          <p:nvPr/>
        </p:nvSpPr>
        <p:spPr>
          <a:xfrm>
            <a:off x="2544661" y="1325461"/>
            <a:ext cx="71306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0099"/>
              </a:solidFill>
            </a:endParaRPr>
          </a:p>
          <a:p>
            <a:pPr algn="ctr"/>
            <a:r>
              <a:rPr lang="en-US" sz="2800" dirty="0">
                <a:solidFill>
                  <a:srgbClr val="000099"/>
                </a:solidFill>
              </a:rPr>
              <a:t>Has Always been a powerful planning tool for the affluent</a:t>
            </a:r>
          </a:p>
          <a:p>
            <a:endParaRPr lang="en-US" sz="2800" dirty="0">
              <a:solidFill>
                <a:srgbClr val="000099"/>
              </a:solidFill>
            </a:endParaRPr>
          </a:p>
          <a:p>
            <a:pPr algn="ctr"/>
            <a:r>
              <a:rPr lang="en-US" sz="2800" dirty="0">
                <a:solidFill>
                  <a:srgbClr val="000099"/>
                </a:solidFill>
              </a:rPr>
              <a:t>Now more than ever!</a:t>
            </a:r>
          </a:p>
          <a:p>
            <a:pPr algn="ctr"/>
            <a:endParaRPr lang="en-US" sz="1400" dirty="0">
              <a:solidFill>
                <a:srgbClr val="000099"/>
              </a:solidFill>
            </a:endParaRPr>
          </a:p>
          <a:p>
            <a:pPr algn="ctr"/>
            <a:r>
              <a:rPr lang="en-US" sz="2800" dirty="0">
                <a:solidFill>
                  <a:srgbClr val="000099"/>
                </a:solidFill>
              </a:rPr>
              <a:t>Why?</a:t>
            </a:r>
          </a:p>
          <a:p>
            <a:pPr algn="ctr"/>
            <a:endParaRPr lang="en-US" sz="1400" dirty="0">
              <a:solidFill>
                <a:srgbClr val="000099"/>
              </a:solidFill>
            </a:endParaRPr>
          </a:p>
          <a:p>
            <a:pPr algn="ctr"/>
            <a:r>
              <a:rPr lang="en-US" sz="2800" dirty="0">
                <a:solidFill>
                  <a:srgbClr val="000099"/>
                </a:solidFill>
              </a:rPr>
              <a:t>The higher taxes the more valuable tax free becomes  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00E92-36FC-4708-A959-70FCC72D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CF894-9717-4758-A91A-39E1357C3091}"/>
              </a:ext>
            </a:extLst>
          </p:cNvPr>
          <p:cNvSpPr txBox="1"/>
          <p:nvPr/>
        </p:nvSpPr>
        <p:spPr>
          <a:xfrm>
            <a:off x="4351314" y="716635"/>
            <a:ext cx="348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Case study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F702D-6658-4430-A059-FBD145D0DAA0}"/>
              </a:ext>
            </a:extLst>
          </p:cNvPr>
          <p:cNvSpPr/>
          <p:nvPr/>
        </p:nvSpPr>
        <p:spPr>
          <a:xfrm>
            <a:off x="1996126" y="1521998"/>
            <a:ext cx="819974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Male age 45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$1,000,000 a year Income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Has maxed out all qualified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37% income tax rate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23.8% Cap gains rate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Wants to accumulate $100,000 a year as efficiently as possible to supplement future income – minimize taxes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</a:rPr>
              <a:t>Has a family that he cares about </a:t>
            </a:r>
          </a:p>
          <a:p>
            <a:endParaRPr lang="en-US" sz="2100" dirty="0"/>
          </a:p>
          <a:p>
            <a:pPr marL="571500" lvl="1"/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C4BED-ED58-4137-A7F4-F8DB7413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00E92-36FC-4708-A959-70FCC72D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CF894-9717-4758-A91A-39E1357C3091}"/>
              </a:ext>
            </a:extLst>
          </p:cNvPr>
          <p:cNvSpPr txBox="1"/>
          <p:nvPr/>
        </p:nvSpPr>
        <p:spPr>
          <a:xfrm>
            <a:off x="374933" y="433819"/>
            <a:ext cx="348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Case study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C4BED-ED58-4137-A7F4-F8DB7413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8" y="5686426"/>
            <a:ext cx="2904902" cy="60213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A9548A-D2EA-414C-AC69-996F87493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96250"/>
              </p:ext>
            </p:extLst>
          </p:nvPr>
        </p:nvGraphicFramePr>
        <p:xfrm>
          <a:off x="5042059" y="760739"/>
          <a:ext cx="6264422" cy="5336522"/>
        </p:xfrm>
        <a:graphic>
          <a:graphicData uri="http://schemas.openxmlformats.org/drawingml/2006/table">
            <a:tbl>
              <a:tblPr/>
              <a:tblGrid>
                <a:gridCol w="958582">
                  <a:extLst>
                    <a:ext uri="{9D8B030D-6E8A-4147-A177-3AD203B41FA5}">
                      <a16:colId xmlns:a16="http://schemas.microsoft.com/office/drawing/2014/main" val="863378105"/>
                    </a:ext>
                  </a:extLst>
                </a:gridCol>
                <a:gridCol w="538152">
                  <a:extLst>
                    <a:ext uri="{9D8B030D-6E8A-4147-A177-3AD203B41FA5}">
                      <a16:colId xmlns:a16="http://schemas.microsoft.com/office/drawing/2014/main" val="278454066"/>
                    </a:ext>
                  </a:extLst>
                </a:gridCol>
                <a:gridCol w="1109938">
                  <a:extLst>
                    <a:ext uri="{9D8B030D-6E8A-4147-A177-3AD203B41FA5}">
                      <a16:colId xmlns:a16="http://schemas.microsoft.com/office/drawing/2014/main" val="558460721"/>
                    </a:ext>
                  </a:extLst>
                </a:gridCol>
                <a:gridCol w="538152">
                  <a:extLst>
                    <a:ext uri="{9D8B030D-6E8A-4147-A177-3AD203B41FA5}">
                      <a16:colId xmlns:a16="http://schemas.microsoft.com/office/drawing/2014/main" val="175348756"/>
                    </a:ext>
                  </a:extLst>
                </a:gridCol>
                <a:gridCol w="1278110">
                  <a:extLst>
                    <a:ext uri="{9D8B030D-6E8A-4147-A177-3AD203B41FA5}">
                      <a16:colId xmlns:a16="http://schemas.microsoft.com/office/drawing/2014/main" val="1979142756"/>
                    </a:ext>
                  </a:extLst>
                </a:gridCol>
                <a:gridCol w="538152">
                  <a:extLst>
                    <a:ext uri="{9D8B030D-6E8A-4147-A177-3AD203B41FA5}">
                      <a16:colId xmlns:a16="http://schemas.microsoft.com/office/drawing/2014/main" val="4208669131"/>
                    </a:ext>
                  </a:extLst>
                </a:gridCol>
                <a:gridCol w="1303336">
                  <a:extLst>
                    <a:ext uri="{9D8B030D-6E8A-4147-A177-3AD203B41FA5}">
                      <a16:colId xmlns:a16="http://schemas.microsoft.com/office/drawing/2014/main" val="2248457584"/>
                    </a:ext>
                  </a:extLst>
                </a:gridCol>
              </a:tblGrid>
              <a:tr h="2459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Accumulation and Distribution summary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64072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04725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Non-Mec Life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Managed account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Managed Account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1895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taxes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taxes </a:t>
                      </a:r>
                    </a:p>
                  </a:txBody>
                  <a:tcPr marL="6155" marR="6155" marT="61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86172"/>
                  </a:ext>
                </a:extLst>
              </a:tr>
              <a:tr h="17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72219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03847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 Benefit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$2,403,239.00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10233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Value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$904.00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$105,198.00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$104,652.00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13348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168446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79542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 Benefit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$3,603,722.00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04667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Value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$1,129,539.00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$1,311,563.00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$1,261,293.00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8914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47976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15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76121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 Benefit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$4,632,743.00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950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Value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$2,213,907.00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$2,227,873.00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$2,094,228.00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70425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86497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41988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 Benefit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$4,633,207.00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3946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Value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$3,059,194.00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$2,794,542.00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$2,525,857.00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98761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202277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21-40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62126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$266,831.00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$203,451.00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$169,133.00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09385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73795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40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4050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 Benefit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$502,008.00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81197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Value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$256,617.00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09788"/>
                  </a:ext>
                </a:extLst>
              </a:tr>
              <a:tr h="18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28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28A0EE-3526-49FA-98B2-D6E06C6A33AB}"/>
              </a:ext>
            </a:extLst>
          </p:cNvPr>
          <p:cNvSpPr txBox="1"/>
          <p:nvPr/>
        </p:nvSpPr>
        <p:spPr>
          <a:xfrm>
            <a:off x="374933" y="1459684"/>
            <a:ext cx="4046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7% Gross ROR</a:t>
            </a:r>
          </a:p>
          <a:p>
            <a:r>
              <a:rPr lang="en-US" dirty="0">
                <a:solidFill>
                  <a:srgbClr val="000099"/>
                </a:solidFill>
              </a:rPr>
              <a:t>1% management fee</a:t>
            </a:r>
          </a:p>
          <a:p>
            <a:r>
              <a:rPr lang="en-US" dirty="0">
                <a:solidFill>
                  <a:srgbClr val="000099"/>
                </a:solidFill>
              </a:rPr>
              <a:t>25% turnover</a:t>
            </a:r>
          </a:p>
          <a:p>
            <a:r>
              <a:rPr lang="en-US" dirty="0">
                <a:solidFill>
                  <a:srgbClr val="000099"/>
                </a:solidFill>
              </a:rPr>
              <a:t>75% LTCG to 25% STCG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Current Taxes</a:t>
            </a:r>
          </a:p>
          <a:p>
            <a:r>
              <a:rPr lang="en-US" dirty="0">
                <a:solidFill>
                  <a:srgbClr val="000099"/>
                </a:solidFill>
              </a:rPr>
              <a:t>	Income = 37%</a:t>
            </a:r>
          </a:p>
          <a:p>
            <a:r>
              <a:rPr lang="en-US" dirty="0">
                <a:solidFill>
                  <a:srgbClr val="000099"/>
                </a:solidFill>
              </a:rPr>
              <a:t>	Cap Gains = 23.8%</a:t>
            </a:r>
          </a:p>
          <a:p>
            <a:r>
              <a:rPr lang="en-US" dirty="0">
                <a:solidFill>
                  <a:srgbClr val="000099"/>
                </a:solidFill>
              </a:rPr>
              <a:t>	Dividends = 20% 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Proposed Taxes</a:t>
            </a:r>
          </a:p>
          <a:p>
            <a:r>
              <a:rPr lang="en-US" dirty="0">
                <a:solidFill>
                  <a:srgbClr val="000099"/>
                </a:solidFill>
              </a:rPr>
              <a:t>	Income = 39.6%</a:t>
            </a:r>
          </a:p>
          <a:p>
            <a:r>
              <a:rPr lang="en-US" dirty="0">
                <a:solidFill>
                  <a:srgbClr val="000099"/>
                </a:solidFill>
              </a:rPr>
              <a:t>	Cap Gains = 40%</a:t>
            </a:r>
          </a:p>
          <a:p>
            <a:r>
              <a:rPr lang="en-US" dirty="0">
                <a:solidFill>
                  <a:srgbClr val="000099"/>
                </a:solidFill>
              </a:rPr>
              <a:t>	Dividends = 40% </a:t>
            </a:r>
          </a:p>
        </p:txBody>
      </p:sp>
    </p:spTree>
    <p:extLst>
      <p:ext uri="{BB962C8B-B14F-4D97-AF65-F5344CB8AC3E}">
        <p14:creationId xmlns:p14="http://schemas.microsoft.com/office/powerpoint/2010/main" val="3690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00E92-36FC-4708-A959-70FCC72D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C4BED-ED58-4137-A7F4-F8DB7413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88D83C-93F4-4911-8A8A-B100A25E8D7A}"/>
              </a:ext>
            </a:extLst>
          </p:cNvPr>
          <p:cNvSpPr txBox="1"/>
          <p:nvPr/>
        </p:nvSpPr>
        <p:spPr>
          <a:xfrm>
            <a:off x="1795244" y="1043731"/>
            <a:ext cx="8134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If you thought taxes are going to be higher tomorrow vs today ?</a:t>
            </a:r>
          </a:p>
          <a:p>
            <a:pPr algn="ctr"/>
            <a:endParaRPr lang="en-US" sz="16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Do you fund a traditional IRA or a Roth IRA?</a:t>
            </a:r>
          </a:p>
          <a:p>
            <a:pPr algn="ctr"/>
            <a:endParaRPr lang="en-US" sz="16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If you could get an unlimited amount of funds into a Roth IRA – how much would you do?  </a:t>
            </a:r>
          </a:p>
          <a:p>
            <a:pPr algn="ctr"/>
            <a:endParaRPr lang="en-US" sz="16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Over funded non modified endowment cash value life insurance – funded with after tax dollars, cash values grow tax deferred, and distributions can be taken out income tax free and is non reportable income </a:t>
            </a:r>
          </a:p>
          <a:p>
            <a:pPr algn="ctr"/>
            <a:endParaRPr lang="en-US" sz="16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So many other attractive features </a:t>
            </a:r>
          </a:p>
          <a:p>
            <a:pPr algn="ctr"/>
            <a:endParaRPr lang="en-US" sz="16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Walks like a duck, talks like a duck and we call it Life Insurance </a:t>
            </a: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Life insurance is a powerful tool to use leverage, tax favorable treatment and private beneficial transactions to achieve your desired outcome.</a:t>
            </a: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6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Yesterday better than today which is better than tomorrow.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CE47F-0B8E-4E38-A1C2-990F695BD854}"/>
              </a:ext>
            </a:extLst>
          </p:cNvPr>
          <p:cNvSpPr txBox="1"/>
          <p:nvPr/>
        </p:nvSpPr>
        <p:spPr>
          <a:xfrm>
            <a:off x="3316359" y="643621"/>
            <a:ext cx="555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Non-Modified Endowment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22048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00E92-36FC-4708-A959-70FCC72D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C4BED-ED58-4137-A7F4-F8DB7413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88D83C-93F4-4911-8A8A-B100A25E8D7A}"/>
              </a:ext>
            </a:extLst>
          </p:cNvPr>
          <p:cNvSpPr txBox="1"/>
          <p:nvPr/>
        </p:nvSpPr>
        <p:spPr>
          <a:xfrm>
            <a:off x="2028568" y="2890391"/>
            <a:ext cx="8134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One of the greatest long term financial planning tools available to the affluent today!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CE47F-0B8E-4E38-A1C2-990F695BD854}"/>
              </a:ext>
            </a:extLst>
          </p:cNvPr>
          <p:cNvSpPr txBox="1"/>
          <p:nvPr/>
        </p:nvSpPr>
        <p:spPr>
          <a:xfrm>
            <a:off x="3316359" y="643621"/>
            <a:ext cx="555928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Non-Modified Endowment Life Insurance</a:t>
            </a:r>
          </a:p>
          <a:p>
            <a:pPr algn="ctr"/>
            <a:endParaRPr lang="en-US" sz="1100" b="1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Now even better with new 7702 limits!</a:t>
            </a:r>
          </a:p>
        </p:txBody>
      </p:sp>
    </p:spTree>
    <p:extLst>
      <p:ext uri="{BB962C8B-B14F-4D97-AF65-F5344CB8AC3E}">
        <p14:creationId xmlns:p14="http://schemas.microsoft.com/office/powerpoint/2010/main" val="10998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00E92-36FC-4708-A959-70FCC72D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CF894-9717-4758-A91A-39E1357C3091}"/>
              </a:ext>
            </a:extLst>
          </p:cNvPr>
          <p:cNvSpPr txBox="1"/>
          <p:nvPr/>
        </p:nvSpPr>
        <p:spPr>
          <a:xfrm>
            <a:off x="3372375" y="439944"/>
            <a:ext cx="589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Resources</a:t>
            </a:r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endParaRPr lang="en-US" sz="4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Office Clock">
                <a:extLst>
                  <a:ext uri="{FF2B5EF4-FFF2-40B4-BE49-F238E27FC236}">
                    <a16:creationId xmlns:a16="http://schemas.microsoft.com/office/drawing/2014/main" id="{ED530939-1643-42A7-BA36-756AD9B965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6285" y="1759693"/>
              <a:ext cx="3367215" cy="3742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67215" cy="3742593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 ax="-26371" ay="2681199" az="-1854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Office Clock">
                <a:extLst>
                  <a:ext uri="{FF2B5EF4-FFF2-40B4-BE49-F238E27FC236}">
                    <a16:creationId xmlns:a16="http://schemas.microsoft.com/office/drawing/2014/main" id="{ED530939-1643-42A7-BA36-756AD9B965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285" y="1759693"/>
                <a:ext cx="3367215" cy="374259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9D65E01-DADF-42A0-A505-ADCBA96F2642}"/>
              </a:ext>
            </a:extLst>
          </p:cNvPr>
          <p:cNvSpPr/>
          <p:nvPr/>
        </p:nvSpPr>
        <p:spPr>
          <a:xfrm>
            <a:off x="3372375" y="1587773"/>
            <a:ext cx="70609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What are the right questions to ask to start the conversation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Advanced Case Design Consultation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Over 100 years combined experience in advanced planning strategies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Advanced Cash Flow modeling and analysis – show me don’t tell 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Commitment to optimize your client’s outcomes for their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 Access to the finest products and solutions in the marketplace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9"/>
                </a:solidFill>
              </a:rPr>
              <a:t>We are your team of experts and support to deliver comprehensive solutions to your client </a:t>
            </a:r>
          </a:p>
          <a:p>
            <a:pPr marL="571500" lvl="1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B21D8-DD93-4BEF-AA2D-D149D47B2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0387" y="575337"/>
            <a:ext cx="6466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 top tax rate to 39.6% on AGI above $400,000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 Top Cap gains rate to 39.6% on AGI over $1MM 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Restore Pease limitation of itemized deduction on AGI over $400K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Itemized deduction capped for taxpayers higher then 28%</a:t>
            </a:r>
            <a:endParaRPr lang="en-US" i="1" u="sng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i="1" u="sng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Eliminate wage cap on SSI tax on income over $400K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 Corporate rate to 28%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Changes to IRC 199A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 GILIT tax rates </a:t>
            </a:r>
            <a:r>
              <a:rPr lang="en-US" sz="1000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(global intangible low taxed income)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State and Local Governments seek revenue to dig out of COVID hole </a:t>
            </a: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400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Higher rate – limit deductions – </a:t>
            </a:r>
            <a:r>
              <a:rPr lang="en-US" sz="1400" u="sng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higher use fees </a:t>
            </a:r>
            <a:r>
              <a:rPr lang="en-US" sz="1400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– new taxes 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327170" y="1569637"/>
            <a:ext cx="4231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Proposed Income Tax Changes</a:t>
            </a:r>
          </a:p>
          <a:p>
            <a:endParaRPr lang="en-US" sz="4400" b="1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4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FB192A-BA3C-4445-9475-AF6CDA53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FB5FC-C4DB-4CAB-9CB6-2D7C157D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A39A9D-15DA-41B8-B644-843A98C16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57" y="4764009"/>
            <a:ext cx="4305086" cy="1571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D8DBC-9089-4650-8F92-780EA4EFA4D0}"/>
              </a:ext>
            </a:extLst>
          </p:cNvPr>
          <p:cNvSpPr txBox="1"/>
          <p:nvPr/>
        </p:nvSpPr>
        <p:spPr>
          <a:xfrm>
            <a:off x="2941739" y="1317775"/>
            <a:ext cx="63085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</a:rPr>
              <a:t>QUESTIONS?</a:t>
            </a:r>
          </a:p>
          <a:p>
            <a:pPr algn="ctr"/>
            <a:endParaRPr lang="en-US" sz="4400" dirty="0">
              <a:solidFill>
                <a:srgbClr val="000099"/>
              </a:solidFill>
            </a:endParaRPr>
          </a:p>
          <a:p>
            <a:pPr algn="ctr"/>
            <a:r>
              <a:rPr lang="en-US" sz="2400" dirty="0">
                <a:solidFill>
                  <a:srgbClr val="000099"/>
                </a:solidFill>
                <a:latin typeface="Source Sans Pro" panose="020B0503030403020204" pitchFamily="34" charset="0"/>
              </a:rPr>
              <a:t>Thank you!</a:t>
            </a:r>
          </a:p>
          <a:p>
            <a:pPr algn="ctr"/>
            <a:endParaRPr lang="en-US" sz="2400" dirty="0">
              <a:solidFill>
                <a:srgbClr val="000099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00099"/>
                </a:solidFill>
                <a:latin typeface="Source Sans Pro" panose="020B0503030403020204" pitchFamily="34" charset="0"/>
              </a:rPr>
              <a:t>Robert Beatty</a:t>
            </a:r>
          </a:p>
          <a:p>
            <a:pPr algn="ctr"/>
            <a:r>
              <a:rPr lang="en-US" sz="2400" dirty="0">
                <a:solidFill>
                  <a:srgbClr val="000099"/>
                </a:solidFill>
                <a:latin typeface="Source Sans Pro" panose="020B0503030403020204" pitchFamily="34" charset="0"/>
              </a:rPr>
              <a:t>casedesignteam@coregroupusa.com</a:t>
            </a:r>
          </a:p>
        </p:txBody>
      </p:sp>
    </p:spTree>
    <p:extLst>
      <p:ext uri="{BB962C8B-B14F-4D97-AF65-F5344CB8AC3E}">
        <p14:creationId xmlns:p14="http://schemas.microsoft.com/office/powerpoint/2010/main" val="2774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1456" y="757145"/>
            <a:ext cx="64667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Decrease Estate tax exemption (3.5MM – 5MM) – increase rate 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 total annual gift Exclusion to $30,000 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Limit Lifetime Gift Exemption amount to $1,000,000 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Eliminate step up in basis at death </a:t>
            </a:r>
            <a:endParaRPr lang="en-US" b="1" i="1" u="sng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i="1" u="sng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Reduce GRAT use by reducing shorter terms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Eliminate Intentionally Defective Grantor Trusts (IDGT)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Limit Trust terms – no more dynasty trusts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 or Eliminate valuation discounts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17 states have some form of death tax – decoupling from Fed exemptions </a:t>
            </a:r>
            <a:r>
              <a:rPr lang="en-US" sz="1000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(WA, OR, NE,IA,MN,IL,KY,PA,VT, MA,ME,RI,CT,NJ,MD,HI, DC)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327170" y="1569637"/>
            <a:ext cx="4231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Proposed Estate &amp; Gift Tax Changes</a:t>
            </a:r>
          </a:p>
          <a:p>
            <a:endParaRPr lang="en-US" sz="4400" b="1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4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FB192A-BA3C-4445-9475-AF6CDA53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1456" y="757145"/>
            <a:ext cx="64667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Eliminate step up in basis at death </a:t>
            </a:r>
            <a:endParaRPr lang="en-US" b="1" i="1" u="sng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i="1" u="sng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radical change in all of this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Eliminate step up on assets in excess of $1,000,000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Possible Canadian model where at death – triggers a sale for tax purposes – no deferral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Even with deferral – think of the logistics and tracking issues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number of people affected by death taxes will be Millions, not hundreds </a:t>
            </a: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Think about multi generational family farms and small 	businesses – wealth tied up in illiquid asses </a:t>
            </a: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Not sure how this helps the middle class rebuild. 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327170" y="1569637"/>
            <a:ext cx="4231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Proposed Estate &amp; Gift Tax Changes</a:t>
            </a:r>
          </a:p>
          <a:p>
            <a:endParaRPr lang="en-US" sz="4400" b="1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4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FB192A-BA3C-4445-9475-AF6CDA53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9444" y="856573"/>
            <a:ext cx="6466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 of April 30, 2021, the U.S. Treasury’s official figure for the debt of the federal government is </a:t>
            </a:r>
            <a:r>
              <a:rPr lang="en-US" b="1" u="sng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$28.2 trillion</a:t>
            </a:r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—or more precisely—$28,174,714,484,167.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This amounts to: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$85,332 for every person living in the U.S.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$219,342 for every household in the U.S.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134% of annual U.S. economic output.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7.7 times annual federal revenues.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69% more than the combined consumer debt of every household in the U.S.</a:t>
            </a: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847287" y="1578026"/>
            <a:ext cx="4231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 FISCAL SITUATION OF THE UNITED STATES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70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BA4CD7-F2C6-40C4-AE78-CDE69E38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9" y="5727253"/>
            <a:ext cx="2904902" cy="602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632B-4224-4996-8BC1-B57507A8871D}"/>
              </a:ext>
            </a:extLst>
          </p:cNvPr>
          <p:cNvSpPr txBox="1"/>
          <p:nvPr/>
        </p:nvSpPr>
        <p:spPr>
          <a:xfrm>
            <a:off x="637563" y="528615"/>
            <a:ext cx="358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What are the odds? </a:t>
            </a:r>
          </a:p>
        </p:txBody>
      </p:sp>
    </p:spTree>
    <p:extLst>
      <p:ext uri="{BB962C8B-B14F-4D97-AF65-F5344CB8AC3E}">
        <p14:creationId xmlns:p14="http://schemas.microsoft.com/office/powerpoint/2010/main" val="19156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9444" y="856573"/>
            <a:ext cx="6466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$5.7 Trillion in COVID stimulus so far</a:t>
            </a:r>
            <a:endParaRPr lang="en-US" i="1" u="sng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i="1" u="sng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$2.3 Trillion for American Jobs Plan (Infrastructure Bill)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$1.8 Trillion for American Families Plan </a:t>
            </a:r>
          </a:p>
          <a:p>
            <a:endParaRPr lang="en-US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Biden Admin says last two will be revenue Neutral – </a:t>
            </a:r>
            <a:r>
              <a:rPr lang="en-US" u="sng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only one way that happens</a:t>
            </a:r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1200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 mean short of just out right delusions </a:t>
            </a: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1200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Oh Yeah - It is estimated that over the next 75 years the unfunded liability for Social Security exceeds $14 trillion and Medicare/Medicaid $36.8 Trillion dollars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847287" y="1578026"/>
            <a:ext cx="4231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 FISCAL SITUATION OF THE UNITED STATES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70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BA4CD7-F2C6-40C4-AE78-CDE69E38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9" y="5727253"/>
            <a:ext cx="2904902" cy="602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632B-4224-4996-8BC1-B57507A8871D}"/>
              </a:ext>
            </a:extLst>
          </p:cNvPr>
          <p:cNvSpPr txBox="1"/>
          <p:nvPr/>
        </p:nvSpPr>
        <p:spPr>
          <a:xfrm>
            <a:off x="637563" y="528615"/>
            <a:ext cx="358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What are the odds?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15D46-3C99-4AC3-BB76-55F53FA8E407}"/>
              </a:ext>
            </a:extLst>
          </p:cNvPr>
          <p:cNvSpPr txBox="1"/>
          <p:nvPr/>
        </p:nvSpPr>
        <p:spPr>
          <a:xfrm>
            <a:off x="5657220" y="5094623"/>
            <a:ext cx="544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</a:rPr>
              <a:t>A matter of when – not if?? </a:t>
            </a:r>
          </a:p>
        </p:txBody>
      </p:sp>
    </p:spTree>
    <p:extLst>
      <p:ext uri="{BB962C8B-B14F-4D97-AF65-F5344CB8AC3E}">
        <p14:creationId xmlns:p14="http://schemas.microsoft.com/office/powerpoint/2010/main" val="11434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593391" y="1050179"/>
            <a:ext cx="3552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Income Tax Solutions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4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FB192A-BA3C-4445-9475-AF6CDA53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733F7-7BF5-407A-B50F-8E056889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40" y="921193"/>
            <a:ext cx="1371719" cy="137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FEEC0-28F7-4AC8-8AEF-BDABBFD2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916" y="1349746"/>
            <a:ext cx="2274005" cy="84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E7732D-CE02-4733-824F-0CB3FF7F5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492" y="2831540"/>
            <a:ext cx="1201016" cy="1194920"/>
          </a:xfrm>
          <a:prstGeom prst="rect">
            <a:avLst/>
          </a:prstGeom>
        </p:spPr>
      </p:pic>
      <p:pic>
        <p:nvPicPr>
          <p:cNvPr id="13" name="Graphic 12" descr="Bank">
            <a:extLst>
              <a:ext uri="{FF2B5EF4-FFF2-40B4-BE49-F238E27FC236}">
                <a16:creationId xmlns:a16="http://schemas.microsoft.com/office/drawing/2014/main" id="{621E34B0-9C5D-413F-BC53-1E46241FC0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1530" y="4241193"/>
            <a:ext cx="1200329" cy="12003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3A9DCD-BC97-40B1-ADA1-86C709EB29CA}"/>
              </a:ext>
            </a:extLst>
          </p:cNvPr>
          <p:cNvSpPr txBox="1"/>
          <p:nvPr/>
        </p:nvSpPr>
        <p:spPr>
          <a:xfrm>
            <a:off x="7875916" y="4492591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Cash value life insurance </a:t>
            </a:r>
          </a:p>
          <a:p>
            <a:r>
              <a:rPr lang="en-US" sz="2000" dirty="0">
                <a:solidFill>
                  <a:srgbClr val="000099"/>
                </a:solidFill>
              </a:rPr>
              <a:t>basis withdrawals &amp; loans – details to follow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F96D41-1913-4E05-B58E-37E5E9A213F5}"/>
              </a:ext>
            </a:extLst>
          </p:cNvPr>
          <p:cNvSpPr txBox="1"/>
          <p:nvPr/>
        </p:nvSpPr>
        <p:spPr>
          <a:xfrm>
            <a:off x="202409" y="3081331"/>
            <a:ext cx="4292589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Reposition money in investments or financial products that provide tax advantages in higher tax rate environments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15BD8-45B6-4211-B47E-9A075C0DCD4E}"/>
              </a:ext>
            </a:extLst>
          </p:cNvPr>
          <p:cNvSpPr txBox="1"/>
          <p:nvPr/>
        </p:nvSpPr>
        <p:spPr>
          <a:xfrm>
            <a:off x="7875916" y="2839023"/>
            <a:ext cx="265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Tax deferred annuity tax deferred growth</a:t>
            </a:r>
          </a:p>
          <a:p>
            <a:r>
              <a:rPr lang="en-US" sz="2000" dirty="0">
                <a:solidFill>
                  <a:srgbClr val="000099"/>
                </a:solidFill>
              </a:rPr>
              <a:t>Roth Conversions</a:t>
            </a:r>
          </a:p>
        </p:txBody>
      </p:sp>
    </p:spTree>
    <p:extLst>
      <p:ext uri="{BB962C8B-B14F-4D97-AF65-F5344CB8AC3E}">
        <p14:creationId xmlns:p14="http://schemas.microsoft.com/office/powerpoint/2010/main" val="13527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327170" y="1569637"/>
            <a:ext cx="4231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Estate &amp; Gift Tax Solutions</a:t>
            </a:r>
          </a:p>
          <a:p>
            <a:endParaRPr lang="en-US" sz="4400" b="1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4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FB192A-BA3C-4445-9475-AF6CDA53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63BCC1-42B1-4205-B118-C18965752B94}"/>
              </a:ext>
            </a:extLst>
          </p:cNvPr>
          <p:cNvSpPr txBox="1">
            <a:spLocks/>
          </p:cNvSpPr>
          <p:nvPr/>
        </p:nvSpPr>
        <p:spPr>
          <a:xfrm>
            <a:off x="5005136" y="882021"/>
            <a:ext cx="6785811" cy="4496499"/>
          </a:xfrm>
          <a:prstGeom prst="rect">
            <a:avLst/>
          </a:prstGeom>
        </p:spPr>
        <p:txBody>
          <a:bodyPr/>
          <a:lstStyle/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$11,700,000 exemption in 2021</a:t>
            </a:r>
          </a:p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Possibly reduced as of as early as 1/1/2022</a:t>
            </a:r>
          </a:p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Current valuations may be low</a:t>
            </a:r>
          </a:p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Consider highly appreciated assets</a:t>
            </a:r>
          </a:p>
          <a:p>
            <a:pPr marL="1600200" lvl="3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Reduce taxable estate by selling and paying tax now </a:t>
            </a:r>
          </a:p>
          <a:p>
            <a:pPr marL="1600200" lvl="3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Gift at carryover basis</a:t>
            </a:r>
          </a:p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Pre-fund trusts</a:t>
            </a:r>
          </a:p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Establish IDGT and Dynasty Trust now</a:t>
            </a:r>
          </a:p>
          <a:p>
            <a:pPr marL="1143000" lvl="2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Explore GRATs  </a:t>
            </a:r>
          </a:p>
          <a:p>
            <a:pPr marL="1600200" lvl="3" indent="-342900"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1600200" lvl="3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1471613" lvl="3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014413" lvl="2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014413" lvl="2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471613" lvl="3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557213" lvl="1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7FA6D6-3EB3-4909-8E9E-613847E6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E8ED9-C6E4-480B-8A2D-93992843A9E2}"/>
              </a:ext>
            </a:extLst>
          </p:cNvPr>
          <p:cNvSpPr txBox="1"/>
          <p:nvPr/>
        </p:nvSpPr>
        <p:spPr>
          <a:xfrm>
            <a:off x="327170" y="1569637"/>
            <a:ext cx="4231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Estate &amp; Gift Tax Solutions</a:t>
            </a:r>
          </a:p>
          <a:p>
            <a:endParaRPr lang="en-US" sz="4400" b="1" dirty="0">
              <a:solidFill>
                <a:srgbClr val="00009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05BD4-26A5-4BC5-85F2-AFBE382CFAE1}"/>
              </a:ext>
            </a:extLst>
          </p:cNvPr>
          <p:cNvCxnSpPr>
            <a:cxnSpLocks/>
          </p:cNvCxnSpPr>
          <p:nvPr/>
        </p:nvCxnSpPr>
        <p:spPr>
          <a:xfrm>
            <a:off x="4739780" y="1132514"/>
            <a:ext cx="0" cy="449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FB192A-BA3C-4445-9475-AF6CDA53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9" y="5811391"/>
            <a:ext cx="2904902" cy="602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6E66F-F853-4313-AA85-94859A38FCFC}"/>
              </a:ext>
            </a:extLst>
          </p:cNvPr>
          <p:cNvSpPr txBox="1"/>
          <p:nvPr/>
        </p:nvSpPr>
        <p:spPr>
          <a:xfrm>
            <a:off x="5642293" y="503943"/>
            <a:ext cx="4674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</a:rPr>
              <a:t>Build in gifting flexibility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FAD6AC-79B8-4B63-B9B5-63B876A499F5}"/>
              </a:ext>
            </a:extLst>
          </p:cNvPr>
          <p:cNvSpPr txBox="1">
            <a:spLocks/>
          </p:cNvSpPr>
          <p:nvPr/>
        </p:nvSpPr>
        <p:spPr>
          <a:xfrm>
            <a:off x="4558699" y="1855518"/>
            <a:ext cx="7385610" cy="3050489"/>
          </a:xfrm>
          <a:prstGeom prst="rect">
            <a:avLst/>
          </a:prstGeom>
        </p:spPr>
        <p:txBody>
          <a:bodyPr/>
          <a:lstStyle/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Spousal lifetime access trust</a:t>
            </a:r>
          </a:p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Special power of appointment trust</a:t>
            </a:r>
          </a:p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Domestic asset protection and hybrid domestic asset protection trust</a:t>
            </a:r>
          </a:p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Trustee powers and trust protectors</a:t>
            </a:r>
          </a:p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Qualified terminable interest property trusts</a:t>
            </a:r>
          </a:p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</a:rPr>
              <a:t>Disclaimer trusts</a:t>
            </a:r>
          </a:p>
          <a:p>
            <a:pPr marL="1600200" lvl="3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1600200" lvl="3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11430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1014413" lvl="2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471613" lvl="3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557213" lvl="1" indent="-214313">
              <a:spcBef>
                <a:spcPct val="20000"/>
              </a:spcBef>
              <a:buClr>
                <a:srgbClr val="FDA01A"/>
              </a:buClr>
              <a:buFont typeface="Wingdings" pitchFamily="2" charset="2"/>
              <a:buChar char="§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1605</Words>
  <Application>Microsoft Office PowerPoint</Application>
  <PresentationFormat>Widescreen</PresentationFormat>
  <Paragraphs>406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Peters</dc:creator>
  <cp:lastModifiedBy>Robert Beatty</cp:lastModifiedBy>
  <cp:revision>69</cp:revision>
  <cp:lastPrinted>2021-05-25T16:16:21Z</cp:lastPrinted>
  <dcterms:created xsi:type="dcterms:W3CDTF">2020-05-06T00:47:24Z</dcterms:created>
  <dcterms:modified xsi:type="dcterms:W3CDTF">2021-05-25T16:30:10Z</dcterms:modified>
</cp:coreProperties>
</file>