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11-->
<p:presentation xmlns:r="http://schemas.openxmlformats.org/officeDocument/2006/relationships" xmlns:a="http://schemas.openxmlformats.org/drawingml/2006/main" xmlns:p="http://schemas.openxmlformats.org/presentationml/2006/main" removePersonalInfoOnSave="1" saveSubsetFonts="1">
  <p:sldMasterIdLst>
    <p:sldMasterId id="2147483672" r:id="rId1"/>
    <p:sldMasterId id="2147483690" r:id="rId2"/>
    <p:sldMasterId id="2147483709" r:id="rId3"/>
    <p:sldMasterId id="2147483727" r:id="rId4"/>
    <p:sldMasterId id="2147483739" r:id="rId5"/>
  </p:sldMasterIdLst>
  <p:notesMasterIdLst>
    <p:notesMasterId r:id="rId6"/>
  </p:notesMasterIdLst>
  <p:handoutMasterIdLst>
    <p:handoutMasterId r:id="rId7"/>
  </p:handoutMasterIdLst>
  <p:sldIdLst>
    <p:sldId id="317" r:id="rId8"/>
    <p:sldId id="318" r:id="rId9"/>
    <p:sldId id="259" r:id="rId10"/>
    <p:sldId id="260" r:id="rId11"/>
    <p:sldId id="321" r:id="rId12"/>
    <p:sldId id="277" r:id="rId13"/>
    <p:sldId id="278" r:id="rId14"/>
    <p:sldId id="280" r:id="rId15"/>
    <p:sldId id="284" r:id="rId16"/>
    <p:sldId id="285" r:id="rId17"/>
    <p:sldId id="319" r:id="rId18"/>
    <p:sldId id="286" r:id="rId19"/>
    <p:sldId id="263" r:id="rId20"/>
    <p:sldId id="266" r:id="rId21"/>
    <p:sldId id="264" r:id="rId22"/>
    <p:sldId id="287" r:id="rId23"/>
    <p:sldId id="288" r:id="rId24"/>
    <p:sldId id="262" r:id="rId25"/>
    <p:sldId id="269" r:id="rId26"/>
    <p:sldId id="289" r:id="rId27"/>
    <p:sldId id="320" r:id="rId28"/>
    <p:sldId id="290" r:id="rId29"/>
    <p:sldId id="292" r:id="rId30"/>
    <p:sldId id="311" r:id="rId31"/>
    <p:sldId id="296" r:id="rId32"/>
    <p:sldId id="297" r:id="rId33"/>
    <p:sldId id="298" r:id="rId34"/>
    <p:sldId id="299" r:id="rId35"/>
    <p:sldId id="293" r:id="rId36"/>
    <p:sldId id="295" r:id="rId37"/>
    <p:sldId id="294" r:id="rId38"/>
    <p:sldId id="300" r:id="rId39"/>
    <p:sldId id="301" r:id="rId40"/>
    <p:sldId id="302" r:id="rId41"/>
    <p:sldId id="303" r:id="rId42"/>
    <p:sldId id="304" r:id="rId43"/>
    <p:sldId id="305" r:id="rId44"/>
    <p:sldId id="307" r:id="rId45"/>
    <p:sldId id="308" r:id="rId46"/>
    <p:sldId id="310" r:id="rId47"/>
    <p:sldId id="261" r:id="rId48"/>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fill>
          <a:solidFill>
            <a:schemeClr val="accent2">
              <a:alpha val="20000"/>
            </a:schemeClr>
          </a:solidFill>
        </a:fill>
      </a:tcStyle>
    </a:band1H>
    <a:band1V>
      <a:tcStyle>
        <a:fill>
          <a:solidFill>
            <a:schemeClr val="accent2">
              <a:alpha val="20000"/>
            </a:schemeClr>
          </a:solidFill>
        </a:fill>
      </a:tcStyle>
    </a:band1V>
    <a:lastCol>
      <a:tcTxStyle b="on"/>
    </a:lastCol>
    <a:firstCol>
      <a:tcTxStyle b="on"/>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9" autoAdjust="0"/>
    <p:restoredTop sz="94660"/>
  </p:normalViewPr>
  <p:slideViewPr>
    <p:cSldViewPr snapToGrid="0">
      <p:cViewPr varScale="1">
        <p:scale>
          <a:sx n="108" d="100"/>
          <a:sy n="108" d="100"/>
        </p:scale>
        <p:origin x="426" y="10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tags" Target="tags/tag1.xml" /><Relationship Id="rId5" Type="http://schemas.openxmlformats.org/officeDocument/2006/relationships/slideMaster" Target="slideMasters/slideMaster5.xml" /><Relationship Id="rId50" Type="http://schemas.openxmlformats.org/officeDocument/2006/relationships/presProps" Target="presProps.xml" /><Relationship Id="rId51" Type="http://schemas.openxmlformats.org/officeDocument/2006/relationships/viewProps" Target="viewProps.xml" /><Relationship Id="rId52" Type="http://schemas.openxmlformats.org/officeDocument/2006/relationships/theme" Target="theme/theme1.xml" /><Relationship Id="rId53" Type="http://schemas.openxmlformats.org/officeDocument/2006/relationships/tableStyles" Target="tableStyles.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sz="1400"/>
              <a:t>The Federal Estate Tax</a:t>
            </a:r>
          </a:p>
        </c:rich>
      </c:tx>
      <c:layout>
        <c:manualLayout>
          <c:xMode val="edge"/>
          <c:yMode val="edge"/>
          <c:x val="0.36500796675682068"/>
          <c:y val="0.031602721661329269"/>
        </c:manualLayout>
      </c:layout>
      <c:overlay val="0"/>
      <c:spPr>
        <a:noFill/>
        <a:ln w="25400">
          <a:noFill/>
        </a:ln>
      </c:spPr>
    </c:title>
    <c:autoTitleDeleted val="0"/>
    <c:plotArea>
      <c:layout>
        <c:manualLayout>
          <c:layoutTarget val="inner"/>
          <c:xMode val="edge"/>
          <c:yMode val="edge"/>
          <c:x val="0.17496255040168762"/>
          <c:y val="0.16478554904460907"/>
          <c:w val="0.77828168869018555"/>
          <c:h val="0.61399549245834351"/>
        </c:manualLayout>
      </c:layout>
      <c:barChart>
        <c:barDir val="col"/>
        <c:grouping val="clustered"/>
        <c:varyColors val="0"/>
        <c:ser>
          <c:idx val="2"/>
          <c:order val="0"/>
          <c:tx>
            <c:strRef>
              <c:f>'Estate Tax'!$B$2</c:f>
              <c:strCache>
                <c:ptCount val="1"/>
                <c:pt idx="0">
                  <c:v>Exclusion Amount</c:v>
                </c:pt>
              </c:strCache>
            </c:strRef>
          </c:tx>
          <c:spPr>
            <a:solidFill>
              <a:srgbClr val="0066CC"/>
            </a:solidFill>
            <a:ln w="12700">
              <a:solidFill>
                <a:srgbClr val="000000"/>
              </a:solidFill>
              <a:prstDash val="solid"/>
            </a:ln>
          </c:spPr>
          <c:invertIfNegative val="0"/>
          <c:dPt>
            <c:idx val="20"/>
            <c:invertIfNegative val="0"/>
            <c:spPr>
              <a:solidFill>
                <a:srgbClr val="0070C0"/>
              </a:solidFill>
              <a:ln w="12700">
                <a:solidFill>
                  <a:srgbClr val="000000"/>
                </a:solidFill>
                <a:prstDash val="solid"/>
              </a:ln>
            </c:spPr>
            <c:extLst>
              <c:ext xmlns:c16="http://schemas.microsoft.com/office/drawing/2014/chart" uri="{C3380CC4-5D6E-409C-BE32-E72D297353CC}">
                <c16:uniqueId val="{00000001-66DA-4300-91FD-73411F13A109}"/>
              </c:ext>
            </c:extLst>
          </c:dPt>
          <c:dPt>
            <c:idx val="21"/>
            <c:invertIfNegative val="0"/>
            <c:spPr>
              <a:solidFill>
                <a:schemeClr val="accent3">
                  <a:lumMod val="60000"/>
                  <a:lumOff val="40000"/>
                </a:schemeClr>
              </a:solidFill>
              <a:ln w="12700">
                <a:solidFill>
                  <a:srgbClr val="000000"/>
                </a:solidFill>
                <a:prstDash val="solid"/>
              </a:ln>
            </c:spPr>
            <c:extLst>
              <c:ext xmlns:c16="http://schemas.microsoft.com/office/drawing/2014/chart" uri="{C3380CC4-5D6E-409C-BE32-E72D297353CC}">
                <c16:uniqueId val="{00000003-66DA-4300-91FD-73411F13A109}"/>
              </c:ext>
            </c:extLst>
          </c:dPt>
          <c:dPt>
            <c:idx val="22"/>
            <c:invertIfNegative val="0"/>
            <c:spPr>
              <a:solidFill>
                <a:schemeClr val="accent3">
                  <a:lumMod val="60000"/>
                  <a:lumOff val="40000"/>
                </a:schemeClr>
              </a:solidFill>
              <a:ln w="12700">
                <a:solidFill>
                  <a:srgbClr val="000000"/>
                </a:solidFill>
                <a:prstDash val="solid"/>
              </a:ln>
            </c:spPr>
            <c:extLst>
              <c:ext xmlns:c16="http://schemas.microsoft.com/office/drawing/2014/chart" uri="{C3380CC4-5D6E-409C-BE32-E72D297353CC}">
                <c16:uniqueId val="{00000005-66DA-4300-91FD-73411F13A109}"/>
              </c:ext>
            </c:extLst>
          </c:dPt>
          <c:dPt>
            <c:idx val="23"/>
            <c:invertIfNegative val="0"/>
            <c:spPr>
              <a:solidFill>
                <a:schemeClr val="accent3">
                  <a:lumMod val="60000"/>
                  <a:lumOff val="40000"/>
                </a:schemeClr>
              </a:solidFill>
              <a:ln w="12700">
                <a:solidFill>
                  <a:srgbClr val="000000"/>
                </a:solidFill>
                <a:prstDash val="solid"/>
              </a:ln>
            </c:spPr>
            <c:extLst>
              <c:ext xmlns:c16="http://schemas.microsoft.com/office/drawing/2014/chart" uri="{C3380CC4-5D6E-409C-BE32-E72D297353CC}">
                <c16:uniqueId val="{00000007-66DA-4300-91FD-73411F13A109}"/>
              </c:ext>
            </c:extLst>
          </c:dPt>
          <c:dPt>
            <c:idx val="24"/>
            <c:invertIfNegative val="0"/>
            <c:spPr>
              <a:solidFill>
                <a:schemeClr val="accent3">
                  <a:lumMod val="60000"/>
                  <a:lumOff val="40000"/>
                </a:schemeClr>
              </a:solidFill>
              <a:ln w="12700">
                <a:solidFill>
                  <a:srgbClr val="000000"/>
                </a:solidFill>
                <a:prstDash val="solid"/>
              </a:ln>
            </c:spPr>
            <c:extLst>
              <c:ext xmlns:c16="http://schemas.microsoft.com/office/drawing/2014/chart" uri="{C3380CC4-5D6E-409C-BE32-E72D297353CC}">
                <c16:uniqueId val="{00000009-66DA-4300-91FD-73411F13A109}"/>
              </c:ext>
            </c:extLst>
          </c:dPt>
          <c:dPt>
            <c:idx val="25"/>
            <c:invertIfNegative val="0"/>
            <c:spPr>
              <a:solidFill>
                <a:schemeClr val="accent3">
                  <a:lumMod val="60000"/>
                  <a:lumOff val="40000"/>
                </a:schemeClr>
              </a:solidFill>
              <a:ln w="12700">
                <a:solidFill>
                  <a:srgbClr val="000000"/>
                </a:solidFill>
                <a:prstDash val="solid"/>
              </a:ln>
            </c:spPr>
            <c:extLst>
              <c:ext xmlns:c16="http://schemas.microsoft.com/office/drawing/2014/chart" uri="{C3380CC4-5D6E-409C-BE32-E72D297353CC}">
                <c16:uniqueId val="{0000000B-66DA-4300-91FD-73411F13A109}"/>
              </c:ext>
            </c:extLst>
          </c:dPt>
          <c:cat>
            <c:numRef>
              <c:f>'Estate Tax'!$A$8:$A$33</c:f>
              <c:numCache>
                <c:formatCode>General</c:formatCode>
                <c:ptCount val="2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numCache>
            </c:numRef>
          </c:cat>
          <c:val>
            <c:numRef>
              <c:f>'Estate Tax'!$B$8:$B$33</c:f>
              <c:numCache>
                <c:formatCode>"$"#,##0</c:formatCode>
                <c:ptCount val="26"/>
                <c:pt idx="0">
                  <c:v>675000</c:v>
                </c:pt>
                <c:pt idx="1">
                  <c:v>1000000</c:v>
                </c:pt>
                <c:pt idx="2">
                  <c:v>1000000</c:v>
                </c:pt>
                <c:pt idx="3">
                  <c:v>1500000</c:v>
                </c:pt>
                <c:pt idx="4">
                  <c:v>1500000</c:v>
                </c:pt>
                <c:pt idx="5">
                  <c:v>2000000</c:v>
                </c:pt>
                <c:pt idx="6">
                  <c:v>2000000</c:v>
                </c:pt>
                <c:pt idx="7">
                  <c:v>2000000</c:v>
                </c:pt>
                <c:pt idx="8">
                  <c:v>3500000</c:v>
                </c:pt>
                <c:pt idx="9">
                  <c:v>0</c:v>
                </c:pt>
                <c:pt idx="10">
                  <c:v>5000000</c:v>
                </c:pt>
                <c:pt idx="11">
                  <c:v>5120000</c:v>
                </c:pt>
                <c:pt idx="12">
                  <c:v>5240000</c:v>
                </c:pt>
                <c:pt idx="13">
                  <c:v>5340000</c:v>
                </c:pt>
                <c:pt idx="14">
                  <c:v>5430000</c:v>
                </c:pt>
                <c:pt idx="15">
                  <c:v>5450000</c:v>
                </c:pt>
                <c:pt idx="16">
                  <c:v>5490000</c:v>
                </c:pt>
                <c:pt idx="17">
                  <c:v>11200000</c:v>
                </c:pt>
                <c:pt idx="18">
                  <c:v>11400000</c:v>
                </c:pt>
                <c:pt idx="19">
                  <c:v>11580000</c:v>
                </c:pt>
                <c:pt idx="20">
                  <c:v>11700000</c:v>
                </c:pt>
                <c:pt idx="21">
                  <c:v>11850000</c:v>
                </c:pt>
                <c:pt idx="22">
                  <c:v>12000000</c:v>
                </c:pt>
                <c:pt idx="23">
                  <c:v>12200000</c:v>
                </c:pt>
                <c:pt idx="24">
                  <c:v>12400000</c:v>
                </c:pt>
                <c:pt idx="25">
                  <c:v>6200000</c:v>
                </c:pt>
              </c:numCache>
            </c:numRef>
          </c:val>
          <c:extLst>
            <c:ext xmlns:c16="http://schemas.microsoft.com/office/drawing/2014/chart" uri="{C3380CC4-5D6E-409C-BE32-E72D297353CC}">
              <c16:uniqueId val="{0000000C-66DA-4300-91FD-73411F13A109}"/>
            </c:ext>
          </c:extLst>
        </c:ser>
        <c:dLbls>
          <c:showLegendKey val="0"/>
          <c:showVal val="0"/>
          <c:showCatName val="0"/>
          <c:showSerName val="0"/>
          <c:showPercent val="0"/>
          <c:showBubbleSize val="0"/>
          <c:showLeaderLines val="0"/>
        </c:dLbls>
        <c:gapWidth/>
        <c:overlap/>
        <c:axId val="506583984"/>
        <c:axId val="1"/>
      </c:barChart>
      <c:lineChart>
        <c:grouping/>
        <c:varyColors val="0"/>
        <c:ser>
          <c:idx val="1"/>
          <c:order val="1"/>
          <c:tx>
            <c:strRef>
              <c:f>'Estate Tax'!$C$2</c:f>
              <c:strCache>
                <c:ptCount val="1"/>
                <c:pt idx="0">
                  <c:v>Estate Tax Rate</c:v>
                </c:pt>
              </c:strCache>
            </c:strRef>
          </c:tx>
          <c:spPr>
            <a:ln w="12700">
              <a:solidFill>
                <a:srgbClr val="FF6600"/>
              </a:solidFill>
              <a:prstDash val="solid"/>
            </a:ln>
          </c:spPr>
          <c:marker>
            <c:symbol val="square"/>
            <c:spPr>
              <a:solidFill>
                <a:srgbClr val="993300"/>
              </a:solidFill>
              <a:ln>
                <a:solidFill>
                  <a:srgbClr val="FF6600"/>
                </a:solidFill>
                <a:prstDash val="solid"/>
              </a:ln>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dLbl>
              <c:idx val="12"/>
              <c:dLblPos val="t"/>
              <c:showLegendKey val="0"/>
              <c:showVal val="1"/>
              <c:showCatName val="0"/>
              <c:showSerName val="0"/>
              <c:showPercent val="0"/>
              <c:showBubbleSize val="0"/>
              <c:extLst/>
            </c:dLbl>
            <c:dLbl>
              <c:idx val="13"/>
              <c:dLblPos val="t"/>
              <c:showLegendKey val="0"/>
              <c:showVal val="1"/>
              <c:showCatName val="0"/>
              <c:showSerName val="0"/>
              <c:showPercent val="0"/>
              <c:showBubbleSize val="0"/>
              <c:extLst/>
            </c:dLbl>
            <c:dLbl>
              <c:idx val="14"/>
              <c:dLblPos val="t"/>
              <c:showLegendKey val="0"/>
              <c:showVal val="1"/>
              <c:showCatName val="0"/>
              <c:showSerName val="0"/>
              <c:showPercent val="0"/>
              <c:showBubbleSize val="0"/>
              <c:extLst/>
            </c:dLbl>
            <c:dLbl>
              <c:idx val="15"/>
              <c:dLblPos val="t"/>
              <c:showLegendKey val="0"/>
              <c:showVal val="1"/>
              <c:showCatName val="0"/>
              <c:showSerName val="0"/>
              <c:showPercent val="0"/>
              <c:showBubbleSize val="0"/>
              <c:extLst/>
            </c:dLbl>
            <c:dLbl>
              <c:idx val="16"/>
              <c:dLblPos val="t"/>
              <c:showLegendKey val="0"/>
              <c:showVal val="1"/>
              <c:showCatName val="0"/>
              <c:showSerName val="0"/>
              <c:showPercent val="0"/>
              <c:showBubbleSize val="0"/>
              <c:extLst/>
            </c:dLbl>
            <c:dLbl>
              <c:idx val="17"/>
              <c:dLblPos val="t"/>
              <c:showLegendKey val="0"/>
              <c:showVal val="1"/>
              <c:showCatName val="0"/>
              <c:showSerName val="0"/>
              <c:showPercent val="0"/>
              <c:showBubbleSize val="0"/>
              <c:extLst/>
            </c:dLbl>
            <c:dLbl>
              <c:idx val="18"/>
              <c:dLblPos val="t"/>
              <c:showLegendKey val="0"/>
              <c:showVal val="1"/>
              <c:showCatName val="0"/>
              <c:showSerName val="0"/>
              <c:showPercent val="0"/>
              <c:showBubbleSize val="0"/>
              <c:extLst/>
            </c:dLbl>
            <c:dLbl>
              <c:idx val="19"/>
              <c:dLblPos val="t"/>
              <c:showLegendKey val="0"/>
              <c:showVal val="1"/>
              <c:showCatName val="0"/>
              <c:showSerName val="0"/>
              <c:showPercent val="0"/>
              <c:showBubbleSize val="0"/>
              <c:extLst/>
            </c:dLbl>
            <c:dLbl>
              <c:idx val="20"/>
              <c:dLblPos val="t"/>
              <c:showLegendKey val="0"/>
              <c:showVal val="1"/>
              <c:showCatName val="0"/>
              <c:showSerName val="0"/>
              <c:showPercent val="0"/>
              <c:showBubbleSize val="0"/>
              <c:extLst/>
            </c:dLbl>
            <c:dLbl>
              <c:idx val="21"/>
              <c:dLblPos val="t"/>
              <c:showLegendKey val="0"/>
              <c:showVal val="1"/>
              <c:showCatName val="0"/>
              <c:showSerName val="0"/>
              <c:showPercent val="0"/>
              <c:showBubbleSize val="0"/>
              <c:extLst/>
            </c:dLbl>
            <c:dLbl>
              <c:idx val="22"/>
              <c:dLblPos val="t"/>
              <c:showLegendKey val="0"/>
              <c:showVal val="1"/>
              <c:showCatName val="0"/>
              <c:showSerName val="0"/>
              <c:showPercent val="0"/>
              <c:showBubbleSize val="0"/>
              <c:extLst/>
            </c:dLbl>
            <c:dLbl>
              <c:idx val="23"/>
              <c:dLblPos val="t"/>
              <c:showLegendKey val="0"/>
              <c:showVal val="1"/>
              <c:showCatName val="0"/>
              <c:showSerName val="0"/>
              <c:showPercent val="0"/>
              <c:showBubbleSize val="0"/>
              <c:extLst/>
            </c:dLbl>
            <c:dLbl>
              <c:idx val="24"/>
              <c:dLblPos val="t"/>
              <c:showLegendKey val="0"/>
              <c:showVal val="1"/>
              <c:showCatName val="0"/>
              <c:showSerName val="0"/>
              <c:showPercent val="0"/>
              <c:showBubbleSize val="0"/>
              <c:extLst/>
            </c:dLbl>
            <c:dLbl>
              <c:idx val="25"/>
              <c:dLblPos val="t"/>
              <c:showLegendKey val="0"/>
              <c:showVal val="1"/>
              <c:showCatName val="0"/>
              <c:showSerName val="0"/>
              <c:showPercent val="0"/>
              <c:showBubbleSize val="0"/>
              <c:extLst/>
            </c:dLbl>
            <c:spPr>
              <a:noFill/>
              <a:ln w="25400">
                <a:noFill/>
              </a:ln>
            </c:spPr>
            <c:txPr>
              <a:bodyPr rot="-2100000" vert="horz" wrap="square" lIns="38100" tIns="19050" rIns="38100" bIns="19050" anchor="ctr">
                <a:spAutoFit/>
              </a:bodyPr>
              <a:p>
                <a:pPr algn="ctr">
                  <a:defRPr sz="850" b="0" i="0" u="none" strike="noStrike" baseline="0" smtId="4294967295">
                    <a:solidFill>
                      <a:srgbClr val="000000"/>
                    </a:solidFill>
                    <a:latin typeface="Arial"/>
                    <a:ea typeface="Arial"/>
                    <a:cs typeface="Arial"/>
                  </a:defRPr>
                </a:pPr>
                <a:endParaRPr sz="850" b="0" i="0" u="none" strike="noStrike" baseline="0" smtId="4294967295">
                  <a:solidFill>
                    <a:srgbClr val="000000"/>
                  </a:solidFill>
                  <a:latin typeface="Arial"/>
                  <a:ea typeface="Arial"/>
                  <a:cs typeface="Arial"/>
                </a:endParaRPr>
              </a:p>
            </c:txPr>
            <c:dLblPos val="t"/>
            <c:showLegendKey val="0"/>
            <c:showVal val="1"/>
            <c:showCatName val="0"/>
            <c:showSerName val="0"/>
            <c:showPercent val="0"/>
            <c:showBubbleSize val="0"/>
            <c:extLst/>
          </c:dLbls>
          <c:cat>
            <c:numRef>
              <c:f>'Estate Tax'!$A$8:$A$33</c:f>
              <c:numCache>
                <c:formatCode>General</c:formatCode>
                <c:ptCount val="2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numCache>
            </c:numRef>
          </c:cat>
          <c:val>
            <c:numRef>
              <c:f>'Estate Tax'!$C$8:$C$33</c:f>
              <c:numCache>
                <c:formatCode>0%</c:formatCode>
                <c:ptCount val="26"/>
                <c:pt idx="0">
                  <c:v>0.55</c:v>
                </c:pt>
                <c:pt idx="1">
                  <c:v>0.5</c:v>
                </c:pt>
                <c:pt idx="2">
                  <c:v>0.49</c:v>
                </c:pt>
                <c:pt idx="3">
                  <c:v>0.48</c:v>
                </c:pt>
                <c:pt idx="4">
                  <c:v>0.47</c:v>
                </c:pt>
                <c:pt idx="5">
                  <c:v>0.46</c:v>
                </c:pt>
                <c:pt idx="6">
                  <c:v>0.45</c:v>
                </c:pt>
                <c:pt idx="7">
                  <c:v>0.45</c:v>
                </c:pt>
                <c:pt idx="8">
                  <c:v>0.45</c:v>
                </c:pt>
                <c:pt idx="9">
                  <c:v>0</c:v>
                </c:pt>
                <c:pt idx="10">
                  <c:v>0.35</c:v>
                </c:pt>
                <c:pt idx="11">
                  <c:v>0.35</c:v>
                </c:pt>
                <c:pt idx="12">
                  <c:v>0.4</c:v>
                </c:pt>
                <c:pt idx="13">
                  <c:v>0.4</c:v>
                </c:pt>
                <c:pt idx="14">
                  <c:v>0.4</c:v>
                </c:pt>
                <c:pt idx="15">
                  <c:v>0.4</c:v>
                </c:pt>
                <c:pt idx="16">
                  <c:v>0.4</c:v>
                </c:pt>
                <c:pt idx="17">
                  <c:v>0.4</c:v>
                </c:pt>
                <c:pt idx="18">
                  <c:v>0.4</c:v>
                </c:pt>
                <c:pt idx="19">
                  <c:v>0.4</c:v>
                </c:pt>
                <c:pt idx="20">
                  <c:v>0.4</c:v>
                </c:pt>
                <c:pt idx="21">
                  <c:v>0.4</c:v>
                </c:pt>
                <c:pt idx="22">
                  <c:v>0.4</c:v>
                </c:pt>
                <c:pt idx="23">
                  <c:v>0.4</c:v>
                </c:pt>
                <c:pt idx="24">
                  <c:v>0.4</c:v>
                </c:pt>
                <c:pt idx="25">
                  <c:v>0.4</c:v>
                </c:pt>
              </c:numCache>
            </c:numRef>
          </c:val>
          <c:smooth val="0"/>
          <c:extLst>
            <c:ext xmlns:c16="http://schemas.microsoft.com/office/drawing/2014/chart" uri="{C3380CC4-5D6E-409C-BE32-E72D297353CC}">
              <c16:uniqueId val="{0000000D-66DA-4300-91FD-73411F13A109}"/>
            </c:ext>
          </c:extLst>
        </c:ser>
        <c:dLbls>
          <c:showLegendKey val="0"/>
          <c:showVal val="0"/>
          <c:showCatName val="0"/>
          <c:showSerName val="0"/>
          <c:showPercent val="0"/>
          <c:showBubbleSize val="0"/>
          <c:showLeaderLines val="0"/>
        </c:dLbls>
        <c:axId val="3"/>
        <c:axId val="4"/>
      </c:lineChart>
      <c:dateAx>
        <c:axId val="506583984"/>
        <c:scaling>
          <c:orientation/>
        </c:scaling>
        <c:delete val="0"/>
        <c:axPos val="b"/>
        <c:title>
          <c:tx>
            <c:rich>
              <a:bodyPr/>
              <a:lstStyle/>
              <a:p>
                <a:pPr>
                  <a:defRPr sz="1000" b="1" i="0" u="none" strike="noStrike" baseline="0">
                    <a:solidFill>
                      <a:srgbClr val="000000"/>
                    </a:solidFill>
                    <a:latin typeface="Arial"/>
                    <a:ea typeface="Arial"/>
                    <a:cs typeface="Arial"/>
                  </a:defRPr>
                </a:pPr>
                <a:r>
                  <a:rPr lang="en-US"/>
                  <a:t>Year</a:t>
                </a:r>
              </a:p>
            </c:rich>
          </c:tx>
          <c:layout>
            <c:manualLayout>
              <c:xMode val="edge"/>
              <c:yMode val="edge"/>
              <c:x val="0.5399705171585083"/>
              <c:y val="0.87224006652832031"/>
            </c:manualLayout>
          </c:layout>
          <c:overlay val="0"/>
          <c:spPr>
            <a:noFill/>
            <a:ln w="25400">
              <a:noFill/>
            </a:ln>
          </c:spPr>
        </c:title>
        <c:numFmt formatCode="0" sourceLinked="0"/>
        <c:minorTickMark val="none"/>
        <c:spPr>
          <a:ln w="3175">
            <a:solidFill>
              <a:srgbClr val="000000"/>
            </a:solidFill>
            <a:prstDash val="solid"/>
          </a:ln>
        </c:spPr>
        <c:txPr>
          <a:bodyPr rot="-3240000" vert="horz"/>
          <a:p>
            <a:pPr>
              <a:defRPr sz="1000" b="0" i="0" u="none" strike="noStrike" baseline="0" smtId="4294967295">
                <a:solidFill>
                  <a:srgbClr val="000000"/>
                </a:solidFill>
                <a:latin typeface="Arial"/>
                <a:ea typeface="Arial"/>
                <a:cs typeface="Arial"/>
              </a:defRPr>
            </a:pPr>
            <a:endParaRPr sz="1000" b="0" i="0" u="none" strike="noStrike" baseline="0" smtId="4294967295">
              <a:solidFill>
                <a:srgbClr val="000000"/>
              </a:solidFill>
              <a:latin typeface="Arial"/>
              <a:ea typeface="Arial"/>
              <a:cs typeface="Arial"/>
            </a:endParaRPr>
          </a:p>
        </c:txPr>
        <c:crossAx val="1"/>
        <c:crosses val="autoZero"/>
        <c:auto val="0"/>
        <c:lblOffset/>
        <c:majorUnit val="1"/>
        <c:minorUnit val="1"/>
      </c:dateAx>
      <c:valAx>
        <c:axId val="1"/>
        <c:scaling>
          <c:orientation/>
        </c:scaling>
        <c:delete val="0"/>
        <c:axPos val="l"/>
        <c:title>
          <c:tx>
            <c:rich>
              <a:bodyPr/>
              <a:lstStyle/>
              <a:p>
                <a:pPr>
                  <a:defRPr sz="1000" b="1" i="0" u="none" strike="noStrike" baseline="0">
                    <a:solidFill>
                      <a:srgbClr val="000000"/>
                    </a:solidFill>
                    <a:latin typeface="Arial"/>
                    <a:ea typeface="Arial"/>
                    <a:cs typeface="Arial"/>
                  </a:defRPr>
                </a:pPr>
                <a:r>
                  <a:rPr lang="en-US"/>
                  <a:t>Exclusion Amount </a:t>
                </a:r>
              </a:p>
            </c:rich>
          </c:tx>
          <c:layout>
            <c:manualLayout>
              <c:xMode val="edge"/>
              <c:yMode val="edge"/>
              <c:x val="0.011550459079444408"/>
              <c:y val="0.25733643770217896"/>
            </c:manualLayout>
          </c:layout>
          <c:overlay val="0"/>
          <c:spPr>
            <a:noFill/>
            <a:ln w="25400">
              <a:noFill/>
            </a:ln>
          </c:spPr>
        </c:title>
        <c:numFmt formatCode="\$#,##0" sourceLinked="0"/>
        <c:minorTickMark val="none"/>
        <c:spPr>
          <a:ln w="3175">
            <a:solidFill>
              <a:srgbClr val="000000"/>
            </a:solidFill>
            <a:prstDash val="solid"/>
          </a:ln>
        </c:spPr>
        <c:txPr>
          <a:bodyPr rot="0" vert="horz"/>
          <a:p>
            <a:pPr>
              <a:defRPr sz="1000" b="0" i="0" u="none" strike="noStrike" baseline="0" smtId="4294967295">
                <a:solidFill>
                  <a:srgbClr val="000000"/>
                </a:solidFill>
                <a:latin typeface="Arial"/>
                <a:ea typeface="Arial"/>
                <a:cs typeface="Arial"/>
              </a:defRPr>
            </a:pPr>
            <a:endParaRPr sz="1000" b="0" i="0" u="none" strike="noStrike" baseline="0" smtId="4294967295">
              <a:solidFill>
                <a:srgbClr val="000000"/>
              </a:solidFill>
              <a:latin typeface="Arial"/>
              <a:ea typeface="Arial"/>
              <a:cs typeface="Arial"/>
            </a:endParaRPr>
          </a:p>
        </c:txPr>
        <c:crossAx val="506583984"/>
        <c:crosses val="autoZero"/>
        <c:crossBetween val="between"/>
      </c:valAx>
      <c:valAx>
        <c:axId val="4"/>
        <c:scaling>
          <c:orientation/>
        </c:scaling>
        <c:delete val="0"/>
        <c:axPos val="r"/>
        <c:numFmt formatCode="0%" sourceLinked="1"/>
        <c:majorTickMark val="none"/>
        <c:minorTickMark val="none"/>
        <c:tickLblPos val="none"/>
        <c:spPr>
          <a:ln w="9525">
            <a:noFill/>
          </a:ln>
        </c:spPr>
        <c:crossAx val="3"/>
        <c:crosses val="max"/>
        <c:crossBetween val="between"/>
      </c:valAx>
      <c:dateAx>
        <c:axId val="3"/>
        <c:scaling>
          <c:orientation/>
        </c:scaling>
        <c:delete val="1"/>
        <c:axPos val="b"/>
        <c:numFmt formatCode="General" sourceLinked="1"/>
        <c:majorTickMark val="out"/>
        <c:minorTickMark val="none"/>
        <c:crossAx val="4"/>
        <c:auto val="0"/>
        <c:lblOffset/>
      </c:dateAx>
      <c:spPr>
        <a:solidFill>
          <a:srgbClr val="C0C0C0"/>
        </a:solidFill>
        <a:ln w="12700">
          <a:solidFill>
            <a:srgbClr val="808080"/>
          </a:solidFill>
          <a:prstDash val="solid"/>
        </a:ln>
      </c:spPr>
    </c:plotArea>
    <c:legend>
      <c:legendPos/>
      <c:layout>
        <c:manualLayout>
          <c:xMode val="edge"/>
          <c:yMode val="edge"/>
          <c:x val="0.260935515165329"/>
          <c:y val="0.92550802230834961"/>
          <c:w val="0.60784405469894409"/>
          <c:h val="0.054176092147827148"/>
        </c:manualLayout>
      </c:layout>
      <c:overlay val="0"/>
      <c:spPr>
        <a:solidFill>
          <a:srgbClr val="FFFFFF"/>
        </a:solidFill>
        <a:ln w="3175">
          <a:solidFill>
            <a:srgbClr val="000000"/>
          </a:solidFill>
          <a:prstDash val="solid"/>
        </a:ln>
      </c:spPr>
      <c:txPr>
        <a:bodyPr/>
        <a:p>
          <a:pPr>
            <a:defRPr sz="920" b="0" i="0" u="none" strike="noStrike" baseline="0" smtId="4294967295">
              <a:solidFill>
                <a:srgbClr val="000000"/>
              </a:solidFill>
              <a:latin typeface="Arial"/>
              <a:ea typeface="Arial"/>
              <a:cs typeface="Arial"/>
            </a:defRPr>
          </a:pPr>
          <a:endParaRPr sz="920" b="0" i="0" u="none" strike="noStrike" baseline="0" smtId="4294967295">
            <a:solidFill>
              <a:srgbClr val="000000"/>
            </a:solidFill>
            <a:latin typeface="Arial"/>
            <a:ea typeface="Arial"/>
            <a:cs typeface="Arial"/>
          </a:endParaRPr>
        </a:p>
      </c:txPr>
    </c:legend>
    <c:plotVisOnly val="1"/>
    <c:dispBlanksAs val="gap"/>
    <c:showDLblsOverMax val="0"/>
  </c:chart>
  <c:spPr>
    <a:solidFill>
      <a:srgbClr val="FFFFFF"/>
    </a:solidFill>
    <a:ln w="3175">
      <a:solidFill>
        <a:srgbClr val="000000"/>
      </a:solidFill>
      <a:prstDash val="solid"/>
    </a:ln>
  </c:spPr>
  <c:txPr>
    <a:bodyPr/>
    <a:p>
      <a:pPr>
        <a:defRPr sz="1000" b="0" i="0" u="none" strike="noStrike" baseline="0" smtId="4294967295">
          <a:solidFill>
            <a:srgbClr val="000000"/>
          </a:solidFill>
          <a:latin typeface="Arial"/>
          <a:ea typeface="Arial"/>
          <a:cs typeface="Arial"/>
        </a:defRPr>
      </a:pPr>
      <a:endParaRPr sz="1000" b="0" i="0" u="none" strike="noStrike" baseline="0" smtId="4294967295">
        <a:solidFill>
          <a:srgbClr val="000000"/>
        </a:solidFill>
        <a:latin typeface="Arial"/>
        <a:ea typeface="Arial"/>
        <a:cs typeface="Arial"/>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DB227-C311-4029-AD0E-96AC76793DF2}" type="datetimeFigureOut">
              <a:rPr lang="en-US" smtClean="0"/>
              <a:t>2/17/2021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64FE59-8A93-495E-8DE1-079C1A8214D2}" type="slidenum">
              <a:rPr lang="en-US" smtClean="0"/>
              <a:t>‹#›</a:t>
            </a:fld>
            <a:endParaRPr lang="en-US"/>
          </a:p>
        </p:txBody>
      </p:sp>
    </p:spTree>
    <p:extLst>
      <p:ext uri="{BB962C8B-B14F-4D97-AF65-F5344CB8AC3E}">
        <p14:creationId xmlns:p14="http://schemas.microsoft.com/office/powerpoint/2010/main" val="338329302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A5BB2-E125-4D74-9B30-BA324440FDE5}"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31CFD-C16D-4E9E-8A13-AA53BB70C41C}" type="slidenum">
              <a:rPr lang="en-US" smtClean="0"/>
              <a:t>‹#›</a:t>
            </a:fld>
            <a:endParaRPr lang="en-US"/>
          </a:p>
        </p:txBody>
      </p:sp>
    </p:spTree>
    <p:extLst>
      <p:ext uri="{BB962C8B-B14F-4D97-AF65-F5344CB8AC3E}">
        <p14:creationId xmlns:p14="http://schemas.microsoft.com/office/powerpoint/2010/main" val="408473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31CFD-C16D-4E9E-8A13-AA53BB70C41C}" type="slidenum">
              <a:rPr lang="en-US" smtClean="0"/>
              <a:t>1</a:t>
            </a:fld>
            <a:endParaRPr lang="en-US"/>
          </a:p>
        </p:txBody>
      </p:sp>
    </p:spTree>
    <p:extLst>
      <p:ext uri="{BB962C8B-B14F-4D97-AF65-F5344CB8AC3E}">
        <p14:creationId xmlns:p14="http://schemas.microsoft.com/office/powerpoint/2010/main" val="4182992325"/>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030217"/>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31CFD-C16D-4E9E-8A13-AA53BB70C41C}" type="slidenum">
              <a:rPr lang="en-US" smtClean="0"/>
              <a:t>11</a:t>
            </a:fld>
            <a:endParaRPr lang="en-US"/>
          </a:p>
        </p:txBody>
      </p:sp>
    </p:spTree>
    <p:extLst>
      <p:ext uri="{BB962C8B-B14F-4D97-AF65-F5344CB8AC3E}">
        <p14:creationId xmlns:p14="http://schemas.microsoft.com/office/powerpoint/2010/main" val="2697588546"/>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31CFD-C16D-4E9E-8A13-AA53BB70C41C}" type="slidenum">
              <a:rPr lang="en-US" smtClean="0"/>
              <a:t>12</a:t>
            </a:fld>
            <a:endParaRPr lang="en-US"/>
          </a:p>
        </p:txBody>
      </p:sp>
    </p:spTree>
    <p:extLst>
      <p:ext uri="{BB962C8B-B14F-4D97-AF65-F5344CB8AC3E}">
        <p14:creationId xmlns:p14="http://schemas.microsoft.com/office/powerpoint/2010/main" val="3226642332"/>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976185"/>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5863512"/>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601345"/>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044242"/>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964393"/>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369967"/>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3159"/>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84649"/>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974490"/>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31CFD-C16D-4E9E-8A13-AA53BB70C41C}" type="slidenum">
              <a:rPr lang="en-US" smtClean="0"/>
              <a:t>21</a:t>
            </a:fld>
            <a:endParaRPr lang="en-US"/>
          </a:p>
        </p:txBody>
      </p:sp>
    </p:spTree>
    <p:extLst>
      <p:ext uri="{BB962C8B-B14F-4D97-AF65-F5344CB8AC3E}">
        <p14:creationId xmlns:p14="http://schemas.microsoft.com/office/powerpoint/2010/main" val="300747059"/>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248447"/>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727455"/>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519023"/>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25</a:t>
            </a:fld>
            <a:endParaRPr lang="en-US"/>
          </a:p>
        </p:txBody>
      </p:sp>
    </p:spTree>
    <p:extLst>
      <p:ext uri="{BB962C8B-B14F-4D97-AF65-F5344CB8AC3E}">
        <p14:creationId xmlns:p14="http://schemas.microsoft.com/office/powerpoint/2010/main" val="3662110855"/>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26</a:t>
            </a:fld>
            <a:endParaRPr lang="en-US"/>
          </a:p>
        </p:txBody>
      </p:sp>
    </p:spTree>
    <p:extLst>
      <p:ext uri="{BB962C8B-B14F-4D97-AF65-F5344CB8AC3E}">
        <p14:creationId xmlns:p14="http://schemas.microsoft.com/office/powerpoint/2010/main" val="3468148052"/>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27</a:t>
            </a:fld>
            <a:endParaRPr lang="en-US"/>
          </a:p>
        </p:txBody>
      </p:sp>
    </p:spTree>
    <p:extLst>
      <p:ext uri="{BB962C8B-B14F-4D97-AF65-F5344CB8AC3E}">
        <p14:creationId xmlns:p14="http://schemas.microsoft.com/office/powerpoint/2010/main" val="10955598"/>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28</a:t>
            </a:fld>
            <a:endParaRPr lang="en-US"/>
          </a:p>
        </p:txBody>
      </p:sp>
    </p:spTree>
    <p:extLst>
      <p:ext uri="{BB962C8B-B14F-4D97-AF65-F5344CB8AC3E}">
        <p14:creationId xmlns:p14="http://schemas.microsoft.com/office/powerpoint/2010/main" val="4288777798"/>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29</a:t>
            </a:fld>
            <a:endParaRPr lang="en-US"/>
          </a:p>
        </p:txBody>
      </p:sp>
    </p:spTree>
    <p:extLst>
      <p:ext uri="{BB962C8B-B14F-4D97-AF65-F5344CB8AC3E}">
        <p14:creationId xmlns:p14="http://schemas.microsoft.com/office/powerpoint/2010/main" val="2596397594"/>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435803"/>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30</a:t>
            </a:fld>
            <a:endParaRPr lang="en-US"/>
          </a:p>
        </p:txBody>
      </p:sp>
    </p:spTree>
    <p:extLst>
      <p:ext uri="{BB962C8B-B14F-4D97-AF65-F5344CB8AC3E}">
        <p14:creationId xmlns:p14="http://schemas.microsoft.com/office/powerpoint/2010/main" val="3967283297"/>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31</a:t>
            </a:fld>
            <a:endParaRPr lang="en-US"/>
          </a:p>
        </p:txBody>
      </p:sp>
    </p:spTree>
    <p:extLst>
      <p:ext uri="{BB962C8B-B14F-4D97-AF65-F5344CB8AC3E}">
        <p14:creationId xmlns:p14="http://schemas.microsoft.com/office/powerpoint/2010/main" val="3783685747"/>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32</a:t>
            </a:fld>
            <a:endParaRPr lang="en-US"/>
          </a:p>
        </p:txBody>
      </p:sp>
    </p:spTree>
    <p:extLst>
      <p:ext uri="{BB962C8B-B14F-4D97-AF65-F5344CB8AC3E}">
        <p14:creationId xmlns:p14="http://schemas.microsoft.com/office/powerpoint/2010/main" val="1141943977"/>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33</a:t>
            </a:fld>
            <a:endParaRPr lang="en-US"/>
          </a:p>
        </p:txBody>
      </p:sp>
    </p:spTree>
    <p:extLst>
      <p:ext uri="{BB962C8B-B14F-4D97-AF65-F5344CB8AC3E}">
        <p14:creationId xmlns:p14="http://schemas.microsoft.com/office/powerpoint/2010/main" val="386404835"/>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34</a:t>
            </a:fld>
            <a:endParaRPr lang="en-US"/>
          </a:p>
        </p:txBody>
      </p:sp>
    </p:spTree>
    <p:extLst>
      <p:ext uri="{BB962C8B-B14F-4D97-AF65-F5344CB8AC3E}">
        <p14:creationId xmlns:p14="http://schemas.microsoft.com/office/powerpoint/2010/main" val="2682318775"/>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35</a:t>
            </a:fld>
            <a:endParaRPr lang="en-US"/>
          </a:p>
        </p:txBody>
      </p:sp>
    </p:spTree>
    <p:extLst>
      <p:ext uri="{BB962C8B-B14F-4D97-AF65-F5344CB8AC3E}">
        <p14:creationId xmlns:p14="http://schemas.microsoft.com/office/powerpoint/2010/main" val="878566468"/>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36</a:t>
            </a:fld>
            <a:endParaRPr lang="en-US"/>
          </a:p>
        </p:txBody>
      </p:sp>
    </p:spTree>
    <p:extLst>
      <p:ext uri="{BB962C8B-B14F-4D97-AF65-F5344CB8AC3E}">
        <p14:creationId xmlns:p14="http://schemas.microsoft.com/office/powerpoint/2010/main" val="2675520325"/>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37</a:t>
            </a:fld>
            <a:endParaRPr lang="en-US"/>
          </a:p>
        </p:txBody>
      </p:sp>
    </p:spTree>
    <p:extLst>
      <p:ext uri="{BB962C8B-B14F-4D97-AF65-F5344CB8AC3E}">
        <p14:creationId xmlns:p14="http://schemas.microsoft.com/office/powerpoint/2010/main" val="1018712525"/>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38</a:t>
            </a:fld>
            <a:endParaRPr lang="en-US"/>
          </a:p>
        </p:txBody>
      </p:sp>
    </p:spTree>
    <p:extLst>
      <p:ext uri="{BB962C8B-B14F-4D97-AF65-F5344CB8AC3E}">
        <p14:creationId xmlns:p14="http://schemas.microsoft.com/office/powerpoint/2010/main" val="1902715680"/>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0B49-6713-894B-A3B0-01F9101FEE4F}" type="slidenum">
              <a:rPr lang="en-US" smtClean="0"/>
              <a:t>39</a:t>
            </a:fld>
            <a:endParaRPr lang="en-US"/>
          </a:p>
        </p:txBody>
      </p:sp>
    </p:spTree>
    <p:extLst>
      <p:ext uri="{BB962C8B-B14F-4D97-AF65-F5344CB8AC3E}">
        <p14:creationId xmlns:p14="http://schemas.microsoft.com/office/powerpoint/2010/main" val="40003410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990396"/>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ct val="0"/>
                </a:spcBef>
                <a:spcAft>
                  <a:spcPct val="0"/>
                </a:spcAft>
                <a:buClrTx/>
                <a:buSzTx/>
                <a:buFontTx/>
                <a:buNone/>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775234"/>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142905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131CFD-C16D-4E9E-8A13-AA53BB70C41C}" type="slidenum">
              <a:rPr lang="en-US" smtClean="0"/>
              <a:t>5</a:t>
            </a:fld>
            <a:endParaRPr lang="en-US"/>
          </a:p>
        </p:txBody>
      </p:sp>
    </p:spTree>
    <p:extLst>
      <p:ext uri="{BB962C8B-B14F-4D97-AF65-F5344CB8AC3E}">
        <p14:creationId xmlns:p14="http://schemas.microsoft.com/office/powerpoint/2010/main" val="488139734"/>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367340"/>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44407"/>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83068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3F60B49-6713-894B-A3B0-01F9101FEE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45865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3.xml" /></Relationships>
</file>

<file path=ppt/slideLayouts/_rels/slideLayout51.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3.xml" /></Relationships>
</file>

<file path=ppt/slideLayouts/_rels/slideLayout52.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3.xml" /></Relationships>
</file>

<file path=ppt/slideLayouts/_rels/slideLayout5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Master" Target="../slideMasters/slideMaster4.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4.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4.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Master" Target="../slideMasters/slideMaster5.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66.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5.xml" /></Relationships>
</file>

<file path=ppt/slideLayouts/_rels/slideLayout67.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5.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1.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5.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8.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5.xml" /></Relationships>
</file>

<file path=ppt/slideLayouts/_rels/slideLayout79.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5.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5.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1_Title Slide">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1111"/>
            <a:ext cx="12192002" cy="6858000"/>
          </a:xfrm>
          <a:prstGeom prst="rect">
            <a:avLst/>
          </a:prstGeom>
        </p:spPr>
      </p:pic>
      <p:sp>
        <p:nvSpPr>
          <p:cNvPr id="13" name="Rectangle 12"/>
          <p:cNvSpPr/>
          <p:nvPr userDrawn="1"/>
        </p:nvSpPr>
        <p:spPr>
          <a:xfrm>
            <a:off x="1948789" y="3629817"/>
            <a:ext cx="5307034" cy="529489"/>
          </a:xfrm>
          <a:prstGeom prst="rect">
            <a:avLst/>
          </a:prstGeom>
          <a:solidFill>
            <a:srgbClr val="34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95165" y="5965607"/>
            <a:ext cx="2264700" cy="557808"/>
          </a:xfrm>
          <a:prstGeom prst="rect">
            <a:avLst/>
          </a:prstGeom>
        </p:spPr>
      </p:pic>
      <p:sp>
        <p:nvSpPr>
          <p:cNvPr id="2" name="Title 1"/>
          <p:cNvSpPr>
            <a:spLocks noGrp="1"/>
          </p:cNvSpPr>
          <p:nvPr>
            <p:ph type="ctrTitle" hasCustomPrompt="1"/>
          </p:nvPr>
        </p:nvSpPr>
        <p:spPr>
          <a:xfrm>
            <a:off x="1948790" y="1170915"/>
            <a:ext cx="9144000" cy="2387600"/>
          </a:xfrm>
        </p:spPr>
        <p:txBody>
          <a:bodyPr anchor="b">
            <a:normAutofit/>
          </a:bodyPr>
          <a:lstStyle>
            <a:lvl1pPr algn="l">
              <a:defRPr sz="6000" b="1">
                <a:solidFill>
                  <a:srgbClr val="0065A5"/>
                </a:solidFill>
                <a:latin typeface="Arial"/>
                <a:ea typeface="Arial"/>
                <a:cs typeface="Arial"/>
              </a:defRPr>
            </a:lvl1pPr>
          </a:lstStyle>
          <a:p>
            <a:r>
              <a:rPr lang="en-US"/>
              <a:t>Presentation Title</a:t>
            </a:r>
          </a:p>
        </p:txBody>
      </p:sp>
      <p:sp>
        <p:nvSpPr>
          <p:cNvPr id="3" name="Subtitle 2"/>
          <p:cNvSpPr>
            <a:spLocks noGrp="1"/>
          </p:cNvSpPr>
          <p:nvPr>
            <p:ph type="subTitle" idx="1"/>
          </p:nvPr>
        </p:nvSpPr>
        <p:spPr>
          <a:xfrm>
            <a:off x="1948790" y="3682958"/>
            <a:ext cx="9144000" cy="1655762"/>
          </a:xfrm>
        </p:spPr>
        <p:txBody>
          <a:bodyPr/>
          <a:lstStyle>
            <a:lvl1pPr marL="0" indent="0" algn="l">
              <a:buNone/>
              <a:defRPr sz="2400" b="1" cap="all" baseline="0">
                <a:solidFill>
                  <a:schemeClr val="bg1"/>
                </a:solidFill>
                <a:latin typeface="Arial"/>
                <a:ea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28469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7BB5F428-1AEB-48B5-ADB4-BC5CF206A455}"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88230211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noAutofit/>
          </a:bodyPr>
          <a:lstStyle>
            <a:lvl1pPr>
              <a:defRPr sz="4000"/>
            </a:lvl1pPr>
            <a:lvl3pPr>
              <a:defRPr sz="24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A4D4D81-A4B0-4E45-BEA9-773A88FEC727}"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412345174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C2EF063-3886-4FA9-B735-07AA7D8F0398}"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Rectangle 3"/>
          <p:cNvSpPr/>
          <p:nvPr userDrawn="1"/>
        </p:nvSpPr>
        <p:spPr>
          <a:xfrm>
            <a:off x="443947"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A64AE"/>
              </a:solidFill>
              <a:effectLst/>
              <a:uLnTx/>
              <a:uFillTx/>
              <a:latin typeface="Calibri"/>
              <a:ea typeface="+mn-ea"/>
              <a:cs typeface="+mn-cs"/>
            </a:endParaRPr>
          </a:p>
        </p:txBody>
      </p:sp>
      <p:sp>
        <p:nvSpPr>
          <p:cNvPr id="5" name="Rectangle 4"/>
          <p:cNvSpPr/>
          <p:nvPr userDrawn="1"/>
        </p:nvSpPr>
        <p:spPr>
          <a:xfrm>
            <a:off x="443947"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2"/>
          <p:cNvSpPr>
            <a:spLocks noGrp="1"/>
          </p:cNvSpPr>
          <p:nvPr>
            <p:ph sz="half" idx="1"/>
          </p:nvPr>
        </p:nvSpPr>
        <p:spPr>
          <a:xfrm>
            <a:off x="8280613"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7" name="Content Placeholder 2"/>
          <p:cNvSpPr>
            <a:spLocks noGrp="1"/>
          </p:cNvSpPr>
          <p:nvPr>
            <p:ph sz="half" idx="2"/>
          </p:nvPr>
        </p:nvSpPr>
        <p:spPr>
          <a:xfrm>
            <a:off x="4479889"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10" name="Rectangle 9"/>
          <p:cNvSpPr/>
          <p:nvPr userDrawn="1"/>
        </p:nvSpPr>
        <p:spPr>
          <a:xfrm>
            <a:off x="4228760"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A64AE"/>
              </a:solidFill>
              <a:effectLst/>
              <a:uLnTx/>
              <a:uFillTx/>
              <a:latin typeface="Calibri"/>
              <a:ea typeface="+mn-ea"/>
              <a:cs typeface="+mn-cs"/>
            </a:endParaRPr>
          </a:p>
        </p:txBody>
      </p:sp>
      <p:sp>
        <p:nvSpPr>
          <p:cNvPr id="11" name="Rectangle 10"/>
          <p:cNvSpPr/>
          <p:nvPr userDrawn="1"/>
        </p:nvSpPr>
        <p:spPr>
          <a:xfrm>
            <a:off x="4228760"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Rectangle 12"/>
          <p:cNvSpPr/>
          <p:nvPr userDrawn="1"/>
        </p:nvSpPr>
        <p:spPr>
          <a:xfrm>
            <a:off x="8029484"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A64AE"/>
              </a:solidFill>
              <a:effectLst/>
              <a:uLnTx/>
              <a:uFillTx/>
              <a:latin typeface="Calibri"/>
              <a:ea typeface="+mn-ea"/>
              <a:cs typeface="+mn-cs"/>
            </a:endParaRPr>
          </a:p>
        </p:txBody>
      </p:sp>
      <p:sp>
        <p:nvSpPr>
          <p:cNvPr id="14" name="Rectangle 13"/>
          <p:cNvSpPr/>
          <p:nvPr userDrawn="1"/>
        </p:nvSpPr>
        <p:spPr>
          <a:xfrm>
            <a:off x="8029484"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Placeholder 18"/>
          <p:cNvSpPr>
            <a:spLocks noGrp="1"/>
          </p:cNvSpPr>
          <p:nvPr>
            <p:ph type="body" sz="quarter" idx="11"/>
          </p:nvPr>
        </p:nvSpPr>
        <p:spPr>
          <a:xfrm>
            <a:off x="790211" y="2079625"/>
            <a:ext cx="2886075" cy="752475"/>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endParaRPr lang="en-US"/>
          </a:p>
        </p:txBody>
      </p:sp>
      <p:sp>
        <p:nvSpPr>
          <p:cNvPr id="20" name="Text Placeholder 18"/>
          <p:cNvSpPr>
            <a:spLocks noGrp="1"/>
          </p:cNvSpPr>
          <p:nvPr>
            <p:ph type="body" sz="quarter" idx="12"/>
          </p:nvPr>
        </p:nvSpPr>
        <p:spPr>
          <a:xfrm>
            <a:off x="4558273" y="207962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1" name="Text Placeholder 18"/>
          <p:cNvSpPr>
            <a:spLocks noGrp="1"/>
          </p:cNvSpPr>
          <p:nvPr>
            <p:ph type="body" sz="quarter" idx="13"/>
          </p:nvPr>
        </p:nvSpPr>
        <p:spPr>
          <a:xfrm>
            <a:off x="8367623" y="206403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3" name="Text Placeholder 22"/>
          <p:cNvSpPr>
            <a:spLocks noGrp="1"/>
          </p:cNvSpPr>
          <p:nvPr>
            <p:ph type="body" sz="quarter" idx="14"/>
          </p:nvPr>
        </p:nvSpPr>
        <p:spPr>
          <a:xfrm>
            <a:off x="781585" y="3122613"/>
            <a:ext cx="2886075" cy="2122487"/>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4" name="Text Placeholder 22"/>
          <p:cNvSpPr>
            <a:spLocks noGrp="1"/>
          </p:cNvSpPr>
          <p:nvPr>
            <p:ph type="body" sz="quarter" idx="15"/>
          </p:nvPr>
        </p:nvSpPr>
        <p:spPr>
          <a:xfrm>
            <a:off x="4579403" y="3122613"/>
            <a:ext cx="2886075" cy="2122487"/>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5" name="Text Placeholder 22"/>
          <p:cNvSpPr>
            <a:spLocks noGrp="1"/>
          </p:cNvSpPr>
          <p:nvPr>
            <p:ph type="body" sz="quarter" idx="16"/>
          </p:nvPr>
        </p:nvSpPr>
        <p:spPr>
          <a:xfrm>
            <a:off x="8380127" y="3122613"/>
            <a:ext cx="2886075" cy="2122487"/>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043577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wo Bio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AB441EE-2C59-453E-8D20-CED81BC8BB8C}"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Rectangle 3"/>
          <p:cNvSpPr/>
          <p:nvPr userDrawn="1"/>
        </p:nvSpPr>
        <p:spPr>
          <a:xfrm>
            <a:off x="523564"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p:cNvSpPr/>
          <p:nvPr userDrawn="1"/>
        </p:nvSpPr>
        <p:spPr>
          <a:xfrm>
            <a:off x="3384660" y="2594175"/>
            <a:ext cx="1882139" cy="80434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Picture Placeholder 14"/>
          <p:cNvSpPr>
            <a:spLocks noGrp="1"/>
          </p:cNvSpPr>
          <p:nvPr>
            <p:ph type="pic" sz="quarter" idx="11"/>
          </p:nvPr>
        </p:nvSpPr>
        <p:spPr>
          <a:xfrm>
            <a:off x="523875" y="1657350"/>
            <a:ext cx="2633663" cy="3292475"/>
          </a:xfrm>
        </p:spPr>
        <p:txBody>
          <a:bodyPr/>
          <a:lstStyle/>
          <a:p>
            <a:endParaRPr lang="en-US"/>
          </a:p>
        </p:txBody>
      </p:sp>
      <p:sp>
        <p:nvSpPr>
          <p:cNvPr id="17" name="Text Placeholder 16"/>
          <p:cNvSpPr>
            <a:spLocks noGrp="1"/>
          </p:cNvSpPr>
          <p:nvPr>
            <p:ph type="body" sz="quarter" idx="12" hasCustomPrompt="1"/>
          </p:nvPr>
        </p:nvSpPr>
        <p:spPr>
          <a:xfrm>
            <a:off x="3384280" y="1657350"/>
            <a:ext cx="2338388" cy="431111"/>
          </a:xfrm>
        </p:spPr>
        <p:txBody>
          <a:bodyPr>
            <a:noAutofit/>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384280" y="2089150"/>
            <a:ext cx="2338388" cy="301235"/>
          </a:xfrm>
        </p:spPr>
        <p:txBody>
          <a:bodyPr>
            <a:no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384280" y="2390775"/>
            <a:ext cx="2338388" cy="206644"/>
          </a:xfrm>
        </p:spPr>
        <p:txBody>
          <a:bodyPr>
            <a:no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384550" y="2996346"/>
            <a:ext cx="1882775" cy="402492"/>
          </a:xfrm>
        </p:spPr>
        <p:txBody>
          <a:bodyPr>
            <a:noAutofit/>
          </a:bodyPr>
          <a:lstStyle>
            <a:lvl1pPr marL="0" indent="0">
              <a:buNone/>
              <a:defRPr lang="en-US" sz="1600" kern="1200" smtClean="0">
                <a:solidFill>
                  <a:schemeClr val="bg1"/>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384280" y="2744061"/>
            <a:ext cx="1937906" cy="338554"/>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solidFill>
                  <a:srgbClr val="FFFFFF"/>
                </a:solidFill>
                <a:effectLst/>
                <a:uLnTx/>
                <a:uFillTx/>
                <a:latin typeface="Arial"/>
                <a:ea typeface="Arial"/>
                <a:cs typeface="Arial"/>
              </a:rPr>
              <a:t>Omaha</a:t>
            </a:r>
            <a:endParaRPr kumimoji="0" lang="en-US" sz="1600" b="0" i="0" u="none" strike="noStrike" kern="1200" cap="none" spc="0" normalizeH="0" baseline="0" noProof="0">
              <a:ln>
                <a:noFill/>
              </a:ln>
              <a:solidFill>
                <a:srgbClr val="FFFFFF"/>
              </a:solidFill>
              <a:effectLst/>
              <a:uLnTx/>
              <a:uFillTx/>
              <a:latin typeface="Arial"/>
              <a:ea typeface="Arial"/>
              <a:cs typeface="Arial"/>
            </a:endParaRPr>
          </a:p>
        </p:txBody>
      </p:sp>
      <p:sp>
        <p:nvSpPr>
          <p:cNvPr id="25" name="Rectangle 24"/>
          <p:cNvSpPr/>
          <p:nvPr userDrawn="1"/>
        </p:nvSpPr>
        <p:spPr>
          <a:xfrm>
            <a:off x="6535824" y="167493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Rectangle 25"/>
          <p:cNvSpPr/>
          <p:nvPr userDrawn="1"/>
        </p:nvSpPr>
        <p:spPr>
          <a:xfrm>
            <a:off x="9396920" y="2611121"/>
            <a:ext cx="1882139" cy="80434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Picture Placeholder 14"/>
          <p:cNvSpPr>
            <a:spLocks noGrp="1"/>
          </p:cNvSpPr>
          <p:nvPr>
            <p:ph type="pic" sz="quarter" idx="16"/>
          </p:nvPr>
        </p:nvSpPr>
        <p:spPr>
          <a:xfrm>
            <a:off x="6536135" y="1674296"/>
            <a:ext cx="2633663" cy="3292475"/>
          </a:xfrm>
        </p:spPr>
        <p:txBody>
          <a:bodyPr/>
          <a:lstStyle/>
          <a:p>
            <a:endParaRPr lang="en-US"/>
          </a:p>
        </p:txBody>
      </p:sp>
      <p:sp>
        <p:nvSpPr>
          <p:cNvPr id="28" name="Text Placeholder 16"/>
          <p:cNvSpPr>
            <a:spLocks noGrp="1"/>
          </p:cNvSpPr>
          <p:nvPr>
            <p:ph type="body" sz="quarter" idx="17" hasCustomPrompt="1"/>
          </p:nvPr>
        </p:nvSpPr>
        <p:spPr>
          <a:xfrm>
            <a:off x="9396540" y="1674296"/>
            <a:ext cx="2338388" cy="431111"/>
          </a:xfrm>
        </p:spPr>
        <p:txBody>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29" name="Text Placeholder 18"/>
          <p:cNvSpPr>
            <a:spLocks noGrp="1"/>
          </p:cNvSpPr>
          <p:nvPr>
            <p:ph type="body" sz="quarter" idx="18" hasCustomPrompt="1"/>
          </p:nvPr>
        </p:nvSpPr>
        <p:spPr>
          <a:xfrm>
            <a:off x="9396540" y="2106096"/>
            <a:ext cx="2338388" cy="301235"/>
          </a:xfrm>
        </p:spPr>
        <p:txBody>
          <a:bodyPr>
            <a:no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30" name="Text Placeholder 20"/>
          <p:cNvSpPr>
            <a:spLocks noGrp="1"/>
          </p:cNvSpPr>
          <p:nvPr>
            <p:ph type="body" sz="quarter" idx="19" hasCustomPrompt="1"/>
          </p:nvPr>
        </p:nvSpPr>
        <p:spPr>
          <a:xfrm>
            <a:off x="9396540" y="2407721"/>
            <a:ext cx="2338388" cy="206644"/>
          </a:xfrm>
        </p:spPr>
        <p:txBody>
          <a:bodyPr>
            <a:no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31" name="Text Placeholder 22"/>
          <p:cNvSpPr>
            <a:spLocks noGrp="1"/>
          </p:cNvSpPr>
          <p:nvPr>
            <p:ph type="body" sz="quarter" idx="20" hasCustomPrompt="1"/>
          </p:nvPr>
        </p:nvSpPr>
        <p:spPr>
          <a:xfrm>
            <a:off x="9396810" y="3013292"/>
            <a:ext cx="1882775" cy="402492"/>
          </a:xfrm>
        </p:spPr>
        <p:txBody>
          <a:bodyPr>
            <a:noAutofit/>
          </a:bodyPr>
          <a:lstStyle>
            <a:lvl1pPr marL="0" indent="0">
              <a:buNone/>
              <a:defRPr lang="en-US" sz="1600" kern="1200" smtClean="0">
                <a:solidFill>
                  <a:schemeClr val="bg1"/>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32" name="TextBox 31"/>
          <p:cNvSpPr txBox="1"/>
          <p:nvPr userDrawn="1"/>
        </p:nvSpPr>
        <p:spPr>
          <a:xfrm>
            <a:off x="9396540" y="2761007"/>
            <a:ext cx="1937906" cy="338554"/>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solidFill>
                  <a:srgbClr val="FFFFFF"/>
                </a:solidFill>
                <a:effectLst/>
                <a:uLnTx/>
                <a:uFillTx/>
                <a:latin typeface="Arial"/>
                <a:ea typeface="Arial"/>
                <a:cs typeface="Arial"/>
              </a:rPr>
              <a:t>Omaha</a:t>
            </a:r>
            <a:endParaRPr kumimoji="0" lang="en-US" sz="1600" b="0" i="0" u="none" strike="noStrike" kern="1200" cap="none" spc="0" normalizeH="0" baseline="0" noProof="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27138517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io Pag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12FD720E-A055-4C8B-9C86-FE688EF2E96A}"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Rectangle 3"/>
          <p:cNvSpPr/>
          <p:nvPr userDrawn="1"/>
        </p:nvSpPr>
        <p:spPr>
          <a:xfrm>
            <a:off x="710381"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385B8"/>
              </a:solidFill>
              <a:effectLst/>
              <a:uLnTx/>
              <a:uFillTx/>
              <a:latin typeface="Calibri"/>
              <a:ea typeface="+mn-ea"/>
              <a:cs typeface="+mn-cs"/>
            </a:endParaRPr>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65A4"/>
              </a:solidFill>
              <a:effectLst/>
              <a:uLnTx/>
              <a:uFillTx/>
              <a:latin typeface="Calibri"/>
              <a:ea typeface="+mn-ea"/>
              <a:cs typeface="+mn-cs"/>
            </a:endParaRPr>
          </a:p>
        </p:txBody>
      </p:sp>
      <p:sp>
        <p:nvSpPr>
          <p:cNvPr id="9" name="TextBox 8"/>
          <p:cNvSpPr txBox="1"/>
          <p:nvPr userDrawn="1"/>
        </p:nvSpPr>
        <p:spPr>
          <a:xfrm>
            <a:off x="3565826" y="3962151"/>
            <a:ext cx="19379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solidFill>
                  <a:srgbClr val="FFFFFF"/>
                </a:solidFill>
                <a:effectLst/>
                <a:uLnTx/>
                <a:uFillTx/>
                <a:latin typeface="Arial"/>
                <a:ea typeface="Arial"/>
                <a:cs typeface="Arial"/>
              </a:rPr>
              <a:t>Omaha</a:t>
            </a:r>
            <a:endParaRPr kumimoji="0" lang="en-US" sz="1600" b="0" i="0" u="none" strike="noStrike" kern="1200" cap="none" spc="0" normalizeH="0" baseline="0" noProof="0">
              <a:ln>
                <a:noFill/>
              </a:ln>
              <a:solidFill>
                <a:srgbClr val="FFFFFF"/>
              </a:solidFill>
              <a:effectLst/>
              <a:uLnTx/>
              <a:uFillTx/>
              <a:latin typeface="Arial"/>
              <a:ea typeface="Arial"/>
              <a:cs typeface="Arial"/>
            </a:endParaRPr>
          </a:p>
        </p:txBody>
      </p:sp>
      <p:sp>
        <p:nvSpPr>
          <p:cNvPr id="11" name="Picture Placeholder 10"/>
          <p:cNvSpPr>
            <a:spLocks noGrp="1"/>
          </p:cNvSpPr>
          <p:nvPr>
            <p:ph type="pic" sz="quarter" idx="11"/>
          </p:nvPr>
        </p:nvSpPr>
        <p:spPr>
          <a:xfrm>
            <a:off x="709613" y="1690688"/>
            <a:ext cx="2701925" cy="3259137"/>
          </a:xfrm>
        </p:spPr>
        <p:txBody>
          <a:bodyPr/>
          <a:lstStyle/>
          <a:p>
            <a:endParaRPr lang="en-US"/>
          </a:p>
        </p:txBody>
      </p:sp>
      <p:sp>
        <p:nvSpPr>
          <p:cNvPr id="12" name="Text Placeholder 16"/>
          <p:cNvSpPr>
            <a:spLocks noGrp="1"/>
          </p:cNvSpPr>
          <p:nvPr>
            <p:ph type="body" sz="quarter" idx="12" hasCustomPrompt="1"/>
          </p:nvPr>
        </p:nvSpPr>
        <p:spPr>
          <a:xfrm>
            <a:off x="3410158" y="2261170"/>
            <a:ext cx="2338388" cy="431111"/>
          </a:xfrm>
        </p:spPr>
        <p:txBody>
          <a:bodyPr>
            <a:noAutofit/>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410158" y="2692970"/>
            <a:ext cx="2338388" cy="301235"/>
          </a:xfrm>
        </p:spPr>
        <p:txBody>
          <a:bodyPr>
            <a:no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410158" y="2994595"/>
            <a:ext cx="2338388" cy="206644"/>
          </a:xfrm>
        </p:spPr>
        <p:txBody>
          <a:bodyPr>
            <a:no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3579278"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tx1">
                    <a:lumMod val="50000"/>
                    <a:lumOff val="50000"/>
                  </a:schemeClr>
                </a:solidFill>
                <a:latin typeface="Arial"/>
                <a:ea typeface="Arial"/>
                <a:cs typeface="Arial"/>
              </a:defRPr>
            </a:lvl1pPr>
          </a:lstStyle>
          <a:p>
            <a:pPr lvl="0"/>
            <a:r>
              <a:rPr lang="en-US" smtClean="0"/>
              <a:t>Insert Bio Text</a:t>
            </a:r>
          </a:p>
        </p:txBody>
      </p:sp>
    </p:spTree>
    <p:extLst>
      <p:ext uri="{BB962C8B-B14F-4D97-AF65-F5344CB8AC3E}">
        <p14:creationId xmlns:p14="http://schemas.microsoft.com/office/powerpoint/2010/main" val="362902785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10" name="Date Placeholder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EED81BB-099F-4F3C-A1C4-8CB05A6FB5DE}"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2" name="Rectangle 11"/>
          <p:cNvSpPr/>
          <p:nvPr userDrawn="1"/>
        </p:nvSpPr>
        <p:spPr>
          <a:xfrm>
            <a:off x="115716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p:cNvSpPr/>
          <p:nvPr userDrawn="1"/>
        </p:nvSpPr>
        <p:spPr>
          <a:xfrm>
            <a:off x="115716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16"/>
          <p:cNvSpPr/>
          <p:nvPr userDrawn="1"/>
        </p:nvSpPr>
        <p:spPr>
          <a:xfrm>
            <a:off x="4741686"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p:cNvSpPr/>
          <p:nvPr userDrawn="1"/>
        </p:nvSpPr>
        <p:spPr>
          <a:xfrm>
            <a:off x="4741686"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Rectangle 19"/>
          <p:cNvSpPr/>
          <p:nvPr userDrawn="1"/>
        </p:nvSpPr>
        <p:spPr>
          <a:xfrm>
            <a:off x="832621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ectangle 20"/>
          <p:cNvSpPr/>
          <p:nvPr userDrawn="1"/>
        </p:nvSpPr>
        <p:spPr>
          <a:xfrm>
            <a:off x="832621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Placeholder 4"/>
          <p:cNvSpPr>
            <a:spLocks noGrp="1"/>
          </p:cNvSpPr>
          <p:nvPr>
            <p:ph type="body" sz="quarter" idx="14"/>
          </p:nvPr>
        </p:nvSpPr>
        <p:spPr>
          <a:xfrm>
            <a:off x="1381310" y="3172880"/>
            <a:ext cx="2811463" cy="1939925"/>
          </a:xfrm>
        </p:spPr>
        <p:txBody>
          <a:bodyPr>
            <a:noAutofit/>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3" hasCustomPrompt="1"/>
          </p:nvPr>
        </p:nvSpPr>
        <p:spPr>
          <a:xfrm>
            <a:off x="1065067" y="497661"/>
            <a:ext cx="4392612" cy="788987"/>
          </a:xfrm>
        </p:spPr>
        <p:txBody>
          <a:bodyPr/>
          <a:lstStyle>
            <a:lvl1pPr marL="0" indent="0">
              <a:buNone/>
              <a:defRPr lang="en-US" sz="4400" b="1" kern="1200" smtClean="0">
                <a:solidFill>
                  <a:schemeClr val="bg1"/>
                </a:solidFill>
                <a:latin typeface="Arial"/>
                <a:ea typeface="Arial"/>
                <a:cs typeface="Arial"/>
              </a:defRPr>
            </a:lvl1pPr>
          </a:lstStyle>
          <a:p>
            <a:pPr lvl="0"/>
            <a:r>
              <a:rPr lang="en-US" smtClean="0"/>
              <a:t>Title</a:t>
            </a:r>
          </a:p>
        </p:txBody>
      </p:sp>
      <p:sp>
        <p:nvSpPr>
          <p:cNvPr id="26" name="Text Placeholder 25"/>
          <p:cNvSpPr>
            <a:spLocks noGrp="1"/>
          </p:cNvSpPr>
          <p:nvPr>
            <p:ph type="body" sz="quarter" idx="15"/>
          </p:nvPr>
        </p:nvSpPr>
        <p:spPr>
          <a:xfrm>
            <a:off x="1381311" y="2250808"/>
            <a:ext cx="2819158" cy="525462"/>
          </a:xfrm>
        </p:spPr>
        <p:txBody>
          <a:bodyPr>
            <a:noAutofit/>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7" name="Text Placeholder 4"/>
          <p:cNvSpPr>
            <a:spLocks noGrp="1"/>
          </p:cNvSpPr>
          <p:nvPr>
            <p:ph type="body" sz="quarter" idx="16"/>
          </p:nvPr>
        </p:nvSpPr>
        <p:spPr>
          <a:xfrm>
            <a:off x="4971814" y="3171610"/>
            <a:ext cx="2811463" cy="1939925"/>
          </a:xfrm>
        </p:spPr>
        <p:txBody>
          <a:bodyPr>
            <a:noAutofit/>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28" name="Text Placeholder 25"/>
          <p:cNvSpPr>
            <a:spLocks noGrp="1"/>
          </p:cNvSpPr>
          <p:nvPr>
            <p:ph type="body" sz="quarter" idx="17"/>
          </p:nvPr>
        </p:nvSpPr>
        <p:spPr>
          <a:xfrm>
            <a:off x="4971815" y="2249538"/>
            <a:ext cx="2819158" cy="525462"/>
          </a:xfrm>
        </p:spPr>
        <p:txBody>
          <a:bodyPr>
            <a:noAutofit/>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9" name="Text Placeholder 4"/>
          <p:cNvSpPr>
            <a:spLocks noGrp="1"/>
          </p:cNvSpPr>
          <p:nvPr>
            <p:ph type="body" sz="quarter" idx="18"/>
          </p:nvPr>
        </p:nvSpPr>
        <p:spPr>
          <a:xfrm>
            <a:off x="8591866" y="3177368"/>
            <a:ext cx="2811463" cy="1939925"/>
          </a:xfrm>
        </p:spPr>
        <p:txBody>
          <a:bodyPr>
            <a:noAutofit/>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0" name="Text Placeholder 25"/>
          <p:cNvSpPr>
            <a:spLocks noGrp="1"/>
          </p:cNvSpPr>
          <p:nvPr>
            <p:ph type="body" sz="quarter" idx="19"/>
          </p:nvPr>
        </p:nvSpPr>
        <p:spPr>
          <a:xfrm>
            <a:off x="8591867" y="2255296"/>
            <a:ext cx="2819158" cy="525462"/>
          </a:xfrm>
        </p:spPr>
        <p:txBody>
          <a:bodyPr>
            <a:noAutofit/>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9875514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Two Bios">
    <p:spTree>
      <p:nvGrpSpPr>
        <p:cNvPr id="1" name=""/>
        <p:cNvGrpSpPr/>
        <p:nvPr/>
      </p:nvGrpSpPr>
      <p:grpSpPr>
        <a:xfrm>
          <a:off x="0" y="0"/>
          <a:ext cx="0" cy="0"/>
        </a:xfrm>
      </p:grpSpPr>
      <p:pic>
        <p:nvPicPr>
          <p:cNvPr id="20" name="Picture 19"/>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9277"/>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180BE8E9-8A6F-462B-954B-CE9C95DF8835}"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Rectangle 3"/>
          <p:cNvSpPr/>
          <p:nvPr userDrawn="1"/>
        </p:nvSpPr>
        <p:spPr>
          <a:xfrm>
            <a:off x="1032498"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p:cNvSpPr/>
          <p:nvPr userDrawn="1"/>
        </p:nvSpPr>
        <p:spPr>
          <a:xfrm>
            <a:off x="3893594" y="2594175"/>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Picture Placeholder 14"/>
          <p:cNvSpPr>
            <a:spLocks noGrp="1"/>
          </p:cNvSpPr>
          <p:nvPr>
            <p:ph type="pic" sz="quarter" idx="11"/>
          </p:nvPr>
        </p:nvSpPr>
        <p:spPr>
          <a:xfrm>
            <a:off x="1032809" y="1657350"/>
            <a:ext cx="2633663" cy="3292475"/>
          </a:xfrm>
        </p:spPr>
        <p:txBody>
          <a:bodyPr/>
          <a:lstStyle/>
          <a:p>
            <a:endParaRPr lang="en-US"/>
          </a:p>
        </p:txBody>
      </p:sp>
      <p:sp>
        <p:nvSpPr>
          <p:cNvPr id="17" name="Text Placeholder 16"/>
          <p:cNvSpPr>
            <a:spLocks noGrp="1"/>
          </p:cNvSpPr>
          <p:nvPr>
            <p:ph type="body" sz="quarter" idx="12" hasCustomPrompt="1"/>
          </p:nvPr>
        </p:nvSpPr>
        <p:spPr>
          <a:xfrm>
            <a:off x="3893214" y="1657350"/>
            <a:ext cx="2338388" cy="431111"/>
          </a:xfrm>
        </p:spPr>
        <p:txBody>
          <a:bodyPr>
            <a:noAutofit/>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893214" y="2089150"/>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893214" y="2390775"/>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893484" y="2996346"/>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893214" y="2744061"/>
            <a:ext cx="19379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solidFill>
                  <a:srgbClr val="0065A4"/>
                </a:solidFill>
                <a:effectLst/>
                <a:uLnTx/>
                <a:uFillTx/>
                <a:latin typeface="Arial"/>
                <a:ea typeface="Arial"/>
                <a:cs typeface="Arial"/>
              </a:rPr>
              <a:t>Omaha</a:t>
            </a:r>
            <a:endParaRPr kumimoji="0" lang="en-US" sz="1600" b="0" i="0" u="none" strike="noStrike" kern="1200" cap="none" spc="0" normalizeH="0" baseline="0" noProof="0">
              <a:ln>
                <a:noFill/>
              </a:ln>
              <a:solidFill>
                <a:srgbClr val="0065A4"/>
              </a:solidFill>
              <a:effectLst/>
              <a:uLnTx/>
              <a:uFillTx/>
              <a:latin typeface="Arial"/>
              <a:ea typeface="Arial"/>
              <a:cs typeface="Arial"/>
            </a:endParaRPr>
          </a:p>
        </p:txBody>
      </p:sp>
      <p:sp>
        <p:nvSpPr>
          <p:cNvPr id="25" name="Rectangle 24"/>
          <p:cNvSpPr/>
          <p:nvPr userDrawn="1"/>
        </p:nvSpPr>
        <p:spPr>
          <a:xfrm>
            <a:off x="6535824" y="167493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Rectangle 25"/>
          <p:cNvSpPr/>
          <p:nvPr userDrawn="1"/>
        </p:nvSpPr>
        <p:spPr>
          <a:xfrm>
            <a:off x="9396920" y="2611121"/>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Picture Placeholder 14"/>
          <p:cNvSpPr>
            <a:spLocks noGrp="1"/>
          </p:cNvSpPr>
          <p:nvPr>
            <p:ph type="pic" sz="quarter" idx="16"/>
          </p:nvPr>
        </p:nvSpPr>
        <p:spPr>
          <a:xfrm>
            <a:off x="6536135" y="1674296"/>
            <a:ext cx="2633663" cy="3292475"/>
          </a:xfrm>
        </p:spPr>
        <p:txBody>
          <a:bodyPr/>
          <a:lstStyle/>
          <a:p>
            <a:endParaRPr lang="en-US"/>
          </a:p>
        </p:txBody>
      </p:sp>
      <p:sp>
        <p:nvSpPr>
          <p:cNvPr id="28" name="Text Placeholder 16"/>
          <p:cNvSpPr>
            <a:spLocks noGrp="1"/>
          </p:cNvSpPr>
          <p:nvPr>
            <p:ph type="body" sz="quarter" idx="17" hasCustomPrompt="1"/>
          </p:nvPr>
        </p:nvSpPr>
        <p:spPr>
          <a:xfrm>
            <a:off x="9396540" y="1674296"/>
            <a:ext cx="2338388" cy="431111"/>
          </a:xfrm>
        </p:spPr>
        <p:txBody>
          <a:bodyPr>
            <a:noAutofit/>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29" name="Text Placeholder 18"/>
          <p:cNvSpPr>
            <a:spLocks noGrp="1"/>
          </p:cNvSpPr>
          <p:nvPr>
            <p:ph type="body" sz="quarter" idx="18" hasCustomPrompt="1"/>
          </p:nvPr>
        </p:nvSpPr>
        <p:spPr>
          <a:xfrm>
            <a:off x="9396540" y="2106096"/>
            <a:ext cx="2338388" cy="301235"/>
          </a:xfrm>
        </p:spPr>
        <p:txBody>
          <a:bodyPr>
            <a:no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30" name="Text Placeholder 20"/>
          <p:cNvSpPr>
            <a:spLocks noGrp="1"/>
          </p:cNvSpPr>
          <p:nvPr>
            <p:ph type="body" sz="quarter" idx="19" hasCustomPrompt="1"/>
          </p:nvPr>
        </p:nvSpPr>
        <p:spPr>
          <a:xfrm>
            <a:off x="9396540" y="2407721"/>
            <a:ext cx="2338388" cy="206644"/>
          </a:xfrm>
        </p:spPr>
        <p:txBody>
          <a:bodyPr>
            <a:no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31" name="Text Placeholder 22"/>
          <p:cNvSpPr>
            <a:spLocks noGrp="1"/>
          </p:cNvSpPr>
          <p:nvPr>
            <p:ph type="body" sz="quarter" idx="20" hasCustomPrompt="1"/>
          </p:nvPr>
        </p:nvSpPr>
        <p:spPr>
          <a:xfrm>
            <a:off x="9396810" y="3013292"/>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32" name="TextBox 31"/>
          <p:cNvSpPr txBox="1"/>
          <p:nvPr userDrawn="1"/>
        </p:nvSpPr>
        <p:spPr>
          <a:xfrm>
            <a:off x="9396540" y="2761007"/>
            <a:ext cx="19379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solidFill>
                  <a:srgbClr val="0065A4"/>
                </a:solidFill>
                <a:effectLst/>
                <a:uLnTx/>
                <a:uFillTx/>
                <a:latin typeface="Arial"/>
                <a:ea typeface="Arial"/>
                <a:cs typeface="Arial"/>
              </a:rPr>
              <a:t>Omaha</a:t>
            </a:r>
            <a:endParaRPr kumimoji="0" lang="en-US" sz="1600" b="0" i="0" u="none" strike="noStrike" kern="1200" cap="none" spc="0" normalizeH="0" baseline="0" noProof="0">
              <a:ln>
                <a:noFill/>
              </a:ln>
              <a:solidFill>
                <a:srgbClr val="0065A4"/>
              </a:solidFill>
              <a:effectLst/>
              <a:uLnTx/>
              <a:uFillTx/>
              <a:latin typeface="Arial"/>
              <a:ea typeface="Arial"/>
              <a:cs typeface="Arial"/>
            </a:endParaRPr>
          </a:p>
        </p:txBody>
      </p:sp>
    </p:spTree>
    <p:extLst>
      <p:ext uri="{BB962C8B-B14F-4D97-AF65-F5344CB8AC3E}">
        <p14:creationId xmlns:p14="http://schemas.microsoft.com/office/powerpoint/2010/main" val="29240285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io Page">
    <p:spTree>
      <p:nvGrpSpPr>
        <p:cNvPr id="1" name=""/>
        <p:cNvGrpSpPr/>
        <p:nvPr/>
      </p:nvGrpSpPr>
      <p:grpSpPr>
        <a:xfrm>
          <a:off x="0" y="0"/>
          <a:ext cx="0" cy="0"/>
        </a:xfrm>
      </p:grpSpPr>
      <p:pic>
        <p:nvPicPr>
          <p:cNvPr id="15" name="Picture 14"/>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5089" y="0"/>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F7E6E81-BAF7-4572-BA00-E64A6C701632}"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65A4"/>
              </a:solidFill>
              <a:effectLst/>
              <a:uLnTx/>
              <a:uFillTx/>
              <a:latin typeface="Calibri"/>
              <a:ea typeface="+mn-ea"/>
              <a:cs typeface="+mn-cs"/>
            </a:endParaRPr>
          </a:p>
        </p:txBody>
      </p:sp>
      <p:sp>
        <p:nvSpPr>
          <p:cNvPr id="9" name="TextBox 8"/>
          <p:cNvSpPr txBox="1"/>
          <p:nvPr userDrawn="1"/>
        </p:nvSpPr>
        <p:spPr>
          <a:xfrm>
            <a:off x="4109264" y="3962151"/>
            <a:ext cx="19379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solidFill>
                  <a:srgbClr val="FFFFFF"/>
                </a:solidFill>
                <a:effectLst/>
                <a:uLnTx/>
                <a:uFillTx/>
                <a:latin typeface="Arial"/>
                <a:ea typeface="Arial"/>
                <a:cs typeface="Arial"/>
              </a:rPr>
              <a:t>Omaha</a:t>
            </a:r>
            <a:endParaRPr kumimoji="0" lang="en-US" sz="1600" b="0" i="0" u="none" strike="noStrike" kern="1200" cap="none" spc="0" normalizeH="0" baseline="0" noProof="0">
              <a:ln>
                <a:noFill/>
              </a:ln>
              <a:solidFill>
                <a:srgbClr val="FFFFFF"/>
              </a:solidFill>
              <a:effectLst/>
              <a:uLnTx/>
              <a:uFillTx/>
              <a:latin typeface="Arial"/>
              <a:ea typeface="Arial"/>
              <a:cs typeface="Arial"/>
            </a:endParaRPr>
          </a:p>
        </p:txBody>
      </p:sp>
      <p:sp>
        <p:nvSpPr>
          <p:cNvPr id="12" name="Text Placeholder 16"/>
          <p:cNvSpPr>
            <a:spLocks noGrp="1"/>
          </p:cNvSpPr>
          <p:nvPr>
            <p:ph type="body" sz="quarter" idx="12" hasCustomPrompt="1"/>
          </p:nvPr>
        </p:nvSpPr>
        <p:spPr>
          <a:xfrm>
            <a:off x="3953596" y="2261170"/>
            <a:ext cx="2338388" cy="431111"/>
          </a:xfrm>
        </p:spPr>
        <p:txBody>
          <a:bodyPr>
            <a:noAutofit/>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953596" y="2692970"/>
            <a:ext cx="2338388" cy="301235"/>
          </a:xfrm>
        </p:spPr>
        <p:txBody>
          <a:bodyPr>
            <a:no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953596" y="2994595"/>
            <a:ext cx="2338388" cy="206644"/>
          </a:xfrm>
        </p:spPr>
        <p:txBody>
          <a:bodyPr>
            <a:no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4122716"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bg1"/>
                </a:solidFill>
                <a:latin typeface="Arial"/>
                <a:ea typeface="Arial"/>
                <a:cs typeface="Arial"/>
              </a:defRPr>
            </a:lvl1pPr>
          </a:lstStyle>
          <a:p>
            <a:pPr lvl="0"/>
            <a:r>
              <a:rPr lang="en-US" smtClean="0"/>
              <a:t>Insert Bio Text</a:t>
            </a:r>
          </a:p>
        </p:txBody>
      </p:sp>
      <p:sp>
        <p:nvSpPr>
          <p:cNvPr id="4" name="Rectangle 3"/>
          <p:cNvSpPr/>
          <p:nvPr userDrawn="1"/>
        </p:nvSpPr>
        <p:spPr>
          <a:xfrm>
            <a:off x="1262445"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385B8"/>
              </a:solidFill>
              <a:effectLst/>
              <a:uLnTx/>
              <a:uFillTx/>
              <a:latin typeface="Calibri"/>
              <a:ea typeface="+mn-ea"/>
              <a:cs typeface="+mn-cs"/>
            </a:endParaRPr>
          </a:p>
        </p:txBody>
      </p:sp>
      <p:sp>
        <p:nvSpPr>
          <p:cNvPr id="7" name="Picture Placeholder 6"/>
          <p:cNvSpPr>
            <a:spLocks noGrp="1"/>
          </p:cNvSpPr>
          <p:nvPr>
            <p:ph type="pic" sz="quarter" idx="17"/>
          </p:nvPr>
        </p:nvSpPr>
        <p:spPr>
          <a:xfrm>
            <a:off x="1253051" y="1690688"/>
            <a:ext cx="2635250" cy="3259137"/>
          </a:xfrm>
        </p:spPr>
        <p:txBody>
          <a:bodyPr/>
          <a:lstStyle/>
          <a:p>
            <a:endParaRPr lang="en-US"/>
          </a:p>
        </p:txBody>
      </p:sp>
    </p:spTree>
    <p:extLst>
      <p:ext uri="{BB962C8B-B14F-4D97-AF65-F5344CB8AC3E}">
        <p14:creationId xmlns:p14="http://schemas.microsoft.com/office/powerpoint/2010/main" val="57315480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1111"/>
            <a:ext cx="12192002" cy="6858000"/>
          </a:xfrm>
          <a:prstGeom prst="rect">
            <a:avLst/>
          </a:prstGeom>
        </p:spPr>
      </p:pic>
      <p:sp>
        <p:nvSpPr>
          <p:cNvPr id="13" name="Rectangle 12"/>
          <p:cNvSpPr/>
          <p:nvPr userDrawn="1"/>
        </p:nvSpPr>
        <p:spPr>
          <a:xfrm>
            <a:off x="1948789" y="3629817"/>
            <a:ext cx="5307034" cy="529489"/>
          </a:xfrm>
          <a:prstGeom prst="rect">
            <a:avLst/>
          </a:prstGeom>
          <a:solidFill>
            <a:srgbClr val="34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95165" y="5965607"/>
            <a:ext cx="2264700" cy="557808"/>
          </a:xfrm>
          <a:prstGeom prst="rect">
            <a:avLst/>
          </a:prstGeom>
        </p:spPr>
      </p:pic>
      <p:sp>
        <p:nvSpPr>
          <p:cNvPr id="2" name="Title 1"/>
          <p:cNvSpPr>
            <a:spLocks noGrp="1"/>
          </p:cNvSpPr>
          <p:nvPr>
            <p:ph type="ctrTitle" hasCustomPrompt="1"/>
          </p:nvPr>
        </p:nvSpPr>
        <p:spPr>
          <a:xfrm>
            <a:off x="1948790" y="1170915"/>
            <a:ext cx="9144000" cy="2387600"/>
          </a:xfrm>
        </p:spPr>
        <p:txBody>
          <a:bodyPr anchor="b">
            <a:normAutofit/>
          </a:bodyPr>
          <a:lstStyle>
            <a:lvl1pPr algn="l">
              <a:defRPr sz="6000" b="1">
                <a:solidFill>
                  <a:srgbClr val="0065A5"/>
                </a:solidFill>
                <a:latin typeface="Arial"/>
                <a:ea typeface="Arial"/>
                <a:cs typeface="Arial"/>
              </a:defRPr>
            </a:lvl1pPr>
          </a:lstStyle>
          <a:p>
            <a:r>
              <a:rPr lang="en-US"/>
              <a:t>Presentation Title</a:t>
            </a:r>
          </a:p>
        </p:txBody>
      </p:sp>
      <p:sp>
        <p:nvSpPr>
          <p:cNvPr id="3" name="Subtitle 2"/>
          <p:cNvSpPr>
            <a:spLocks noGrp="1"/>
          </p:cNvSpPr>
          <p:nvPr>
            <p:ph type="subTitle" idx="1"/>
          </p:nvPr>
        </p:nvSpPr>
        <p:spPr>
          <a:xfrm>
            <a:off x="1948790" y="3682958"/>
            <a:ext cx="9144000" cy="1655762"/>
          </a:xfrm>
        </p:spPr>
        <p:txBody>
          <a:bodyPr/>
          <a:lstStyle>
            <a:lvl1pPr marL="0" indent="0" algn="l">
              <a:buNone/>
              <a:defRPr sz="2400" b="1" cap="all" baseline="0">
                <a:solidFill>
                  <a:schemeClr val="bg1"/>
                </a:solidFill>
                <a:latin typeface="Arial"/>
                <a:ea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316075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04861"/>
            <a:ext cx="10515600" cy="4351338"/>
          </a:xfrm>
        </p:spPr>
        <p:txBody>
          <a:bodyPr/>
          <a:lstStyle>
            <a:lvl1pPr>
              <a:defRPr sz="4000"/>
            </a:lvl1pPr>
            <a:lvl2pPr>
              <a:defRPr sz="3600"/>
            </a:lvl2pPr>
            <a:lvl3pPr>
              <a:defRPr sz="28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71866932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04861"/>
            <a:ext cx="10515600" cy="4351338"/>
          </a:xfrm>
        </p:spPr>
        <p:txBody>
          <a:bodyPr>
            <a:noAutofit/>
          </a:bodyPr>
          <a:lstStyle>
            <a:lvl1pPr>
              <a:defRPr sz="4000"/>
            </a:lvl1pPr>
            <a:lvl2pPr>
              <a:defRPr sz="3600"/>
            </a:lvl2pPr>
            <a:lvl3pPr>
              <a:defRPr sz="28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96B68E8-A226-4014-AAC3-6EFB54021EB9}"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10205078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ection Header">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9277"/>
            <a:ext cx="12198096" cy="6861429"/>
          </a:xfrm>
          <a:prstGeom prst="rect">
            <a:avLst/>
          </a:prstGeom>
        </p:spPr>
      </p:pic>
      <p:sp>
        <p:nvSpPr>
          <p:cNvPr id="13" name="Rectangle 12"/>
          <p:cNvSpPr/>
          <p:nvPr userDrawn="1"/>
        </p:nvSpPr>
        <p:spPr>
          <a:xfrm>
            <a:off x="1948789" y="4206884"/>
            <a:ext cx="5087194" cy="529489"/>
          </a:xfrm>
          <a:prstGeom prst="rect">
            <a:avLst/>
          </a:prstGeom>
          <a:solidFill>
            <a:srgbClr val="348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p:nvPr userDrawn="1"/>
        </p:nvSpPr>
        <p:spPr>
          <a:xfrm>
            <a:off x="1948790" y="1170915"/>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6798"/>
                </a:solidFill>
                <a:latin typeface="Arial"/>
                <a:ea typeface="Arial"/>
                <a:cs typeface="Arial"/>
              </a:defRPr>
            </a:lvl1pPr>
          </a:lstStyle>
          <a:p>
            <a:r>
              <a:rPr lang="en-US"/>
              <a:t>Presentation Title</a:t>
            </a:r>
            <a:endParaRPr lang="en-US"/>
          </a:p>
        </p:txBody>
      </p:sp>
      <p:sp>
        <p:nvSpPr>
          <p:cNvPr id="2" name="Title 1"/>
          <p:cNvSpPr>
            <a:spLocks noGrp="1"/>
          </p:cNvSpPr>
          <p:nvPr>
            <p:ph type="title"/>
          </p:nvPr>
        </p:nvSpPr>
        <p:spPr>
          <a:xfrm>
            <a:off x="1948788" y="1798319"/>
            <a:ext cx="10515600" cy="2325739"/>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948788" y="4290620"/>
            <a:ext cx="10515600" cy="1500187"/>
          </a:xfrm>
        </p:spPr>
        <p:txBody>
          <a:bodyPr/>
          <a:lstStyle>
            <a:lvl1pPr marL="0" indent="0">
              <a:buNone/>
              <a:defRPr sz="2400" b="1" cap="all" baseline="0">
                <a:solidFill>
                  <a:schemeClr val="bg1"/>
                </a:solidFill>
                <a:latin typeface="Arial"/>
                <a:ea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
        <p:nvSpPr>
          <p:cNvPr id="10"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354276870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425" y="10387"/>
            <a:ext cx="12198096" cy="6861429"/>
          </a:xfrm>
          <a:prstGeom prst="rect">
            <a:avLst/>
          </a:prstGeom>
        </p:spPr>
      </p:pic>
      <p:sp>
        <p:nvSpPr>
          <p:cNvPr id="2" name="Title 1"/>
          <p:cNvSpPr>
            <a:spLocks noGrp="1"/>
          </p:cNvSpPr>
          <p:nvPr>
            <p:ph type="title"/>
          </p:nvPr>
        </p:nvSpPr>
        <p:spPr/>
        <p:txBody>
          <a:bodyPr/>
          <a:lstStyle>
            <a:lvl1pPr>
              <a:defRPr>
                <a:solidFill>
                  <a:srgbClr val="0065A5"/>
                </a:solidFill>
              </a:defRPr>
            </a:lvl1pPr>
          </a:lstStyle>
          <a:p>
            <a:r>
              <a:rPr lang="en-US"/>
              <a:t>Click to edit Master title style</a:t>
            </a:r>
          </a:p>
        </p:txBody>
      </p:sp>
      <p:sp>
        <p:nvSpPr>
          <p:cNvPr id="3" name="Content Placeholder 2"/>
          <p:cNvSpPr>
            <a:spLocks noGrp="1"/>
          </p:cNvSpPr>
          <p:nvPr>
            <p:ph sz="half" idx="1"/>
          </p:nvPr>
        </p:nvSpPr>
        <p:spPr>
          <a:xfrm>
            <a:off x="838200" y="1687609"/>
            <a:ext cx="5181600" cy="4351338"/>
          </a:xfrm>
        </p:spPr>
        <p:txBody>
          <a:bodyPr/>
          <a:lstStyle>
            <a:lvl1pPr>
              <a:defRPr sz="3400"/>
            </a:lvl1pPr>
            <a:lvl2pPr>
              <a:defRPr sz="3000"/>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87609"/>
            <a:ext cx="5181600" cy="4351338"/>
          </a:xfrm>
        </p:spPr>
        <p:txBody>
          <a:bodyPr/>
          <a:lstStyle>
            <a:lvl1pPr>
              <a:defRPr lang="en-US" sz="3400" kern="1200">
                <a:solidFill>
                  <a:schemeClr val="tx1"/>
                </a:solidFill>
                <a:latin typeface="+mn-lt"/>
                <a:ea typeface="+mn-ea"/>
                <a:cs typeface="+mn-cs"/>
              </a:defRPr>
            </a:lvl1pPr>
            <a:lvl2pPr>
              <a:defRPr lang="en-US" sz="3000" kern="1200">
                <a:solidFill>
                  <a:schemeClr val="tx1">
                    <a:lumMod val="65000"/>
                    <a:lumOff val="35000"/>
                  </a:schemeClr>
                </a:solidFill>
                <a:latin typeface="+mn-lt"/>
                <a:ea typeface="+mn-ea"/>
                <a:cs typeface="+mn-cs"/>
              </a:defRPr>
            </a:lvl2pPr>
            <a:lvl3pPr>
              <a:defRPr lang="en-US" sz="2400" kern="1200">
                <a:solidFill>
                  <a:schemeClr val="bg1">
                    <a:lumMod val="50000"/>
                  </a:schemeClr>
                </a:solidFill>
                <a:latin typeface="+mn-lt"/>
                <a:ea typeface="+mn-ea"/>
                <a:cs typeface="+mn-cs"/>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DCFE4-D037-2F4B-9510-F7D021578D80}" type="datetimeFigureOut">
              <a:rPr lang="en-US" smtClean="0"/>
              <a:t>2/17/2021</a:t>
            </a:fld>
            <a:endParaRPr lang="en-US"/>
          </a:p>
        </p:txBody>
      </p:sp>
      <p:sp>
        <p:nvSpPr>
          <p:cNvPr id="9"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37675826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Comparison (includes header)">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68490982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36436071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343750975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7" name="Title 1"/>
          <p:cNvSpPr>
            <a:spLocks noGrp="1"/>
          </p:cNvSpPr>
          <p:nvPr>
            <p:ph type="title"/>
          </p:nvPr>
        </p:nvSpPr>
        <p:spPr>
          <a:xfrm>
            <a:off x="997104" y="457200"/>
            <a:ext cx="3932237" cy="1600200"/>
          </a:xfrm>
        </p:spPr>
        <p:txBody>
          <a:bodyPr anchor="b"/>
          <a:lstStyle>
            <a:lvl1pPr>
              <a:defRPr sz="3200">
                <a:solidFill>
                  <a:schemeClr val="bg1"/>
                </a:solidFill>
              </a:defRPr>
            </a:lvl1pPr>
          </a:lstStyle>
          <a:p>
            <a:r>
              <a:rPr lang="en-US"/>
              <a:t>Click to edit Master title style</a:t>
            </a:r>
          </a:p>
        </p:txBody>
      </p:sp>
      <p:sp>
        <p:nvSpPr>
          <p:cNvPr id="8"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997104"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a:xfrm>
            <a:off x="838200" y="6356350"/>
            <a:ext cx="2743200" cy="365125"/>
          </a:xfrm>
        </p:spPr>
        <p:txBody>
          <a:bodyPr/>
          <a:lstStyle/>
          <a:p>
            <a:fld id="{FF4DCFE4-D037-2F4B-9510-F7D021578D80}" type="datetimeFigureOut">
              <a:rPr lang="en-US" smtClean="0"/>
              <a:t>2/17/2021</a:t>
            </a:fld>
            <a:endParaRPr lang="en-US"/>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107161829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12470196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131460644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sz="4000"/>
            </a:lvl1pPr>
            <a:lvl3pPr>
              <a:defRPr sz="24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316570376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443947"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5" name="Rectangle 4"/>
          <p:cNvSpPr/>
          <p:nvPr userDrawn="1"/>
        </p:nvSpPr>
        <p:spPr>
          <a:xfrm>
            <a:off x="443947"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
          </p:nvPr>
        </p:nvSpPr>
        <p:spPr>
          <a:xfrm>
            <a:off x="8280613"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7" name="Content Placeholder 2"/>
          <p:cNvSpPr>
            <a:spLocks noGrp="1"/>
          </p:cNvSpPr>
          <p:nvPr>
            <p:ph sz="half" idx="2"/>
          </p:nvPr>
        </p:nvSpPr>
        <p:spPr>
          <a:xfrm>
            <a:off x="4479889"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10" name="Rectangle 9"/>
          <p:cNvSpPr/>
          <p:nvPr userDrawn="1"/>
        </p:nvSpPr>
        <p:spPr>
          <a:xfrm>
            <a:off x="4228760"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11" name="Rectangle 10"/>
          <p:cNvSpPr/>
          <p:nvPr userDrawn="1"/>
        </p:nvSpPr>
        <p:spPr>
          <a:xfrm>
            <a:off x="4228760"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029484"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14" name="Rectangle 13"/>
          <p:cNvSpPr/>
          <p:nvPr userDrawn="1"/>
        </p:nvSpPr>
        <p:spPr>
          <a:xfrm>
            <a:off x="8029484"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1"/>
          </p:nvPr>
        </p:nvSpPr>
        <p:spPr>
          <a:xfrm>
            <a:off x="790211" y="2079625"/>
            <a:ext cx="2886075" cy="752475"/>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endParaRPr lang="en-US"/>
          </a:p>
        </p:txBody>
      </p:sp>
      <p:sp>
        <p:nvSpPr>
          <p:cNvPr id="20" name="Text Placeholder 18"/>
          <p:cNvSpPr>
            <a:spLocks noGrp="1"/>
          </p:cNvSpPr>
          <p:nvPr>
            <p:ph type="body" sz="quarter" idx="12"/>
          </p:nvPr>
        </p:nvSpPr>
        <p:spPr>
          <a:xfrm>
            <a:off x="4558273" y="207962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1" name="Text Placeholder 18"/>
          <p:cNvSpPr>
            <a:spLocks noGrp="1"/>
          </p:cNvSpPr>
          <p:nvPr>
            <p:ph type="body" sz="quarter" idx="13"/>
          </p:nvPr>
        </p:nvSpPr>
        <p:spPr>
          <a:xfrm>
            <a:off x="8367623" y="206403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3" name="Text Placeholder 22"/>
          <p:cNvSpPr>
            <a:spLocks noGrp="1"/>
          </p:cNvSpPr>
          <p:nvPr>
            <p:ph type="body" sz="quarter" idx="14"/>
          </p:nvPr>
        </p:nvSpPr>
        <p:spPr>
          <a:xfrm>
            <a:off x="781585" y="3122613"/>
            <a:ext cx="2886075" cy="2122487"/>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4" name="Text Placeholder 22"/>
          <p:cNvSpPr>
            <a:spLocks noGrp="1"/>
          </p:cNvSpPr>
          <p:nvPr>
            <p:ph type="body" sz="quarter" idx="15"/>
          </p:nvPr>
        </p:nvSpPr>
        <p:spPr>
          <a:xfrm>
            <a:off x="4579403" y="3122613"/>
            <a:ext cx="2886075" cy="2122487"/>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5" name="Text Placeholder 22"/>
          <p:cNvSpPr>
            <a:spLocks noGrp="1"/>
          </p:cNvSpPr>
          <p:nvPr>
            <p:ph type="body" sz="quarter" idx="16"/>
          </p:nvPr>
        </p:nvSpPr>
        <p:spPr>
          <a:xfrm>
            <a:off x="8380127" y="3122613"/>
            <a:ext cx="2886075" cy="2122487"/>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745589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ection Header">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9277"/>
            <a:ext cx="12198096" cy="6861429"/>
          </a:xfrm>
          <a:prstGeom prst="rect">
            <a:avLst/>
          </a:prstGeom>
        </p:spPr>
      </p:pic>
      <p:sp>
        <p:nvSpPr>
          <p:cNvPr id="13" name="Rectangle 12"/>
          <p:cNvSpPr/>
          <p:nvPr userDrawn="1"/>
        </p:nvSpPr>
        <p:spPr>
          <a:xfrm>
            <a:off x="1948789" y="4206884"/>
            <a:ext cx="5087194" cy="529489"/>
          </a:xfrm>
          <a:prstGeom prst="rect">
            <a:avLst/>
          </a:prstGeom>
          <a:solidFill>
            <a:srgbClr val="348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itle 1"/>
          <p:cNvSpPr txBox="1"/>
          <p:nvPr userDrawn="1"/>
        </p:nvSpPr>
        <p:spPr>
          <a:xfrm>
            <a:off x="1948790" y="1170915"/>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6798"/>
                </a:solidFill>
                <a:latin typeface="Arial"/>
                <a:ea typeface="Arial"/>
                <a:cs typeface="Arial"/>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6000" b="1" i="0" u="none" strike="noStrike" kern="1200" cap="none" spc="0" normalizeH="0" baseline="0" noProof="0">
                <a:ln>
                  <a:noFill/>
                </a:ln>
                <a:solidFill>
                  <a:srgbClr val="006798"/>
                </a:solidFill>
                <a:effectLst/>
                <a:uLnTx/>
                <a:uFillTx/>
                <a:latin typeface="Arial"/>
                <a:cs typeface="Arial"/>
              </a:rPr>
              <a:t>Presentation Title</a:t>
            </a:r>
            <a:endParaRPr kumimoji="0" lang="en-US" sz="6000" b="1" i="0" u="none" strike="noStrike" kern="1200" cap="none" spc="0" normalizeH="0" baseline="0" noProof="0">
              <a:ln>
                <a:noFill/>
              </a:ln>
              <a:solidFill>
                <a:srgbClr val="006798"/>
              </a:solidFill>
              <a:effectLst/>
              <a:uLnTx/>
              <a:uFillTx/>
              <a:latin typeface="Arial"/>
              <a:cs typeface="Arial"/>
            </a:endParaRPr>
          </a:p>
        </p:txBody>
      </p:sp>
      <p:sp>
        <p:nvSpPr>
          <p:cNvPr id="2" name="Title 1"/>
          <p:cNvSpPr>
            <a:spLocks noGrp="1"/>
          </p:cNvSpPr>
          <p:nvPr>
            <p:ph type="title"/>
          </p:nvPr>
        </p:nvSpPr>
        <p:spPr>
          <a:xfrm>
            <a:off x="1948788" y="1798319"/>
            <a:ext cx="10515600" cy="2325739"/>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948788" y="4290620"/>
            <a:ext cx="10515600" cy="1500187"/>
          </a:xfrm>
        </p:spPr>
        <p:txBody>
          <a:bodyPr/>
          <a:lstStyle>
            <a:lvl1pPr marL="0" indent="0">
              <a:buNone/>
              <a:defRPr sz="2400" b="1" cap="all" baseline="0">
                <a:solidFill>
                  <a:schemeClr val="bg1"/>
                </a:solidFill>
                <a:latin typeface="Arial"/>
                <a:ea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E7B91E0-602D-4B87-8312-96143997F9D2}"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0"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134591432"/>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wo Bio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1078750" y="199545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939846" y="2931641"/>
            <a:ext cx="1882139" cy="80434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1"/>
          </p:nvPr>
        </p:nvSpPr>
        <p:spPr>
          <a:xfrm>
            <a:off x="1079061" y="1994816"/>
            <a:ext cx="2633663" cy="3292475"/>
          </a:xfrm>
        </p:spPr>
        <p:txBody>
          <a:bodyPr/>
          <a:lstStyle/>
          <a:p>
            <a:endParaRPr lang="en-US"/>
          </a:p>
        </p:txBody>
      </p:sp>
      <p:sp>
        <p:nvSpPr>
          <p:cNvPr id="17" name="Text Placeholder 16"/>
          <p:cNvSpPr>
            <a:spLocks noGrp="1"/>
          </p:cNvSpPr>
          <p:nvPr>
            <p:ph type="body" sz="quarter" idx="12" hasCustomPrompt="1"/>
          </p:nvPr>
        </p:nvSpPr>
        <p:spPr>
          <a:xfrm>
            <a:off x="3939466" y="1994816"/>
            <a:ext cx="2338388" cy="431111"/>
          </a:xfrm>
        </p:spPr>
        <p:txBody>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939466" y="2426616"/>
            <a:ext cx="2338388" cy="301235"/>
          </a:xfrm>
        </p:spPr>
        <p:txBody>
          <a:bodyPr>
            <a:norm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939466" y="2728241"/>
            <a:ext cx="2338388" cy="206644"/>
          </a:xfrm>
        </p:spPr>
        <p:txBody>
          <a:bodyPr>
            <a:norm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939736" y="3333812"/>
            <a:ext cx="1882775" cy="402492"/>
          </a:xfrm>
        </p:spPr>
        <p:txBody>
          <a:bodyPr>
            <a:noAutofit/>
          </a:bodyPr>
          <a:lstStyle>
            <a:lvl1pPr marL="0" indent="0">
              <a:buNone/>
              <a:defRPr lang="en-US" sz="1600" kern="1200" smtClean="0">
                <a:solidFill>
                  <a:schemeClr val="bg1"/>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939466" y="3081527"/>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Tree>
    <p:extLst>
      <p:ext uri="{BB962C8B-B14F-4D97-AF65-F5344CB8AC3E}">
        <p14:creationId xmlns:p14="http://schemas.microsoft.com/office/powerpoint/2010/main" val="113977780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io Pag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710381"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85B8"/>
              </a:solidFill>
            </a:endParaRPr>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A4"/>
              </a:solidFill>
            </a:endParaRPr>
          </a:p>
        </p:txBody>
      </p:sp>
      <p:sp>
        <p:nvSpPr>
          <p:cNvPr id="9" name="TextBox 8"/>
          <p:cNvSpPr txBox="1"/>
          <p:nvPr userDrawn="1"/>
        </p:nvSpPr>
        <p:spPr>
          <a:xfrm>
            <a:off x="3565826" y="3962151"/>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11" name="Picture Placeholder 10"/>
          <p:cNvSpPr>
            <a:spLocks noGrp="1"/>
          </p:cNvSpPr>
          <p:nvPr>
            <p:ph type="pic" sz="quarter" idx="11"/>
          </p:nvPr>
        </p:nvSpPr>
        <p:spPr>
          <a:xfrm>
            <a:off x="709613" y="1690688"/>
            <a:ext cx="2701925" cy="3259137"/>
          </a:xfrm>
        </p:spPr>
        <p:txBody>
          <a:bodyPr/>
          <a:lstStyle/>
          <a:p>
            <a:endParaRPr lang="en-US"/>
          </a:p>
        </p:txBody>
      </p:sp>
      <p:sp>
        <p:nvSpPr>
          <p:cNvPr id="12" name="Text Placeholder 16"/>
          <p:cNvSpPr>
            <a:spLocks noGrp="1"/>
          </p:cNvSpPr>
          <p:nvPr>
            <p:ph type="body" sz="quarter" idx="12" hasCustomPrompt="1"/>
          </p:nvPr>
        </p:nvSpPr>
        <p:spPr>
          <a:xfrm>
            <a:off x="3410158" y="2261170"/>
            <a:ext cx="2338388" cy="431111"/>
          </a:xfrm>
        </p:spPr>
        <p:txBody>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410158" y="2692970"/>
            <a:ext cx="2338388" cy="301235"/>
          </a:xfrm>
        </p:spPr>
        <p:txBody>
          <a:bodyPr>
            <a:norm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410158" y="2994595"/>
            <a:ext cx="2338388" cy="206644"/>
          </a:xfrm>
        </p:spPr>
        <p:txBody>
          <a:bodyPr>
            <a:norm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3579278"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tx1">
                    <a:lumMod val="50000"/>
                    <a:lumOff val="50000"/>
                  </a:schemeClr>
                </a:solidFill>
                <a:latin typeface="Arial"/>
                <a:ea typeface="Arial"/>
                <a:cs typeface="Arial"/>
              </a:defRPr>
            </a:lvl1pPr>
          </a:lstStyle>
          <a:p>
            <a:pPr lvl="0"/>
            <a:r>
              <a:rPr lang="en-US" smtClean="0"/>
              <a:t>Insert Bio Text</a:t>
            </a:r>
          </a:p>
        </p:txBody>
      </p:sp>
    </p:spTree>
    <p:extLst>
      <p:ext uri="{BB962C8B-B14F-4D97-AF65-F5344CB8AC3E}">
        <p14:creationId xmlns:p14="http://schemas.microsoft.com/office/powerpoint/2010/main" val="386978969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10" name="Date Placeholder 4"/>
          <p:cNvSpPr>
            <a:spLocks noGrp="1"/>
          </p:cNvSpPr>
          <p:nvPr>
            <p:ph type="dt" sz="half" idx="10"/>
          </p:nvPr>
        </p:nvSpPr>
        <p:spPr>
          <a:xfrm>
            <a:off x="838200" y="6356350"/>
            <a:ext cx="2743200" cy="365125"/>
          </a:xfrm>
        </p:spPr>
        <p:txBody>
          <a:bodyPr/>
          <a:lstStyle/>
          <a:p>
            <a:fld id="{FF4DCFE4-D037-2F4B-9510-F7D021578D80}" type="datetimeFigureOut">
              <a:rPr lang="en-US" smtClean="0"/>
              <a:t>2/17/2021</a:t>
            </a:fld>
            <a:endParaRPr lang="en-US"/>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
        <p:nvSpPr>
          <p:cNvPr id="12" name="Rectangle 11"/>
          <p:cNvSpPr/>
          <p:nvPr userDrawn="1"/>
        </p:nvSpPr>
        <p:spPr>
          <a:xfrm>
            <a:off x="115716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5716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741686"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741686"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32621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2621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4"/>
          </p:nvPr>
        </p:nvSpPr>
        <p:spPr>
          <a:xfrm>
            <a:off x="1381310" y="3172880"/>
            <a:ext cx="2811463" cy="1939925"/>
          </a:xfrm>
        </p:spPr>
        <p:txBody>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3" hasCustomPrompt="1"/>
          </p:nvPr>
        </p:nvSpPr>
        <p:spPr>
          <a:xfrm>
            <a:off x="1065067" y="497661"/>
            <a:ext cx="4392612" cy="788987"/>
          </a:xfrm>
        </p:spPr>
        <p:txBody>
          <a:bodyPr/>
          <a:lstStyle>
            <a:lvl1pPr marL="0" indent="0">
              <a:buNone/>
              <a:defRPr lang="en-US" sz="4400" b="1" kern="1200" smtClean="0">
                <a:solidFill>
                  <a:schemeClr val="bg1"/>
                </a:solidFill>
                <a:latin typeface="Arial"/>
                <a:ea typeface="Arial"/>
                <a:cs typeface="Arial"/>
              </a:defRPr>
            </a:lvl1pPr>
          </a:lstStyle>
          <a:p>
            <a:pPr lvl="0"/>
            <a:r>
              <a:rPr lang="en-US" smtClean="0"/>
              <a:t>Title</a:t>
            </a:r>
          </a:p>
        </p:txBody>
      </p:sp>
      <p:sp>
        <p:nvSpPr>
          <p:cNvPr id="26" name="Text Placeholder 25"/>
          <p:cNvSpPr>
            <a:spLocks noGrp="1"/>
          </p:cNvSpPr>
          <p:nvPr>
            <p:ph type="body" sz="quarter" idx="15"/>
          </p:nvPr>
        </p:nvSpPr>
        <p:spPr>
          <a:xfrm>
            <a:off x="1381311" y="2250808"/>
            <a:ext cx="2819158" cy="525462"/>
          </a:xfrm>
        </p:spPr>
        <p:txBody>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7" name="Text Placeholder 4"/>
          <p:cNvSpPr>
            <a:spLocks noGrp="1"/>
          </p:cNvSpPr>
          <p:nvPr>
            <p:ph type="body" sz="quarter" idx="16"/>
          </p:nvPr>
        </p:nvSpPr>
        <p:spPr>
          <a:xfrm>
            <a:off x="4971814" y="3171610"/>
            <a:ext cx="2811463" cy="1939925"/>
          </a:xfrm>
        </p:spPr>
        <p:txBody>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28" name="Text Placeholder 25"/>
          <p:cNvSpPr>
            <a:spLocks noGrp="1"/>
          </p:cNvSpPr>
          <p:nvPr>
            <p:ph type="body" sz="quarter" idx="17"/>
          </p:nvPr>
        </p:nvSpPr>
        <p:spPr>
          <a:xfrm>
            <a:off x="4971815" y="2249538"/>
            <a:ext cx="2819158" cy="525462"/>
          </a:xfrm>
        </p:spPr>
        <p:txBody>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9" name="Text Placeholder 4"/>
          <p:cNvSpPr>
            <a:spLocks noGrp="1"/>
          </p:cNvSpPr>
          <p:nvPr>
            <p:ph type="body" sz="quarter" idx="18"/>
          </p:nvPr>
        </p:nvSpPr>
        <p:spPr>
          <a:xfrm>
            <a:off x="8591866" y="3177368"/>
            <a:ext cx="2811463" cy="1939925"/>
          </a:xfrm>
        </p:spPr>
        <p:txBody>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0" name="Text Placeholder 25"/>
          <p:cNvSpPr>
            <a:spLocks noGrp="1"/>
          </p:cNvSpPr>
          <p:nvPr>
            <p:ph type="body" sz="quarter" idx="19"/>
          </p:nvPr>
        </p:nvSpPr>
        <p:spPr>
          <a:xfrm>
            <a:off x="8591867" y="2255296"/>
            <a:ext cx="2819158" cy="525462"/>
          </a:xfrm>
        </p:spPr>
        <p:txBody>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14564208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Two Bios">
    <p:spTree>
      <p:nvGrpSpPr>
        <p:cNvPr id="1" name=""/>
        <p:cNvGrpSpPr/>
        <p:nvPr/>
      </p:nvGrpSpPr>
      <p:grpSpPr>
        <a:xfrm>
          <a:off x="0" y="0"/>
          <a:ext cx="0" cy="0"/>
        </a:xfrm>
      </p:grpSpPr>
      <p:pic>
        <p:nvPicPr>
          <p:cNvPr id="20" name="Picture 19"/>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9277"/>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1032498"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93594" y="2594175"/>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1"/>
          </p:nvPr>
        </p:nvSpPr>
        <p:spPr>
          <a:xfrm>
            <a:off x="1032809" y="1657350"/>
            <a:ext cx="2633663" cy="3292475"/>
          </a:xfrm>
        </p:spPr>
        <p:txBody>
          <a:bodyPr/>
          <a:lstStyle/>
          <a:p>
            <a:endParaRPr lang="en-US"/>
          </a:p>
        </p:txBody>
      </p:sp>
      <p:sp>
        <p:nvSpPr>
          <p:cNvPr id="17" name="Text Placeholder 16"/>
          <p:cNvSpPr>
            <a:spLocks noGrp="1"/>
          </p:cNvSpPr>
          <p:nvPr>
            <p:ph type="body" sz="quarter" idx="12" hasCustomPrompt="1"/>
          </p:nvPr>
        </p:nvSpPr>
        <p:spPr>
          <a:xfrm>
            <a:off x="3893214" y="1657350"/>
            <a:ext cx="2338388" cy="431111"/>
          </a:xfrm>
        </p:spPr>
        <p:txBody>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893214" y="2089150"/>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893214" y="2390775"/>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893484" y="2996346"/>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893214" y="2744061"/>
            <a:ext cx="1937906" cy="338554"/>
          </a:xfrm>
          <a:prstGeom prst="rect">
            <a:avLst/>
          </a:prstGeom>
          <a:noFill/>
        </p:spPr>
        <p:txBody>
          <a:bodyPr wrap="square" rtlCol="0">
            <a:spAutoFit/>
          </a:bodyPr>
          <a:lstStyle/>
          <a:p>
            <a:r>
              <a:rPr lang="en-US" sz="1600" smtClean="0">
                <a:solidFill>
                  <a:srgbClr val="0065A4"/>
                </a:solidFill>
                <a:latin typeface="Arial"/>
                <a:ea typeface="Arial"/>
                <a:cs typeface="Arial"/>
              </a:rPr>
              <a:t>Omaha</a:t>
            </a:r>
            <a:endParaRPr lang="en-US" sz="1600">
              <a:solidFill>
                <a:srgbClr val="0065A4"/>
              </a:solidFill>
              <a:latin typeface="Arial"/>
              <a:ea typeface="Arial"/>
              <a:cs typeface="Arial"/>
            </a:endParaRPr>
          </a:p>
        </p:txBody>
      </p:sp>
      <p:sp>
        <p:nvSpPr>
          <p:cNvPr id="25" name="Rectangle 24"/>
          <p:cNvSpPr/>
          <p:nvPr userDrawn="1"/>
        </p:nvSpPr>
        <p:spPr>
          <a:xfrm>
            <a:off x="6535824" y="167493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396920" y="2611121"/>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14"/>
          <p:cNvSpPr>
            <a:spLocks noGrp="1"/>
          </p:cNvSpPr>
          <p:nvPr>
            <p:ph type="pic" sz="quarter" idx="16"/>
          </p:nvPr>
        </p:nvSpPr>
        <p:spPr>
          <a:xfrm>
            <a:off x="6536135" y="1674296"/>
            <a:ext cx="2633663" cy="3292475"/>
          </a:xfrm>
        </p:spPr>
        <p:txBody>
          <a:bodyPr/>
          <a:lstStyle/>
          <a:p>
            <a:endParaRPr lang="en-US"/>
          </a:p>
        </p:txBody>
      </p:sp>
      <p:sp>
        <p:nvSpPr>
          <p:cNvPr id="28" name="Text Placeholder 16"/>
          <p:cNvSpPr>
            <a:spLocks noGrp="1"/>
          </p:cNvSpPr>
          <p:nvPr>
            <p:ph type="body" sz="quarter" idx="17" hasCustomPrompt="1"/>
          </p:nvPr>
        </p:nvSpPr>
        <p:spPr>
          <a:xfrm>
            <a:off x="9396540" y="1674296"/>
            <a:ext cx="2338388" cy="431111"/>
          </a:xfrm>
        </p:spPr>
        <p:txBody>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29" name="Text Placeholder 18"/>
          <p:cNvSpPr>
            <a:spLocks noGrp="1"/>
          </p:cNvSpPr>
          <p:nvPr>
            <p:ph type="body" sz="quarter" idx="18" hasCustomPrompt="1"/>
          </p:nvPr>
        </p:nvSpPr>
        <p:spPr>
          <a:xfrm>
            <a:off x="9396540" y="2106096"/>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30" name="Text Placeholder 20"/>
          <p:cNvSpPr>
            <a:spLocks noGrp="1"/>
          </p:cNvSpPr>
          <p:nvPr>
            <p:ph type="body" sz="quarter" idx="19" hasCustomPrompt="1"/>
          </p:nvPr>
        </p:nvSpPr>
        <p:spPr>
          <a:xfrm>
            <a:off x="9396540" y="2407721"/>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31" name="Text Placeholder 22"/>
          <p:cNvSpPr>
            <a:spLocks noGrp="1"/>
          </p:cNvSpPr>
          <p:nvPr>
            <p:ph type="body" sz="quarter" idx="20" hasCustomPrompt="1"/>
          </p:nvPr>
        </p:nvSpPr>
        <p:spPr>
          <a:xfrm>
            <a:off x="9396810" y="3013292"/>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32" name="TextBox 31"/>
          <p:cNvSpPr txBox="1"/>
          <p:nvPr userDrawn="1"/>
        </p:nvSpPr>
        <p:spPr>
          <a:xfrm>
            <a:off x="9396540" y="2761007"/>
            <a:ext cx="1937906" cy="338554"/>
          </a:xfrm>
          <a:prstGeom prst="rect">
            <a:avLst/>
          </a:prstGeom>
          <a:noFill/>
        </p:spPr>
        <p:txBody>
          <a:bodyPr wrap="square" rtlCol="0">
            <a:spAutoFit/>
          </a:bodyPr>
          <a:lstStyle/>
          <a:p>
            <a:r>
              <a:rPr lang="en-US" sz="1600" smtClean="0">
                <a:solidFill>
                  <a:srgbClr val="0065A4"/>
                </a:solidFill>
                <a:latin typeface="Arial"/>
                <a:ea typeface="Arial"/>
                <a:cs typeface="Arial"/>
              </a:rPr>
              <a:t>Omaha</a:t>
            </a:r>
            <a:endParaRPr lang="en-US" sz="1600">
              <a:solidFill>
                <a:srgbClr val="0065A4"/>
              </a:solidFill>
              <a:latin typeface="Arial"/>
              <a:ea typeface="Arial"/>
              <a:cs typeface="Arial"/>
            </a:endParaRPr>
          </a:p>
        </p:txBody>
      </p:sp>
    </p:spTree>
    <p:extLst>
      <p:ext uri="{BB962C8B-B14F-4D97-AF65-F5344CB8AC3E}">
        <p14:creationId xmlns:p14="http://schemas.microsoft.com/office/powerpoint/2010/main" val="166711388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io Page">
    <p:spTree>
      <p:nvGrpSpPr>
        <p:cNvPr id="1" name=""/>
        <p:cNvGrpSpPr/>
        <p:nvPr/>
      </p:nvGrpSpPr>
      <p:grpSpPr>
        <a:xfrm>
          <a:off x="0" y="0"/>
          <a:ext cx="0" cy="0"/>
        </a:xfrm>
      </p:grpSpPr>
      <p:pic>
        <p:nvPicPr>
          <p:cNvPr id="15" name="Picture 14"/>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9277"/>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A4"/>
              </a:solidFill>
            </a:endParaRPr>
          </a:p>
        </p:txBody>
      </p:sp>
      <p:sp>
        <p:nvSpPr>
          <p:cNvPr id="9" name="TextBox 8"/>
          <p:cNvSpPr txBox="1"/>
          <p:nvPr userDrawn="1"/>
        </p:nvSpPr>
        <p:spPr>
          <a:xfrm>
            <a:off x="4109264" y="3962151"/>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12" name="Text Placeholder 16"/>
          <p:cNvSpPr>
            <a:spLocks noGrp="1"/>
          </p:cNvSpPr>
          <p:nvPr>
            <p:ph type="body" sz="quarter" idx="12" hasCustomPrompt="1"/>
          </p:nvPr>
        </p:nvSpPr>
        <p:spPr>
          <a:xfrm>
            <a:off x="3953596" y="2261170"/>
            <a:ext cx="2338388" cy="431111"/>
          </a:xfrm>
        </p:spPr>
        <p:txBody>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953596" y="2692970"/>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953596" y="2994595"/>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4122716"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bg1"/>
                </a:solidFill>
                <a:latin typeface="Arial"/>
                <a:ea typeface="Arial"/>
                <a:cs typeface="Arial"/>
              </a:defRPr>
            </a:lvl1pPr>
          </a:lstStyle>
          <a:p>
            <a:pPr lvl="0"/>
            <a:r>
              <a:rPr lang="en-US" smtClean="0"/>
              <a:t>Insert Bio Text</a:t>
            </a:r>
          </a:p>
        </p:txBody>
      </p:sp>
      <p:sp>
        <p:nvSpPr>
          <p:cNvPr id="4" name="Rectangle 3"/>
          <p:cNvSpPr/>
          <p:nvPr userDrawn="1"/>
        </p:nvSpPr>
        <p:spPr>
          <a:xfrm>
            <a:off x="1262445"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85B8"/>
              </a:solidFill>
            </a:endParaRPr>
          </a:p>
        </p:txBody>
      </p:sp>
      <p:sp>
        <p:nvSpPr>
          <p:cNvPr id="7" name="Picture Placeholder 6"/>
          <p:cNvSpPr>
            <a:spLocks noGrp="1"/>
          </p:cNvSpPr>
          <p:nvPr>
            <p:ph type="pic" sz="quarter" idx="17"/>
          </p:nvPr>
        </p:nvSpPr>
        <p:spPr>
          <a:xfrm>
            <a:off x="1253051" y="1690688"/>
            <a:ext cx="2635250" cy="3259137"/>
          </a:xfrm>
        </p:spPr>
        <p:txBody>
          <a:bodyPr/>
          <a:lstStyle/>
          <a:p>
            <a:endParaRPr lang="en-US"/>
          </a:p>
        </p:txBody>
      </p:sp>
    </p:spTree>
    <p:extLst>
      <p:ext uri="{BB962C8B-B14F-4D97-AF65-F5344CB8AC3E}">
        <p14:creationId xmlns:p14="http://schemas.microsoft.com/office/powerpoint/2010/main" val="260192472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Bullet">
    <p:spTree>
      <p:nvGrpSpPr>
        <p:cNvPr id="1" name=""/>
        <p:cNvGrpSpPr/>
        <p:nvPr/>
      </p:nvGrpSpPr>
      <p:grpSpPr>
        <a:xfrm>
          <a:off x="0" y="0"/>
          <a:ext cx="0" cy="0"/>
        </a:xfrm>
      </p:grpSpPr>
      <p:sp>
        <p:nvSpPr>
          <p:cNvPr id="2" name="Title 1"/>
          <p:cNvSpPr>
            <a:spLocks noGrp="1"/>
          </p:cNvSpPr>
          <p:nvPr>
            <p:ph type="title"/>
          </p:nvPr>
        </p:nvSpPr>
        <p:spPr>
          <a:xfrm>
            <a:off x="630767" y="393700"/>
            <a:ext cx="10744200" cy="825500"/>
          </a:xfrm>
        </p:spPr>
        <p:txBody>
          <a:bodyPr/>
          <a:lstStyle>
            <a:lvl1pPr>
              <a:defRPr sz="3000">
                <a:solidFill>
                  <a:srgbClr val="63666A"/>
                </a:solidFill>
                <a:latin typeface="Arial Black" pitchFamily="34" charset="0"/>
              </a:defRPr>
            </a:lvl1pPr>
          </a:lstStyle>
          <a:p>
            <a:r>
              <a:rPr lang="en-US" smtClean="0"/>
              <a:t>Click to edit Master title style</a:t>
            </a:r>
            <a:endParaRPr lang="en-US"/>
          </a:p>
        </p:txBody>
      </p:sp>
      <p:sp>
        <p:nvSpPr>
          <p:cNvPr id="7" name="Text Placeholder 6"/>
          <p:cNvSpPr>
            <a:spLocks noGrp="1"/>
          </p:cNvSpPr>
          <p:nvPr>
            <p:ph type="body" sz="quarter" idx="12"/>
          </p:nvPr>
        </p:nvSpPr>
        <p:spPr>
          <a:xfrm>
            <a:off x="633600" y="1638000"/>
            <a:ext cx="10867200" cy="4467600"/>
          </a:xfrm>
        </p:spPr>
        <p:txBody>
          <a:bodyPr/>
          <a:lstStyle>
            <a:lvl1pPr marL="292100" indent="-292100">
              <a:buClr>
                <a:srgbClr val="1A64AE"/>
              </a:buClr>
              <a:defRPr sz="2600"/>
            </a:lvl1pPr>
            <a:lvl2pPr marL="520700" indent="-234950">
              <a:buClr>
                <a:srgbClr val="1A64AE"/>
              </a:buClr>
              <a:defRPr sz="2400">
                <a:solidFill>
                  <a:schemeClr val="tx1"/>
                </a:solidFill>
              </a:defRPr>
            </a:lvl2pPr>
            <a:lvl3pPr>
              <a:buClr>
                <a:srgbClr val="1A64AE"/>
              </a:buClr>
              <a:defRPr sz="2200"/>
            </a:lvl3pPr>
            <a:lvl4pPr>
              <a:buClr>
                <a:srgbClr val="1A64AE"/>
              </a:buClr>
              <a:defRPr sz="2000"/>
            </a:lvl4pPr>
            <a:lvl5pPr>
              <a:buClr>
                <a:srgbClr val="1A64AE"/>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8"/>
          <p:cNvSpPr>
            <a:spLocks noGrp="1"/>
          </p:cNvSpPr>
          <p:nvPr>
            <p:ph type="sldNum" sz="quarter" idx="13"/>
          </p:nvPr>
        </p:nvSpPr>
        <p:spPr>
          <a:xfrm>
            <a:off x="8737600" y="6356351"/>
            <a:ext cx="2844800" cy="365125"/>
          </a:xfrm>
          <a:prstGeom prst="rect">
            <a:avLst/>
          </a:prstGeom>
        </p:spPr>
        <p:txBody>
          <a:bodyPr/>
          <a:lstStyle>
            <a:lvl1pPr>
              <a:defRPr>
                <a:latin typeface="+mj-lt"/>
              </a:defRPr>
            </a:lvl1pPr>
          </a:lstStyle>
          <a:p>
            <a:pPr>
              <a:defRPr/>
            </a:pPr>
            <a:fld id="{B8E853AB-2C3E-40FF-B62E-6712071C64CA}" type="slidenum">
              <a:rPr lang="de-DE"/>
              <a:pPr>
                <a:defRPr/>
              </a:pPr>
              <a:t>‹#›</a:t>
            </a:fld>
            <a:endParaRPr lang="de-DE"/>
          </a:p>
        </p:txBody>
      </p:sp>
    </p:spTree>
    <p:extLst>
      <p:ext uri="{BB962C8B-B14F-4D97-AF65-F5344CB8AC3E}">
        <p14:creationId xmlns:p14="http://schemas.microsoft.com/office/powerpoint/2010/main" val="2805786251"/>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1_Title Slide">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1111"/>
            <a:ext cx="12192002" cy="6858000"/>
          </a:xfrm>
          <a:prstGeom prst="rect">
            <a:avLst/>
          </a:prstGeom>
        </p:spPr>
      </p:pic>
      <p:sp>
        <p:nvSpPr>
          <p:cNvPr id="13" name="Rectangle 12"/>
          <p:cNvSpPr/>
          <p:nvPr userDrawn="1"/>
        </p:nvSpPr>
        <p:spPr>
          <a:xfrm>
            <a:off x="1948789" y="3629817"/>
            <a:ext cx="5307034" cy="529489"/>
          </a:xfrm>
          <a:prstGeom prst="rect">
            <a:avLst/>
          </a:prstGeom>
          <a:solidFill>
            <a:srgbClr val="34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95165" y="5965607"/>
            <a:ext cx="2264700" cy="557808"/>
          </a:xfrm>
          <a:prstGeom prst="rect">
            <a:avLst/>
          </a:prstGeom>
        </p:spPr>
      </p:pic>
      <p:sp>
        <p:nvSpPr>
          <p:cNvPr id="2" name="Title 1"/>
          <p:cNvSpPr>
            <a:spLocks noGrp="1"/>
          </p:cNvSpPr>
          <p:nvPr>
            <p:ph type="ctrTitle" hasCustomPrompt="1"/>
          </p:nvPr>
        </p:nvSpPr>
        <p:spPr>
          <a:xfrm>
            <a:off x="1948790" y="1170915"/>
            <a:ext cx="9144000" cy="2387600"/>
          </a:xfrm>
        </p:spPr>
        <p:txBody>
          <a:bodyPr anchor="b">
            <a:normAutofit/>
          </a:bodyPr>
          <a:lstStyle>
            <a:lvl1pPr algn="l">
              <a:defRPr sz="6000" b="1">
                <a:solidFill>
                  <a:srgbClr val="0065A5"/>
                </a:solidFill>
                <a:latin typeface="Arial"/>
                <a:ea typeface="Arial"/>
                <a:cs typeface="Arial"/>
              </a:defRPr>
            </a:lvl1pPr>
          </a:lstStyle>
          <a:p>
            <a:r>
              <a:rPr lang="en-US"/>
              <a:t>Presentation Title</a:t>
            </a:r>
          </a:p>
        </p:txBody>
      </p:sp>
      <p:sp>
        <p:nvSpPr>
          <p:cNvPr id="3" name="Subtitle 2"/>
          <p:cNvSpPr>
            <a:spLocks noGrp="1"/>
          </p:cNvSpPr>
          <p:nvPr>
            <p:ph type="subTitle" idx="1"/>
          </p:nvPr>
        </p:nvSpPr>
        <p:spPr>
          <a:xfrm>
            <a:off x="1948790" y="3682958"/>
            <a:ext cx="9144000" cy="1655762"/>
          </a:xfrm>
        </p:spPr>
        <p:txBody>
          <a:bodyPr/>
          <a:lstStyle>
            <a:lvl1pPr marL="0" indent="0" algn="l">
              <a:buNone/>
              <a:defRPr sz="2400" b="1" cap="all" baseline="0">
                <a:solidFill>
                  <a:schemeClr val="bg1"/>
                </a:solidFill>
                <a:latin typeface="Arial"/>
                <a:ea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3708423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04861"/>
            <a:ext cx="10515600" cy="4351338"/>
          </a:xfrm>
        </p:spPr>
        <p:txBody>
          <a:bodyPr>
            <a:noAutofit/>
          </a:bodyPr>
          <a:lstStyle>
            <a:lvl1pPr>
              <a:defRPr sz="4000"/>
            </a:lvl1pPr>
            <a:lvl2pPr>
              <a:defRPr sz="3600"/>
            </a:lvl2pPr>
            <a:lvl3pPr>
              <a:defRPr sz="28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030685452"/>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ection Header">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9277"/>
            <a:ext cx="12198096" cy="6861429"/>
          </a:xfrm>
          <a:prstGeom prst="rect">
            <a:avLst/>
          </a:prstGeom>
        </p:spPr>
      </p:pic>
      <p:sp>
        <p:nvSpPr>
          <p:cNvPr id="13" name="Rectangle 12"/>
          <p:cNvSpPr/>
          <p:nvPr userDrawn="1"/>
        </p:nvSpPr>
        <p:spPr>
          <a:xfrm>
            <a:off x="1948789" y="4206884"/>
            <a:ext cx="5087194" cy="529489"/>
          </a:xfrm>
          <a:prstGeom prst="rect">
            <a:avLst/>
          </a:prstGeom>
          <a:solidFill>
            <a:srgbClr val="348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p:nvPr userDrawn="1"/>
        </p:nvSpPr>
        <p:spPr>
          <a:xfrm>
            <a:off x="1948790" y="1170915"/>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6798"/>
                </a:solidFill>
                <a:latin typeface="Arial"/>
                <a:ea typeface="Arial"/>
                <a:cs typeface="Arial"/>
              </a:defRPr>
            </a:lvl1pPr>
          </a:lstStyle>
          <a:p>
            <a:r>
              <a:rPr lang="en-US"/>
              <a:t>Presentation Title</a:t>
            </a:r>
            <a:endParaRPr lang="en-US"/>
          </a:p>
        </p:txBody>
      </p:sp>
      <p:sp>
        <p:nvSpPr>
          <p:cNvPr id="2" name="Title 1"/>
          <p:cNvSpPr>
            <a:spLocks noGrp="1"/>
          </p:cNvSpPr>
          <p:nvPr>
            <p:ph type="title"/>
          </p:nvPr>
        </p:nvSpPr>
        <p:spPr>
          <a:xfrm>
            <a:off x="1948788" y="1798319"/>
            <a:ext cx="10515600" cy="2325739"/>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948788" y="4290620"/>
            <a:ext cx="10515600" cy="1500187"/>
          </a:xfrm>
        </p:spPr>
        <p:txBody>
          <a:bodyPr/>
          <a:lstStyle>
            <a:lvl1pPr marL="0" indent="0">
              <a:buNone/>
              <a:defRPr sz="2400" b="1" cap="all" baseline="0">
                <a:solidFill>
                  <a:schemeClr val="bg1"/>
                </a:solidFill>
                <a:latin typeface="Arial"/>
                <a:ea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
        <p:nvSpPr>
          <p:cNvPr id="10"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79278089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425" y="10387"/>
            <a:ext cx="12198096" cy="6861429"/>
          </a:xfrm>
          <a:prstGeom prst="rect">
            <a:avLst/>
          </a:prstGeom>
        </p:spPr>
      </p:pic>
      <p:sp>
        <p:nvSpPr>
          <p:cNvPr id="2" name="Title 1"/>
          <p:cNvSpPr>
            <a:spLocks noGrp="1"/>
          </p:cNvSpPr>
          <p:nvPr>
            <p:ph type="title"/>
          </p:nvPr>
        </p:nvSpPr>
        <p:spPr/>
        <p:txBody>
          <a:bodyPr/>
          <a:lstStyle>
            <a:lvl1pPr>
              <a:defRPr>
                <a:solidFill>
                  <a:srgbClr val="0065A5"/>
                </a:solidFill>
              </a:defRPr>
            </a:lvl1pPr>
          </a:lstStyle>
          <a:p>
            <a:r>
              <a:rPr lang="en-US"/>
              <a:t>Click to edit Master title style</a:t>
            </a:r>
          </a:p>
        </p:txBody>
      </p:sp>
      <p:sp>
        <p:nvSpPr>
          <p:cNvPr id="3" name="Content Placeholder 2"/>
          <p:cNvSpPr>
            <a:spLocks noGrp="1"/>
          </p:cNvSpPr>
          <p:nvPr>
            <p:ph sz="half" idx="1"/>
          </p:nvPr>
        </p:nvSpPr>
        <p:spPr>
          <a:xfrm>
            <a:off x="838200" y="1687609"/>
            <a:ext cx="5181600" cy="4351338"/>
          </a:xfrm>
        </p:spPr>
        <p:txBody>
          <a:bodyPr>
            <a:noAutofit/>
          </a:bodyPr>
          <a:lstStyle>
            <a:lvl1pPr>
              <a:defRPr sz="3400"/>
            </a:lvl1pPr>
            <a:lvl2pPr>
              <a:defRPr sz="3000"/>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87609"/>
            <a:ext cx="5181600" cy="4351338"/>
          </a:xfrm>
        </p:spPr>
        <p:txBody>
          <a:bodyPr>
            <a:noAutofit/>
          </a:bodyPr>
          <a:lstStyle>
            <a:lvl1pPr>
              <a:defRPr lang="en-US" sz="3400" kern="1200">
                <a:solidFill>
                  <a:schemeClr val="tx1"/>
                </a:solidFill>
                <a:latin typeface="+mn-lt"/>
                <a:ea typeface="+mn-ea"/>
                <a:cs typeface="+mn-cs"/>
              </a:defRPr>
            </a:lvl1pPr>
            <a:lvl2pPr>
              <a:defRPr lang="en-US" sz="3000" kern="1200">
                <a:solidFill>
                  <a:schemeClr val="tx1">
                    <a:lumMod val="65000"/>
                    <a:lumOff val="35000"/>
                  </a:schemeClr>
                </a:solidFill>
                <a:latin typeface="+mn-lt"/>
                <a:ea typeface="+mn-ea"/>
                <a:cs typeface="+mn-cs"/>
              </a:defRPr>
            </a:lvl2pPr>
            <a:lvl3pPr>
              <a:defRPr lang="en-US" sz="2400" kern="1200">
                <a:solidFill>
                  <a:schemeClr val="bg1">
                    <a:lumMod val="50000"/>
                  </a:schemeClr>
                </a:solidFill>
                <a:latin typeface="+mn-lt"/>
                <a:ea typeface="+mn-ea"/>
                <a:cs typeface="+mn-cs"/>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DCFE4-D037-2F4B-9510-F7D021578D80}" type="datetimeFigureOut">
              <a:rPr lang="en-US" smtClean="0"/>
              <a:t>2/17/2021</a:t>
            </a:fld>
            <a:endParaRPr lang="en-US"/>
          </a:p>
        </p:txBody>
      </p:sp>
      <p:sp>
        <p:nvSpPr>
          <p:cNvPr id="9"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986975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425" y="10387"/>
            <a:ext cx="12198096" cy="6861429"/>
          </a:xfrm>
          <a:prstGeom prst="rect">
            <a:avLst/>
          </a:prstGeom>
        </p:spPr>
      </p:pic>
      <p:sp>
        <p:nvSpPr>
          <p:cNvPr id="2" name="Title 1"/>
          <p:cNvSpPr>
            <a:spLocks noGrp="1"/>
          </p:cNvSpPr>
          <p:nvPr>
            <p:ph type="title"/>
          </p:nvPr>
        </p:nvSpPr>
        <p:spPr/>
        <p:txBody>
          <a:bodyPr/>
          <a:lstStyle>
            <a:lvl1pPr>
              <a:defRPr>
                <a:solidFill>
                  <a:srgbClr val="0065A5"/>
                </a:solidFill>
              </a:defRPr>
            </a:lvl1pPr>
          </a:lstStyle>
          <a:p>
            <a:r>
              <a:rPr lang="en-US"/>
              <a:t>Click to edit Master title style</a:t>
            </a:r>
          </a:p>
        </p:txBody>
      </p:sp>
      <p:sp>
        <p:nvSpPr>
          <p:cNvPr id="3" name="Content Placeholder 2"/>
          <p:cNvSpPr>
            <a:spLocks noGrp="1"/>
          </p:cNvSpPr>
          <p:nvPr>
            <p:ph sz="half" idx="1"/>
          </p:nvPr>
        </p:nvSpPr>
        <p:spPr>
          <a:xfrm>
            <a:off x="838200" y="1687609"/>
            <a:ext cx="5181600" cy="4351338"/>
          </a:xfrm>
        </p:spPr>
        <p:txBody>
          <a:bodyPr>
            <a:noAutofit/>
          </a:bodyPr>
          <a:lstStyle>
            <a:lvl1pPr>
              <a:defRPr sz="3400"/>
            </a:lvl1pPr>
            <a:lvl2pPr>
              <a:defRPr sz="3000"/>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87609"/>
            <a:ext cx="5181600" cy="4351338"/>
          </a:xfrm>
        </p:spPr>
        <p:txBody>
          <a:bodyPr>
            <a:noAutofit/>
          </a:bodyPr>
          <a:lstStyle>
            <a:lvl1pPr>
              <a:defRPr lang="en-US" sz="3400" kern="1200">
                <a:solidFill>
                  <a:schemeClr val="tx1"/>
                </a:solidFill>
                <a:latin typeface="+mn-lt"/>
                <a:ea typeface="+mn-ea"/>
                <a:cs typeface="+mn-cs"/>
              </a:defRPr>
            </a:lvl1pPr>
            <a:lvl2pPr>
              <a:defRPr lang="en-US" sz="3000" kern="1200">
                <a:solidFill>
                  <a:schemeClr val="tx1">
                    <a:lumMod val="65000"/>
                    <a:lumOff val="35000"/>
                  </a:schemeClr>
                </a:solidFill>
                <a:latin typeface="+mn-lt"/>
                <a:ea typeface="+mn-ea"/>
                <a:cs typeface="+mn-cs"/>
              </a:defRPr>
            </a:lvl2pPr>
            <a:lvl3pPr>
              <a:defRPr lang="en-US" sz="2400" kern="1200">
                <a:solidFill>
                  <a:schemeClr val="bg1">
                    <a:lumMod val="50000"/>
                  </a:schemeClr>
                </a:solidFill>
                <a:latin typeface="+mn-lt"/>
                <a:ea typeface="+mn-ea"/>
                <a:cs typeface="+mn-cs"/>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FED29D39-9343-4A51-922B-297EBF4B393C}"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9"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728078219"/>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Comparison (includes header)">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noAutofit/>
          </a:bodyPr>
          <a:lstStyle>
            <a:lvl1pPr>
              <a:defRPr sz="30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Autofit/>
          </a:bodyPr>
          <a:lstStyle>
            <a:lvl1pPr>
              <a:defRPr sz="30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13150555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934921834"/>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1881869352"/>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7" name="Title 1"/>
          <p:cNvSpPr>
            <a:spLocks noGrp="1"/>
          </p:cNvSpPr>
          <p:nvPr>
            <p:ph type="title"/>
          </p:nvPr>
        </p:nvSpPr>
        <p:spPr>
          <a:xfrm>
            <a:off x="997104" y="457200"/>
            <a:ext cx="3932237" cy="1600200"/>
          </a:xfrm>
        </p:spPr>
        <p:txBody>
          <a:bodyPr anchor="b">
            <a:noAutofit/>
          </a:bodyPr>
          <a:lstStyle>
            <a:lvl1pPr>
              <a:defRPr sz="3200">
                <a:solidFill>
                  <a:schemeClr val="bg1"/>
                </a:solidFill>
              </a:defRPr>
            </a:lvl1pPr>
          </a:lstStyle>
          <a:p>
            <a:r>
              <a:rPr lang="en-US"/>
              <a:t>Click to edit Master title style</a:t>
            </a:r>
          </a:p>
        </p:txBody>
      </p:sp>
      <p:sp>
        <p:nvSpPr>
          <p:cNvPr id="8" name="Content Placeholder 2"/>
          <p:cNvSpPr>
            <a:spLocks noGrp="1"/>
          </p:cNvSpPr>
          <p:nvPr>
            <p:ph idx="1"/>
          </p:nvPr>
        </p:nvSpPr>
        <p:spPr>
          <a:xfrm>
            <a:off x="5183188" y="987425"/>
            <a:ext cx="6172200" cy="4873625"/>
          </a:xfrm>
        </p:spPr>
        <p:txBody>
          <a:bodyPr>
            <a:no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997104" y="2057400"/>
            <a:ext cx="3932237" cy="3811588"/>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a:xfrm>
            <a:off x="838200" y="6356350"/>
            <a:ext cx="2743200" cy="365125"/>
          </a:xfrm>
        </p:spPr>
        <p:txBody>
          <a:bodyPr/>
          <a:lstStyle/>
          <a:p>
            <a:fld id="{FF4DCFE4-D037-2F4B-9510-F7D021578D80}" type="datetimeFigureOut">
              <a:rPr lang="en-US" smtClean="0"/>
              <a:t>2/17/2021</a:t>
            </a:fld>
            <a:endParaRPr lang="en-US"/>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262914574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no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410171825"/>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502749619"/>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noAutofit/>
          </a:bodyPr>
          <a:lstStyle>
            <a:lvl1pPr>
              <a:defRPr sz="4000"/>
            </a:lvl1pPr>
            <a:lvl3pPr>
              <a:defRPr sz="24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804633155"/>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443947"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5" name="Rectangle 4"/>
          <p:cNvSpPr/>
          <p:nvPr userDrawn="1"/>
        </p:nvSpPr>
        <p:spPr>
          <a:xfrm>
            <a:off x="443947"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
          </p:nvPr>
        </p:nvSpPr>
        <p:spPr>
          <a:xfrm>
            <a:off x="8280613"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7" name="Content Placeholder 2"/>
          <p:cNvSpPr>
            <a:spLocks noGrp="1"/>
          </p:cNvSpPr>
          <p:nvPr>
            <p:ph sz="half" idx="2"/>
          </p:nvPr>
        </p:nvSpPr>
        <p:spPr>
          <a:xfrm>
            <a:off x="4479889"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10" name="Rectangle 9"/>
          <p:cNvSpPr/>
          <p:nvPr userDrawn="1"/>
        </p:nvSpPr>
        <p:spPr>
          <a:xfrm>
            <a:off x="4228760"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11" name="Rectangle 10"/>
          <p:cNvSpPr/>
          <p:nvPr userDrawn="1"/>
        </p:nvSpPr>
        <p:spPr>
          <a:xfrm>
            <a:off x="4228760"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029484"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1A64AE"/>
              </a:solidFill>
            </a:endParaRPr>
          </a:p>
        </p:txBody>
      </p:sp>
      <p:sp>
        <p:nvSpPr>
          <p:cNvPr id="14" name="Rectangle 13"/>
          <p:cNvSpPr/>
          <p:nvPr userDrawn="1"/>
        </p:nvSpPr>
        <p:spPr>
          <a:xfrm>
            <a:off x="8029484"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Text Placeholder 18"/>
          <p:cNvSpPr>
            <a:spLocks noGrp="1"/>
          </p:cNvSpPr>
          <p:nvPr>
            <p:ph type="body" sz="quarter" idx="11"/>
          </p:nvPr>
        </p:nvSpPr>
        <p:spPr>
          <a:xfrm>
            <a:off x="790211" y="2079625"/>
            <a:ext cx="2886075" cy="752475"/>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endParaRPr lang="en-US"/>
          </a:p>
        </p:txBody>
      </p:sp>
      <p:sp>
        <p:nvSpPr>
          <p:cNvPr id="20" name="Text Placeholder 18"/>
          <p:cNvSpPr>
            <a:spLocks noGrp="1"/>
          </p:cNvSpPr>
          <p:nvPr>
            <p:ph type="body" sz="quarter" idx="12"/>
          </p:nvPr>
        </p:nvSpPr>
        <p:spPr>
          <a:xfrm>
            <a:off x="4558273" y="207962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1" name="Text Placeholder 18"/>
          <p:cNvSpPr>
            <a:spLocks noGrp="1"/>
          </p:cNvSpPr>
          <p:nvPr>
            <p:ph type="body" sz="quarter" idx="13"/>
          </p:nvPr>
        </p:nvSpPr>
        <p:spPr>
          <a:xfrm>
            <a:off x="8367623" y="206403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3" name="Text Placeholder 22"/>
          <p:cNvSpPr>
            <a:spLocks noGrp="1"/>
          </p:cNvSpPr>
          <p:nvPr>
            <p:ph type="body" sz="quarter" idx="14"/>
          </p:nvPr>
        </p:nvSpPr>
        <p:spPr>
          <a:xfrm>
            <a:off x="781585" y="3122613"/>
            <a:ext cx="2886075" cy="2122487"/>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4" name="Text Placeholder 22"/>
          <p:cNvSpPr>
            <a:spLocks noGrp="1"/>
          </p:cNvSpPr>
          <p:nvPr>
            <p:ph type="body" sz="quarter" idx="15"/>
          </p:nvPr>
        </p:nvSpPr>
        <p:spPr>
          <a:xfrm>
            <a:off x="4579403" y="3122613"/>
            <a:ext cx="2886075" cy="2122487"/>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5" name="Text Placeholder 22"/>
          <p:cNvSpPr>
            <a:spLocks noGrp="1"/>
          </p:cNvSpPr>
          <p:nvPr>
            <p:ph type="body" sz="quarter" idx="16"/>
          </p:nvPr>
        </p:nvSpPr>
        <p:spPr>
          <a:xfrm>
            <a:off x="8380127" y="3122613"/>
            <a:ext cx="2886075" cy="2122487"/>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668233"/>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wo Bio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523564"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384660" y="2594175"/>
            <a:ext cx="1882139" cy="80434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1"/>
          </p:nvPr>
        </p:nvSpPr>
        <p:spPr>
          <a:xfrm>
            <a:off x="523875" y="1657350"/>
            <a:ext cx="2633663" cy="3292475"/>
          </a:xfrm>
        </p:spPr>
        <p:txBody>
          <a:bodyPr/>
          <a:lstStyle/>
          <a:p>
            <a:endParaRPr lang="en-US"/>
          </a:p>
        </p:txBody>
      </p:sp>
      <p:sp>
        <p:nvSpPr>
          <p:cNvPr id="17" name="Text Placeholder 16"/>
          <p:cNvSpPr>
            <a:spLocks noGrp="1"/>
          </p:cNvSpPr>
          <p:nvPr>
            <p:ph type="body" sz="quarter" idx="12" hasCustomPrompt="1"/>
          </p:nvPr>
        </p:nvSpPr>
        <p:spPr>
          <a:xfrm>
            <a:off x="3384280" y="1657350"/>
            <a:ext cx="2338388" cy="431111"/>
          </a:xfrm>
        </p:spPr>
        <p:txBody>
          <a:bodyPr>
            <a:noAutofit/>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384280" y="2089150"/>
            <a:ext cx="2338388" cy="301235"/>
          </a:xfrm>
        </p:spPr>
        <p:txBody>
          <a:bodyPr>
            <a:no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384280" y="2390775"/>
            <a:ext cx="2338388" cy="206644"/>
          </a:xfrm>
        </p:spPr>
        <p:txBody>
          <a:bodyPr>
            <a:no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384550" y="2996346"/>
            <a:ext cx="1882775" cy="402492"/>
          </a:xfrm>
        </p:spPr>
        <p:txBody>
          <a:bodyPr>
            <a:noAutofit/>
          </a:bodyPr>
          <a:lstStyle>
            <a:lvl1pPr marL="0" indent="0">
              <a:buNone/>
              <a:defRPr lang="en-US" sz="1600" kern="1200" smtClean="0">
                <a:solidFill>
                  <a:schemeClr val="bg1"/>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384280" y="2744061"/>
            <a:ext cx="1937906" cy="338554"/>
          </a:xfrm>
          <a:prstGeom prst="rect">
            <a:avLst/>
          </a:prstGeom>
          <a:noFill/>
        </p:spPr>
        <p:txBody>
          <a:bodyPr wrap="square" rtlCol="0">
            <a:no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25" name="Rectangle 24"/>
          <p:cNvSpPr/>
          <p:nvPr userDrawn="1"/>
        </p:nvSpPr>
        <p:spPr>
          <a:xfrm>
            <a:off x="6535824" y="167493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396920" y="2611121"/>
            <a:ext cx="1882139" cy="80434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14"/>
          <p:cNvSpPr>
            <a:spLocks noGrp="1"/>
          </p:cNvSpPr>
          <p:nvPr>
            <p:ph type="pic" sz="quarter" idx="16"/>
          </p:nvPr>
        </p:nvSpPr>
        <p:spPr>
          <a:xfrm>
            <a:off x="6536135" y="1674296"/>
            <a:ext cx="2633663" cy="3292475"/>
          </a:xfrm>
        </p:spPr>
        <p:txBody>
          <a:bodyPr/>
          <a:lstStyle/>
          <a:p>
            <a:endParaRPr lang="en-US"/>
          </a:p>
        </p:txBody>
      </p:sp>
      <p:sp>
        <p:nvSpPr>
          <p:cNvPr id="28" name="Text Placeholder 16"/>
          <p:cNvSpPr>
            <a:spLocks noGrp="1"/>
          </p:cNvSpPr>
          <p:nvPr>
            <p:ph type="body" sz="quarter" idx="17" hasCustomPrompt="1"/>
          </p:nvPr>
        </p:nvSpPr>
        <p:spPr>
          <a:xfrm>
            <a:off x="9396540" y="1674296"/>
            <a:ext cx="2338388" cy="431111"/>
          </a:xfrm>
        </p:spPr>
        <p:txBody>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29" name="Text Placeholder 18"/>
          <p:cNvSpPr>
            <a:spLocks noGrp="1"/>
          </p:cNvSpPr>
          <p:nvPr>
            <p:ph type="body" sz="quarter" idx="18" hasCustomPrompt="1"/>
          </p:nvPr>
        </p:nvSpPr>
        <p:spPr>
          <a:xfrm>
            <a:off x="9396540" y="2106096"/>
            <a:ext cx="2338388" cy="301235"/>
          </a:xfrm>
        </p:spPr>
        <p:txBody>
          <a:bodyPr>
            <a:no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30" name="Text Placeholder 20"/>
          <p:cNvSpPr>
            <a:spLocks noGrp="1"/>
          </p:cNvSpPr>
          <p:nvPr>
            <p:ph type="body" sz="quarter" idx="19" hasCustomPrompt="1"/>
          </p:nvPr>
        </p:nvSpPr>
        <p:spPr>
          <a:xfrm>
            <a:off x="9396540" y="2407721"/>
            <a:ext cx="2338388" cy="206644"/>
          </a:xfrm>
        </p:spPr>
        <p:txBody>
          <a:bodyPr>
            <a:no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31" name="Text Placeholder 22"/>
          <p:cNvSpPr>
            <a:spLocks noGrp="1"/>
          </p:cNvSpPr>
          <p:nvPr>
            <p:ph type="body" sz="quarter" idx="20" hasCustomPrompt="1"/>
          </p:nvPr>
        </p:nvSpPr>
        <p:spPr>
          <a:xfrm>
            <a:off x="9396810" y="3013292"/>
            <a:ext cx="1882775" cy="402492"/>
          </a:xfrm>
        </p:spPr>
        <p:txBody>
          <a:bodyPr>
            <a:noAutofit/>
          </a:bodyPr>
          <a:lstStyle>
            <a:lvl1pPr marL="0" indent="0">
              <a:buNone/>
              <a:defRPr lang="en-US" sz="1600" kern="1200" smtClean="0">
                <a:solidFill>
                  <a:schemeClr val="bg1"/>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32" name="TextBox 31"/>
          <p:cNvSpPr txBox="1"/>
          <p:nvPr userDrawn="1"/>
        </p:nvSpPr>
        <p:spPr>
          <a:xfrm>
            <a:off x="9396540" y="2761007"/>
            <a:ext cx="1937906" cy="338554"/>
          </a:xfrm>
          <a:prstGeom prst="rect">
            <a:avLst/>
          </a:prstGeom>
          <a:noFill/>
        </p:spPr>
        <p:txBody>
          <a:bodyPr wrap="square" rtlCol="0">
            <a:no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Tree>
    <p:extLst>
      <p:ext uri="{BB962C8B-B14F-4D97-AF65-F5344CB8AC3E}">
        <p14:creationId xmlns:p14="http://schemas.microsoft.com/office/powerpoint/2010/main" val="1547629530"/>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io Pag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710381"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85B8"/>
              </a:solidFill>
            </a:endParaRPr>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A4"/>
              </a:solidFill>
            </a:endParaRPr>
          </a:p>
        </p:txBody>
      </p:sp>
      <p:sp>
        <p:nvSpPr>
          <p:cNvPr id="9" name="TextBox 8"/>
          <p:cNvSpPr txBox="1"/>
          <p:nvPr userDrawn="1"/>
        </p:nvSpPr>
        <p:spPr>
          <a:xfrm>
            <a:off x="3565826" y="3962151"/>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11" name="Picture Placeholder 10"/>
          <p:cNvSpPr>
            <a:spLocks noGrp="1"/>
          </p:cNvSpPr>
          <p:nvPr>
            <p:ph type="pic" sz="quarter" idx="11"/>
          </p:nvPr>
        </p:nvSpPr>
        <p:spPr>
          <a:xfrm>
            <a:off x="709613" y="1690688"/>
            <a:ext cx="2701925" cy="3259137"/>
          </a:xfrm>
        </p:spPr>
        <p:txBody>
          <a:bodyPr/>
          <a:lstStyle/>
          <a:p>
            <a:endParaRPr lang="en-US"/>
          </a:p>
        </p:txBody>
      </p:sp>
      <p:sp>
        <p:nvSpPr>
          <p:cNvPr id="12" name="Text Placeholder 16"/>
          <p:cNvSpPr>
            <a:spLocks noGrp="1"/>
          </p:cNvSpPr>
          <p:nvPr>
            <p:ph type="body" sz="quarter" idx="12" hasCustomPrompt="1"/>
          </p:nvPr>
        </p:nvSpPr>
        <p:spPr>
          <a:xfrm>
            <a:off x="3410158" y="2261170"/>
            <a:ext cx="2338388" cy="431111"/>
          </a:xfrm>
        </p:spPr>
        <p:txBody>
          <a:bodyPr>
            <a:noAutofit/>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410158" y="2692970"/>
            <a:ext cx="2338388" cy="301235"/>
          </a:xfrm>
        </p:spPr>
        <p:txBody>
          <a:bodyPr>
            <a:no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410158" y="2994595"/>
            <a:ext cx="2338388" cy="206644"/>
          </a:xfrm>
        </p:spPr>
        <p:txBody>
          <a:bodyPr>
            <a:no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3579278"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tx1">
                    <a:lumMod val="50000"/>
                    <a:lumOff val="50000"/>
                  </a:schemeClr>
                </a:solidFill>
                <a:latin typeface="Arial"/>
                <a:ea typeface="Arial"/>
                <a:cs typeface="Arial"/>
              </a:defRPr>
            </a:lvl1pPr>
          </a:lstStyle>
          <a:p>
            <a:pPr lvl="0"/>
            <a:r>
              <a:rPr lang="en-US" smtClean="0"/>
              <a:t>Insert Bio Text</a:t>
            </a:r>
          </a:p>
        </p:txBody>
      </p:sp>
    </p:spTree>
    <p:extLst>
      <p:ext uri="{BB962C8B-B14F-4D97-AF65-F5344CB8AC3E}">
        <p14:creationId xmlns:p14="http://schemas.microsoft.com/office/powerpoint/2010/main" val="29660699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Comparison (includes header)">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noAutofit/>
          </a:bodyPr>
          <a:lstStyle>
            <a:lvl1pPr>
              <a:defRPr sz="30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Autofit/>
          </a:bodyPr>
          <a:lstStyle>
            <a:lvl1pPr>
              <a:defRPr sz="30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D9D16692-2E50-49BA-B7BB-8B63AEB46489}"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637634114"/>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10" name="Date Placeholder 4"/>
          <p:cNvSpPr>
            <a:spLocks noGrp="1"/>
          </p:cNvSpPr>
          <p:nvPr>
            <p:ph type="dt" sz="half" idx="10"/>
          </p:nvPr>
        </p:nvSpPr>
        <p:spPr>
          <a:xfrm>
            <a:off x="838200" y="6356350"/>
            <a:ext cx="2743200" cy="365125"/>
          </a:xfrm>
        </p:spPr>
        <p:txBody>
          <a:bodyPr/>
          <a:lstStyle/>
          <a:p>
            <a:fld id="{FF4DCFE4-D037-2F4B-9510-F7D021578D80}" type="datetimeFigureOut">
              <a:rPr lang="en-US" smtClean="0"/>
              <a:t>2/17/2021</a:t>
            </a:fld>
            <a:endParaRPr lang="en-US"/>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
        <p:nvSpPr>
          <p:cNvPr id="12" name="Rectangle 11"/>
          <p:cNvSpPr/>
          <p:nvPr userDrawn="1"/>
        </p:nvSpPr>
        <p:spPr>
          <a:xfrm>
            <a:off x="115716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5716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741686"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741686"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32621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2621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ext Placeholder 4"/>
          <p:cNvSpPr>
            <a:spLocks noGrp="1"/>
          </p:cNvSpPr>
          <p:nvPr>
            <p:ph type="body" sz="quarter" idx="14"/>
          </p:nvPr>
        </p:nvSpPr>
        <p:spPr>
          <a:xfrm>
            <a:off x="1381310" y="3172880"/>
            <a:ext cx="2811463" cy="1939925"/>
          </a:xfrm>
        </p:spPr>
        <p:txBody>
          <a:bodyPr>
            <a:noAutofit/>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3" hasCustomPrompt="1"/>
          </p:nvPr>
        </p:nvSpPr>
        <p:spPr>
          <a:xfrm>
            <a:off x="1065067" y="497661"/>
            <a:ext cx="4392612" cy="788987"/>
          </a:xfrm>
        </p:spPr>
        <p:txBody>
          <a:bodyPr/>
          <a:lstStyle>
            <a:lvl1pPr marL="0" indent="0">
              <a:buNone/>
              <a:defRPr lang="en-US" sz="4400" b="1" kern="1200" smtClean="0">
                <a:solidFill>
                  <a:schemeClr val="bg1"/>
                </a:solidFill>
                <a:latin typeface="Arial"/>
                <a:ea typeface="Arial"/>
                <a:cs typeface="Arial"/>
              </a:defRPr>
            </a:lvl1pPr>
          </a:lstStyle>
          <a:p>
            <a:pPr lvl="0"/>
            <a:r>
              <a:rPr lang="en-US" smtClean="0"/>
              <a:t>Title</a:t>
            </a:r>
          </a:p>
        </p:txBody>
      </p:sp>
      <p:sp>
        <p:nvSpPr>
          <p:cNvPr id="26" name="Text Placeholder 25"/>
          <p:cNvSpPr>
            <a:spLocks noGrp="1"/>
          </p:cNvSpPr>
          <p:nvPr>
            <p:ph type="body" sz="quarter" idx="15"/>
          </p:nvPr>
        </p:nvSpPr>
        <p:spPr>
          <a:xfrm>
            <a:off x="1381311" y="2250808"/>
            <a:ext cx="2819158" cy="525462"/>
          </a:xfrm>
        </p:spPr>
        <p:txBody>
          <a:bodyPr>
            <a:noAutofit/>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7" name="Text Placeholder 4"/>
          <p:cNvSpPr>
            <a:spLocks noGrp="1"/>
          </p:cNvSpPr>
          <p:nvPr>
            <p:ph type="body" sz="quarter" idx="16"/>
          </p:nvPr>
        </p:nvSpPr>
        <p:spPr>
          <a:xfrm>
            <a:off x="4971814" y="3171610"/>
            <a:ext cx="2811463" cy="1939925"/>
          </a:xfrm>
        </p:spPr>
        <p:txBody>
          <a:bodyPr>
            <a:noAutofit/>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28" name="Text Placeholder 25"/>
          <p:cNvSpPr>
            <a:spLocks noGrp="1"/>
          </p:cNvSpPr>
          <p:nvPr>
            <p:ph type="body" sz="quarter" idx="17"/>
          </p:nvPr>
        </p:nvSpPr>
        <p:spPr>
          <a:xfrm>
            <a:off x="4971815" y="2249538"/>
            <a:ext cx="2819158" cy="525462"/>
          </a:xfrm>
        </p:spPr>
        <p:txBody>
          <a:bodyPr>
            <a:noAutofit/>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9" name="Text Placeholder 4"/>
          <p:cNvSpPr>
            <a:spLocks noGrp="1"/>
          </p:cNvSpPr>
          <p:nvPr>
            <p:ph type="body" sz="quarter" idx="18"/>
          </p:nvPr>
        </p:nvSpPr>
        <p:spPr>
          <a:xfrm>
            <a:off x="8591866" y="3177368"/>
            <a:ext cx="2811463" cy="1939925"/>
          </a:xfrm>
        </p:spPr>
        <p:txBody>
          <a:bodyPr>
            <a:noAutofit/>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0" name="Text Placeholder 25"/>
          <p:cNvSpPr>
            <a:spLocks noGrp="1"/>
          </p:cNvSpPr>
          <p:nvPr>
            <p:ph type="body" sz="quarter" idx="19"/>
          </p:nvPr>
        </p:nvSpPr>
        <p:spPr>
          <a:xfrm>
            <a:off x="8591867" y="2255296"/>
            <a:ext cx="2819158" cy="525462"/>
          </a:xfrm>
        </p:spPr>
        <p:txBody>
          <a:bodyPr>
            <a:noAutofit/>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411486225"/>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Two Bios">
    <p:spTree>
      <p:nvGrpSpPr>
        <p:cNvPr id="1" name=""/>
        <p:cNvGrpSpPr/>
        <p:nvPr/>
      </p:nvGrpSpPr>
      <p:grpSpPr>
        <a:xfrm>
          <a:off x="0" y="0"/>
          <a:ext cx="0" cy="0"/>
        </a:xfrm>
      </p:grpSpPr>
      <p:pic>
        <p:nvPicPr>
          <p:cNvPr id="20" name="Picture 19"/>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9277"/>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1032498"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93594" y="2594175"/>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1"/>
          </p:nvPr>
        </p:nvSpPr>
        <p:spPr>
          <a:xfrm>
            <a:off x="1032809" y="1657350"/>
            <a:ext cx="2633663" cy="3292475"/>
          </a:xfrm>
        </p:spPr>
        <p:txBody>
          <a:bodyPr/>
          <a:lstStyle/>
          <a:p>
            <a:endParaRPr lang="en-US"/>
          </a:p>
        </p:txBody>
      </p:sp>
      <p:sp>
        <p:nvSpPr>
          <p:cNvPr id="17" name="Text Placeholder 16"/>
          <p:cNvSpPr>
            <a:spLocks noGrp="1"/>
          </p:cNvSpPr>
          <p:nvPr>
            <p:ph type="body" sz="quarter" idx="12" hasCustomPrompt="1"/>
          </p:nvPr>
        </p:nvSpPr>
        <p:spPr>
          <a:xfrm>
            <a:off x="3893214" y="1657350"/>
            <a:ext cx="2338388" cy="431111"/>
          </a:xfrm>
        </p:spPr>
        <p:txBody>
          <a:bodyPr>
            <a:noAutofit/>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893214" y="2089150"/>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893214" y="2390775"/>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893484" y="2996346"/>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893214" y="2744061"/>
            <a:ext cx="1937906" cy="338554"/>
          </a:xfrm>
          <a:prstGeom prst="rect">
            <a:avLst/>
          </a:prstGeom>
          <a:noFill/>
        </p:spPr>
        <p:txBody>
          <a:bodyPr wrap="square" rtlCol="0">
            <a:spAutoFit/>
          </a:bodyPr>
          <a:lstStyle/>
          <a:p>
            <a:r>
              <a:rPr lang="en-US" sz="1600" smtClean="0">
                <a:solidFill>
                  <a:srgbClr val="0065A4"/>
                </a:solidFill>
                <a:latin typeface="Arial"/>
                <a:ea typeface="Arial"/>
                <a:cs typeface="Arial"/>
              </a:rPr>
              <a:t>Omaha</a:t>
            </a:r>
            <a:endParaRPr lang="en-US" sz="1600">
              <a:solidFill>
                <a:srgbClr val="0065A4"/>
              </a:solidFill>
              <a:latin typeface="Arial"/>
              <a:ea typeface="Arial"/>
              <a:cs typeface="Arial"/>
            </a:endParaRPr>
          </a:p>
        </p:txBody>
      </p:sp>
      <p:sp>
        <p:nvSpPr>
          <p:cNvPr id="25" name="Rectangle 24"/>
          <p:cNvSpPr/>
          <p:nvPr userDrawn="1"/>
        </p:nvSpPr>
        <p:spPr>
          <a:xfrm>
            <a:off x="6535824" y="167493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396920" y="2611121"/>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14"/>
          <p:cNvSpPr>
            <a:spLocks noGrp="1"/>
          </p:cNvSpPr>
          <p:nvPr>
            <p:ph type="pic" sz="quarter" idx="16"/>
          </p:nvPr>
        </p:nvSpPr>
        <p:spPr>
          <a:xfrm>
            <a:off x="6536135" y="1674296"/>
            <a:ext cx="2633663" cy="3292475"/>
          </a:xfrm>
        </p:spPr>
        <p:txBody>
          <a:bodyPr/>
          <a:lstStyle/>
          <a:p>
            <a:endParaRPr lang="en-US"/>
          </a:p>
        </p:txBody>
      </p:sp>
      <p:sp>
        <p:nvSpPr>
          <p:cNvPr id="28" name="Text Placeholder 16"/>
          <p:cNvSpPr>
            <a:spLocks noGrp="1"/>
          </p:cNvSpPr>
          <p:nvPr>
            <p:ph type="body" sz="quarter" idx="17" hasCustomPrompt="1"/>
          </p:nvPr>
        </p:nvSpPr>
        <p:spPr>
          <a:xfrm>
            <a:off x="9396540" y="1674296"/>
            <a:ext cx="2338388" cy="431111"/>
          </a:xfrm>
        </p:spPr>
        <p:txBody>
          <a:bodyPr>
            <a:noAutofit/>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29" name="Text Placeholder 18"/>
          <p:cNvSpPr>
            <a:spLocks noGrp="1"/>
          </p:cNvSpPr>
          <p:nvPr>
            <p:ph type="body" sz="quarter" idx="18" hasCustomPrompt="1"/>
          </p:nvPr>
        </p:nvSpPr>
        <p:spPr>
          <a:xfrm>
            <a:off x="9396540" y="2106096"/>
            <a:ext cx="2338388" cy="301235"/>
          </a:xfrm>
        </p:spPr>
        <p:txBody>
          <a:bodyPr>
            <a:no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30" name="Text Placeholder 20"/>
          <p:cNvSpPr>
            <a:spLocks noGrp="1"/>
          </p:cNvSpPr>
          <p:nvPr>
            <p:ph type="body" sz="quarter" idx="19" hasCustomPrompt="1"/>
          </p:nvPr>
        </p:nvSpPr>
        <p:spPr>
          <a:xfrm>
            <a:off x="9396540" y="2407721"/>
            <a:ext cx="2338388" cy="206644"/>
          </a:xfrm>
        </p:spPr>
        <p:txBody>
          <a:bodyPr>
            <a:no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31" name="Text Placeholder 22"/>
          <p:cNvSpPr>
            <a:spLocks noGrp="1"/>
          </p:cNvSpPr>
          <p:nvPr>
            <p:ph type="body" sz="quarter" idx="20" hasCustomPrompt="1"/>
          </p:nvPr>
        </p:nvSpPr>
        <p:spPr>
          <a:xfrm>
            <a:off x="9396810" y="3013292"/>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32" name="TextBox 31"/>
          <p:cNvSpPr txBox="1"/>
          <p:nvPr userDrawn="1"/>
        </p:nvSpPr>
        <p:spPr>
          <a:xfrm>
            <a:off x="9396540" y="2761007"/>
            <a:ext cx="1937906" cy="338554"/>
          </a:xfrm>
          <a:prstGeom prst="rect">
            <a:avLst/>
          </a:prstGeom>
          <a:noFill/>
        </p:spPr>
        <p:txBody>
          <a:bodyPr wrap="square" rtlCol="0">
            <a:spAutoFit/>
          </a:bodyPr>
          <a:lstStyle/>
          <a:p>
            <a:r>
              <a:rPr lang="en-US" sz="1600" smtClean="0">
                <a:solidFill>
                  <a:srgbClr val="0065A4"/>
                </a:solidFill>
                <a:latin typeface="Arial"/>
                <a:ea typeface="Arial"/>
                <a:cs typeface="Arial"/>
              </a:rPr>
              <a:t>Omaha</a:t>
            </a:r>
            <a:endParaRPr lang="en-US" sz="1600">
              <a:solidFill>
                <a:srgbClr val="0065A4"/>
              </a:solidFill>
              <a:latin typeface="Arial"/>
              <a:ea typeface="Arial"/>
              <a:cs typeface="Arial"/>
            </a:endParaRPr>
          </a:p>
        </p:txBody>
      </p:sp>
    </p:spTree>
    <p:extLst>
      <p:ext uri="{BB962C8B-B14F-4D97-AF65-F5344CB8AC3E}">
        <p14:creationId xmlns:p14="http://schemas.microsoft.com/office/powerpoint/2010/main" val="1695048197"/>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io Page">
    <p:spTree>
      <p:nvGrpSpPr>
        <p:cNvPr id="1" name=""/>
        <p:cNvGrpSpPr/>
        <p:nvPr/>
      </p:nvGrpSpPr>
      <p:grpSpPr>
        <a:xfrm>
          <a:off x="0" y="0"/>
          <a:ext cx="0" cy="0"/>
        </a:xfrm>
      </p:grpSpPr>
      <p:pic>
        <p:nvPicPr>
          <p:cNvPr id="15" name="Picture 14"/>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5089" y="0"/>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A4"/>
              </a:solidFill>
            </a:endParaRPr>
          </a:p>
        </p:txBody>
      </p:sp>
      <p:sp>
        <p:nvSpPr>
          <p:cNvPr id="9" name="TextBox 8"/>
          <p:cNvSpPr txBox="1"/>
          <p:nvPr userDrawn="1"/>
        </p:nvSpPr>
        <p:spPr>
          <a:xfrm>
            <a:off x="4109264" y="3962151"/>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12" name="Text Placeholder 16"/>
          <p:cNvSpPr>
            <a:spLocks noGrp="1"/>
          </p:cNvSpPr>
          <p:nvPr>
            <p:ph type="body" sz="quarter" idx="12" hasCustomPrompt="1"/>
          </p:nvPr>
        </p:nvSpPr>
        <p:spPr>
          <a:xfrm>
            <a:off x="3953596" y="2261170"/>
            <a:ext cx="2338388" cy="431111"/>
          </a:xfrm>
        </p:spPr>
        <p:txBody>
          <a:bodyPr>
            <a:noAutofit/>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953596" y="2692970"/>
            <a:ext cx="2338388" cy="301235"/>
          </a:xfrm>
        </p:spPr>
        <p:txBody>
          <a:bodyPr>
            <a:no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953596" y="2994595"/>
            <a:ext cx="2338388" cy="206644"/>
          </a:xfrm>
        </p:spPr>
        <p:txBody>
          <a:bodyPr>
            <a:no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4122716"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bg1"/>
                </a:solidFill>
                <a:latin typeface="Arial"/>
                <a:ea typeface="Arial"/>
                <a:cs typeface="Arial"/>
              </a:defRPr>
            </a:lvl1pPr>
          </a:lstStyle>
          <a:p>
            <a:pPr lvl="0"/>
            <a:r>
              <a:rPr lang="en-US" smtClean="0"/>
              <a:t>Insert Bio Text</a:t>
            </a:r>
          </a:p>
        </p:txBody>
      </p:sp>
      <p:sp>
        <p:nvSpPr>
          <p:cNvPr id="4" name="Rectangle 3"/>
          <p:cNvSpPr/>
          <p:nvPr userDrawn="1"/>
        </p:nvSpPr>
        <p:spPr>
          <a:xfrm>
            <a:off x="1262445"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85B8"/>
              </a:solidFill>
            </a:endParaRPr>
          </a:p>
        </p:txBody>
      </p:sp>
      <p:sp>
        <p:nvSpPr>
          <p:cNvPr id="7" name="Picture Placeholder 6"/>
          <p:cNvSpPr>
            <a:spLocks noGrp="1"/>
          </p:cNvSpPr>
          <p:nvPr>
            <p:ph type="pic" sz="quarter" idx="17"/>
          </p:nvPr>
        </p:nvSpPr>
        <p:spPr>
          <a:xfrm>
            <a:off x="1253051" y="1690688"/>
            <a:ext cx="2635250" cy="3259137"/>
          </a:xfrm>
        </p:spPr>
        <p:txBody>
          <a:bodyPr/>
          <a:lstStyle/>
          <a:p>
            <a:endParaRPr lang="en-US"/>
          </a:p>
        </p:txBody>
      </p:sp>
    </p:spTree>
    <p:extLst>
      <p:ext uri="{BB962C8B-B14F-4D97-AF65-F5344CB8AC3E}">
        <p14:creationId xmlns:p14="http://schemas.microsoft.com/office/powerpoint/2010/main" val="2271324451"/>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1111"/>
            <a:ext cx="12192002" cy="6858000"/>
          </a:xfrm>
          <a:prstGeom prst="rect">
            <a:avLst/>
          </a:prstGeom>
        </p:spPr>
      </p:pic>
      <p:sp>
        <p:nvSpPr>
          <p:cNvPr id="13" name="Rectangle 12"/>
          <p:cNvSpPr/>
          <p:nvPr userDrawn="1"/>
        </p:nvSpPr>
        <p:spPr>
          <a:xfrm>
            <a:off x="1948789" y="3629817"/>
            <a:ext cx="6200912" cy="995449"/>
          </a:xfrm>
          <a:prstGeom prst="rect">
            <a:avLst/>
          </a:prstGeom>
          <a:solidFill>
            <a:srgbClr val="34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95165" y="5965607"/>
            <a:ext cx="2264700" cy="557808"/>
          </a:xfrm>
          <a:prstGeom prst="rect">
            <a:avLst/>
          </a:prstGeom>
        </p:spPr>
      </p:pic>
      <p:sp>
        <p:nvSpPr>
          <p:cNvPr id="2" name="Title 1"/>
          <p:cNvSpPr>
            <a:spLocks noGrp="1"/>
          </p:cNvSpPr>
          <p:nvPr>
            <p:ph type="ctrTitle" hasCustomPrompt="1"/>
          </p:nvPr>
        </p:nvSpPr>
        <p:spPr>
          <a:xfrm>
            <a:off x="1948790" y="1170915"/>
            <a:ext cx="9144000" cy="2387600"/>
          </a:xfrm>
        </p:spPr>
        <p:txBody>
          <a:bodyPr anchor="b">
            <a:normAutofit/>
          </a:bodyPr>
          <a:lstStyle>
            <a:lvl1pPr algn="l">
              <a:defRPr sz="6000" b="1">
                <a:solidFill>
                  <a:srgbClr val="0065A5"/>
                </a:solidFill>
                <a:latin typeface="Arial"/>
                <a:ea typeface="Arial"/>
                <a:cs typeface="Arial"/>
              </a:defRPr>
            </a:lvl1pPr>
          </a:lstStyle>
          <a:p>
            <a:r>
              <a:rPr lang="en-US"/>
              <a:t>Presentation Title</a:t>
            </a:r>
          </a:p>
        </p:txBody>
      </p:sp>
      <p:sp>
        <p:nvSpPr>
          <p:cNvPr id="3" name="Subtitle 2"/>
          <p:cNvSpPr>
            <a:spLocks noGrp="1"/>
          </p:cNvSpPr>
          <p:nvPr>
            <p:ph type="subTitle" idx="1"/>
          </p:nvPr>
        </p:nvSpPr>
        <p:spPr>
          <a:xfrm>
            <a:off x="1948790" y="3682958"/>
            <a:ext cx="9144000" cy="1655762"/>
          </a:xfrm>
        </p:spPr>
        <p:txBody>
          <a:bodyPr/>
          <a:lstStyle>
            <a:lvl1pPr marL="0" indent="0" algn="l">
              <a:buNone/>
              <a:defRPr sz="2400" b="1" cap="all" baseline="0">
                <a:solidFill>
                  <a:schemeClr val="bg1"/>
                </a:solidFill>
                <a:latin typeface="Arial"/>
                <a:ea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070479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4000"/>
            </a:lvl1pPr>
            <a:lvl2pPr>
              <a:defRPr sz="3600"/>
            </a:lvl2pPr>
            <a:lvl3pPr>
              <a:defRPr sz="28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9262532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ection Header">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9277"/>
            <a:ext cx="12198096" cy="6861429"/>
          </a:xfrm>
          <a:prstGeom prst="rect">
            <a:avLst/>
          </a:prstGeom>
        </p:spPr>
      </p:pic>
      <p:sp>
        <p:nvSpPr>
          <p:cNvPr id="13" name="Rectangle 12"/>
          <p:cNvSpPr/>
          <p:nvPr userDrawn="1"/>
        </p:nvSpPr>
        <p:spPr>
          <a:xfrm>
            <a:off x="1948789" y="4206884"/>
            <a:ext cx="5087194" cy="529489"/>
          </a:xfrm>
          <a:prstGeom prst="rect">
            <a:avLst/>
          </a:prstGeom>
          <a:solidFill>
            <a:srgbClr val="348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itle 1"/>
          <p:cNvSpPr txBox="1"/>
          <p:nvPr userDrawn="1"/>
        </p:nvSpPr>
        <p:spPr>
          <a:xfrm>
            <a:off x="1948790" y="1170915"/>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6798"/>
                </a:solidFill>
                <a:latin typeface="Arial"/>
                <a:ea typeface="Arial"/>
                <a:cs typeface="Arial"/>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6000" b="1" i="0" u="none" strike="noStrike" kern="1200" cap="none" spc="0" normalizeH="0" baseline="0" noProof="0">
                <a:ln>
                  <a:noFill/>
                </a:ln>
                <a:solidFill>
                  <a:srgbClr val="006798"/>
                </a:solidFill>
                <a:effectLst/>
                <a:uLnTx/>
                <a:uFillTx/>
                <a:latin typeface="Arial"/>
                <a:cs typeface="Arial"/>
              </a:rPr>
              <a:t>Presentation Title</a:t>
            </a:r>
            <a:endParaRPr kumimoji="0" lang="en-US" sz="6000" b="1" i="0" u="none" strike="noStrike" kern="1200" cap="none" spc="0" normalizeH="0" baseline="0" noProof="0">
              <a:ln>
                <a:noFill/>
              </a:ln>
              <a:solidFill>
                <a:srgbClr val="006798"/>
              </a:solidFill>
              <a:effectLst/>
              <a:uLnTx/>
              <a:uFillTx/>
              <a:latin typeface="Arial"/>
              <a:cs typeface="Arial"/>
            </a:endParaRPr>
          </a:p>
        </p:txBody>
      </p:sp>
      <p:sp>
        <p:nvSpPr>
          <p:cNvPr id="2" name="Title 1"/>
          <p:cNvSpPr>
            <a:spLocks noGrp="1"/>
          </p:cNvSpPr>
          <p:nvPr>
            <p:ph type="title"/>
          </p:nvPr>
        </p:nvSpPr>
        <p:spPr>
          <a:xfrm>
            <a:off x="1948788" y="1798319"/>
            <a:ext cx="10515600" cy="2325739"/>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948788" y="4290620"/>
            <a:ext cx="10515600" cy="1500187"/>
          </a:xfrm>
        </p:spPr>
        <p:txBody>
          <a:bodyPr/>
          <a:lstStyle>
            <a:lvl1pPr marL="0" indent="0">
              <a:buNone/>
              <a:defRPr sz="2400" b="1" cap="all" baseline="0">
                <a:solidFill>
                  <a:schemeClr val="bg1"/>
                </a:solidFill>
                <a:latin typeface="Arial"/>
                <a:ea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23461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rgbClr val="0065A5"/>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3400"/>
            </a:lvl1pPr>
            <a:lvl2pPr>
              <a:defRPr sz="3000"/>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lang="en-US" sz="3400" kern="1200">
                <a:solidFill>
                  <a:schemeClr val="tx1"/>
                </a:solidFill>
                <a:latin typeface="+mn-lt"/>
                <a:ea typeface="+mn-ea"/>
                <a:cs typeface="+mn-cs"/>
              </a:defRPr>
            </a:lvl1pPr>
            <a:lvl2pPr>
              <a:defRPr lang="en-US" sz="3000" kern="1200">
                <a:solidFill>
                  <a:schemeClr val="tx1">
                    <a:lumMod val="65000"/>
                    <a:lumOff val="35000"/>
                  </a:schemeClr>
                </a:solidFill>
                <a:latin typeface="+mn-lt"/>
                <a:ea typeface="+mn-ea"/>
                <a:cs typeface="+mn-cs"/>
              </a:defRPr>
            </a:lvl2pPr>
            <a:lvl3pPr>
              <a:defRPr lang="en-US" sz="2400" kern="1200">
                <a:solidFill>
                  <a:schemeClr val="bg1">
                    <a:lumMod val="50000"/>
                  </a:schemeClr>
                </a:solidFill>
                <a:latin typeface="+mn-lt"/>
                <a:ea typeface="+mn-ea"/>
                <a:cs typeface="+mn-cs"/>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41870420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5351449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8971296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5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5"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4843609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B7DAB14-B7E7-4282-8761-40E0F3D4A6CC}"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573347322"/>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Custom Layout">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7" name="Title 1"/>
          <p:cNvSpPr>
            <a:spLocks noGrp="1"/>
          </p:cNvSpPr>
          <p:nvPr>
            <p:ph type="title"/>
          </p:nvPr>
        </p:nvSpPr>
        <p:spPr>
          <a:xfrm>
            <a:off x="997104" y="457200"/>
            <a:ext cx="3932237" cy="1600200"/>
          </a:xfrm>
        </p:spPr>
        <p:txBody>
          <a:bodyPr anchor="b"/>
          <a:lstStyle>
            <a:lvl1pPr>
              <a:defRPr sz="3200">
                <a:solidFill>
                  <a:schemeClr val="bg1"/>
                </a:solidFill>
              </a:defRPr>
            </a:lvl1pPr>
          </a:lstStyle>
          <a:p>
            <a:r>
              <a:rPr lang="en-US"/>
              <a:t>Click to edit Master title style</a:t>
            </a:r>
          </a:p>
        </p:txBody>
      </p:sp>
      <p:sp>
        <p:nvSpPr>
          <p:cNvPr id="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997104"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Slide Number Placeholder 3"/>
          <p:cNvSpPr txBox="1"/>
          <p:nvPr userDrawn="1"/>
        </p:nvSpPr>
        <p:spPr>
          <a:xfrm>
            <a:off x="4599318" y="6312618"/>
            <a:ext cx="2743200" cy="365125"/>
          </a:xfrm>
          <a:prstGeom prst="rect">
            <a:avLst/>
          </a:prstGeom>
        </p:spPr>
        <p:txBody>
          <a:bodyPr vert="horz" lIns="91440" tIns="45720" rIns="91440" bIns="45720" rtlCol="0" anchor="ctr"/>
          <a:lstStyle>
            <a:defPPr>
              <a:defRPr lang="en-US"/>
            </a:defPPr>
            <a:lvl1pPr algn="ctr">
              <a:defRPr lang="en-US" sz="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549958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6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9872178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6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4521088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6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sz="4000"/>
            </a:lvl1pPr>
            <a:lvl3pPr>
              <a:defRPr sz="24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4599318" y="6312618"/>
            <a:ext cx="2743200" cy="365125"/>
          </a:xfrm>
          <a:prstGeom prst="rect">
            <a:avLst/>
          </a:prstGeom>
        </p:spPr>
        <p:txBody>
          <a:bodyPr vert="horz" lIns="91440" tIns="45720" rIns="91440" bIns="45720" rtlCol="0" anchor="ctr"/>
          <a:lstStyle>
            <a:lvl1pPr>
              <a:defRPr lang="en-US" smtClean="0"/>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7474583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6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1111"/>
            <a:ext cx="12192002" cy="6858000"/>
          </a:xfrm>
          <a:prstGeom prst="rect">
            <a:avLst/>
          </a:prstGeom>
        </p:spPr>
      </p:pic>
      <p:sp>
        <p:nvSpPr>
          <p:cNvPr id="13" name="Rectangle 12"/>
          <p:cNvSpPr/>
          <p:nvPr userDrawn="1"/>
        </p:nvSpPr>
        <p:spPr>
          <a:xfrm>
            <a:off x="1948789" y="3629817"/>
            <a:ext cx="7446376" cy="529489"/>
          </a:xfrm>
          <a:prstGeom prst="rect">
            <a:avLst/>
          </a:prstGeom>
          <a:solidFill>
            <a:srgbClr val="34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95165" y="5965607"/>
            <a:ext cx="2264700" cy="557808"/>
          </a:xfrm>
          <a:prstGeom prst="rect">
            <a:avLst/>
          </a:prstGeom>
        </p:spPr>
      </p:pic>
      <p:sp>
        <p:nvSpPr>
          <p:cNvPr id="2" name="Title 1"/>
          <p:cNvSpPr>
            <a:spLocks noGrp="1"/>
          </p:cNvSpPr>
          <p:nvPr>
            <p:ph type="ctrTitle" hasCustomPrompt="1"/>
          </p:nvPr>
        </p:nvSpPr>
        <p:spPr>
          <a:xfrm>
            <a:off x="1948790" y="1170915"/>
            <a:ext cx="9144000" cy="2387600"/>
          </a:xfrm>
        </p:spPr>
        <p:txBody>
          <a:bodyPr anchor="b">
            <a:normAutofit/>
          </a:bodyPr>
          <a:lstStyle>
            <a:lvl1pPr algn="l">
              <a:defRPr sz="6000" b="1">
                <a:solidFill>
                  <a:srgbClr val="0065A5"/>
                </a:solidFill>
                <a:latin typeface="Arial"/>
                <a:ea typeface="Arial"/>
                <a:cs typeface="Arial"/>
              </a:defRPr>
            </a:lvl1pPr>
          </a:lstStyle>
          <a:p>
            <a:r>
              <a:rPr lang="en-US"/>
              <a:t>Presentation Title</a:t>
            </a:r>
          </a:p>
        </p:txBody>
      </p:sp>
      <p:sp>
        <p:nvSpPr>
          <p:cNvPr id="3" name="Subtitle 2"/>
          <p:cNvSpPr>
            <a:spLocks noGrp="1"/>
          </p:cNvSpPr>
          <p:nvPr>
            <p:ph type="subTitle" idx="1"/>
          </p:nvPr>
        </p:nvSpPr>
        <p:spPr>
          <a:xfrm>
            <a:off x="1948790" y="3682958"/>
            <a:ext cx="9144000" cy="1655762"/>
          </a:xfrm>
        </p:spPr>
        <p:txBody>
          <a:bodyPr/>
          <a:lstStyle>
            <a:lvl1pPr marL="0" indent="0" algn="l">
              <a:buNone/>
              <a:defRPr sz="2400" b="1" cap="all" baseline="0">
                <a:solidFill>
                  <a:schemeClr val="bg1"/>
                </a:solidFill>
                <a:latin typeface="Arial"/>
                <a:ea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49480323"/>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04861"/>
            <a:ext cx="10515600" cy="4351338"/>
          </a:xfrm>
        </p:spPr>
        <p:txBody>
          <a:bodyPr/>
          <a:lstStyle>
            <a:lvl1pPr>
              <a:defRPr sz="4000"/>
            </a:lvl1pPr>
            <a:lvl2pPr>
              <a:defRPr sz="3600"/>
            </a:lvl2pPr>
            <a:lvl3pPr>
              <a:defRPr sz="28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34387504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Section Header">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9277"/>
            <a:ext cx="12198096" cy="6861429"/>
          </a:xfrm>
          <a:prstGeom prst="rect">
            <a:avLst/>
          </a:prstGeom>
        </p:spPr>
      </p:pic>
      <p:sp>
        <p:nvSpPr>
          <p:cNvPr id="13" name="Rectangle 12"/>
          <p:cNvSpPr/>
          <p:nvPr userDrawn="1"/>
        </p:nvSpPr>
        <p:spPr>
          <a:xfrm>
            <a:off x="1948789" y="4206884"/>
            <a:ext cx="5087194" cy="529489"/>
          </a:xfrm>
          <a:prstGeom prst="rect">
            <a:avLst/>
          </a:prstGeom>
          <a:solidFill>
            <a:srgbClr val="348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p:nvPr userDrawn="1"/>
        </p:nvSpPr>
        <p:spPr>
          <a:xfrm>
            <a:off x="1948790" y="1170915"/>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6798"/>
                </a:solidFill>
                <a:latin typeface="Arial"/>
                <a:ea typeface="Arial"/>
                <a:cs typeface="Arial"/>
              </a:defRPr>
            </a:lvl1pPr>
          </a:lstStyle>
          <a:p>
            <a:r>
              <a:rPr lang="en-US"/>
              <a:t>Presentation Title</a:t>
            </a:r>
            <a:endParaRPr lang="en-US"/>
          </a:p>
        </p:txBody>
      </p:sp>
      <p:sp>
        <p:nvSpPr>
          <p:cNvPr id="2" name="Title 1"/>
          <p:cNvSpPr>
            <a:spLocks noGrp="1"/>
          </p:cNvSpPr>
          <p:nvPr>
            <p:ph type="title"/>
          </p:nvPr>
        </p:nvSpPr>
        <p:spPr>
          <a:xfrm>
            <a:off x="1948788" y="1798319"/>
            <a:ext cx="10515600" cy="2325739"/>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948788" y="4290620"/>
            <a:ext cx="10515600" cy="1500187"/>
          </a:xfrm>
        </p:spPr>
        <p:txBody>
          <a:bodyPr/>
          <a:lstStyle>
            <a:lvl1pPr marL="0" indent="0">
              <a:buNone/>
              <a:defRPr sz="2400" b="1" cap="all" baseline="0">
                <a:solidFill>
                  <a:schemeClr val="bg1"/>
                </a:solidFill>
                <a:latin typeface="Arial"/>
                <a:ea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
        <p:nvSpPr>
          <p:cNvPr id="10"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3204286943"/>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425" y="10387"/>
            <a:ext cx="12198096" cy="6861429"/>
          </a:xfrm>
          <a:prstGeom prst="rect">
            <a:avLst/>
          </a:prstGeom>
        </p:spPr>
      </p:pic>
      <p:sp>
        <p:nvSpPr>
          <p:cNvPr id="2" name="Title 1"/>
          <p:cNvSpPr>
            <a:spLocks noGrp="1"/>
          </p:cNvSpPr>
          <p:nvPr>
            <p:ph type="title"/>
          </p:nvPr>
        </p:nvSpPr>
        <p:spPr/>
        <p:txBody>
          <a:bodyPr/>
          <a:lstStyle>
            <a:lvl1pPr>
              <a:defRPr>
                <a:solidFill>
                  <a:srgbClr val="0065A5"/>
                </a:solidFill>
              </a:defRPr>
            </a:lvl1pPr>
          </a:lstStyle>
          <a:p>
            <a:r>
              <a:rPr lang="en-US"/>
              <a:t>Click to edit Master title style</a:t>
            </a:r>
          </a:p>
        </p:txBody>
      </p:sp>
      <p:sp>
        <p:nvSpPr>
          <p:cNvPr id="3" name="Content Placeholder 2"/>
          <p:cNvSpPr>
            <a:spLocks noGrp="1"/>
          </p:cNvSpPr>
          <p:nvPr>
            <p:ph sz="half" idx="1"/>
          </p:nvPr>
        </p:nvSpPr>
        <p:spPr>
          <a:xfrm>
            <a:off x="838200" y="1687609"/>
            <a:ext cx="5181600" cy="4351338"/>
          </a:xfrm>
        </p:spPr>
        <p:txBody>
          <a:bodyPr/>
          <a:lstStyle>
            <a:lvl1pPr>
              <a:defRPr sz="3400"/>
            </a:lvl1pPr>
            <a:lvl2pPr>
              <a:defRPr sz="3000"/>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87609"/>
            <a:ext cx="5181600" cy="4351338"/>
          </a:xfrm>
        </p:spPr>
        <p:txBody>
          <a:bodyPr/>
          <a:lstStyle>
            <a:lvl1pPr>
              <a:defRPr lang="en-US" sz="3400" kern="1200">
                <a:solidFill>
                  <a:schemeClr val="tx1"/>
                </a:solidFill>
                <a:latin typeface="+mn-lt"/>
                <a:ea typeface="+mn-ea"/>
                <a:cs typeface="+mn-cs"/>
              </a:defRPr>
            </a:lvl1pPr>
            <a:lvl2pPr>
              <a:defRPr lang="en-US" sz="3000" kern="1200">
                <a:solidFill>
                  <a:schemeClr val="tx1">
                    <a:lumMod val="65000"/>
                    <a:lumOff val="35000"/>
                  </a:schemeClr>
                </a:solidFill>
                <a:latin typeface="+mn-lt"/>
                <a:ea typeface="+mn-ea"/>
                <a:cs typeface="+mn-cs"/>
              </a:defRPr>
            </a:lvl2pPr>
            <a:lvl3pPr>
              <a:defRPr lang="en-US" sz="2400" kern="1200">
                <a:solidFill>
                  <a:schemeClr val="bg1">
                    <a:lumMod val="50000"/>
                  </a:schemeClr>
                </a:solidFill>
                <a:latin typeface="+mn-lt"/>
                <a:ea typeface="+mn-ea"/>
                <a:cs typeface="+mn-cs"/>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DCFE4-D037-2F4B-9510-F7D021578D80}" type="datetimeFigureOut">
              <a:rPr lang="en-US" smtClean="0"/>
              <a:t>2/17/2021</a:t>
            </a:fld>
            <a:endParaRPr lang="en-US"/>
          </a:p>
        </p:txBody>
      </p:sp>
      <p:sp>
        <p:nvSpPr>
          <p:cNvPr id="9" name="Slide Number Placeholder 5"/>
          <p:cNvSpPr>
            <a:spLocks noGrp="1"/>
          </p:cNvSpPr>
          <p:nvPr>
            <p:ph type="sldNum" sz="quarter" idx="12"/>
          </p:nvPr>
        </p:nvSpPr>
        <p:spPr>
          <a:xfrm>
            <a:off x="4633823" y="6320526"/>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2976980344"/>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Comparison (includes header)">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2090313496"/>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133373883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0DCCE56A-8A46-4EFD-A93B-573194A78B92}"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954167415"/>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770519396"/>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7" name="Title 1"/>
          <p:cNvSpPr>
            <a:spLocks noGrp="1"/>
          </p:cNvSpPr>
          <p:nvPr>
            <p:ph type="title"/>
          </p:nvPr>
        </p:nvSpPr>
        <p:spPr>
          <a:xfrm>
            <a:off x="997104" y="457200"/>
            <a:ext cx="3932237" cy="1600200"/>
          </a:xfrm>
        </p:spPr>
        <p:txBody>
          <a:bodyPr anchor="b"/>
          <a:lstStyle>
            <a:lvl1pPr>
              <a:defRPr sz="3200">
                <a:solidFill>
                  <a:schemeClr val="bg1"/>
                </a:solidFill>
              </a:defRPr>
            </a:lvl1pPr>
          </a:lstStyle>
          <a:p>
            <a:r>
              <a:rPr lang="en-US"/>
              <a:t>Click to edit Master title style</a:t>
            </a:r>
          </a:p>
        </p:txBody>
      </p:sp>
      <p:sp>
        <p:nvSpPr>
          <p:cNvPr id="8"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997104"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a:xfrm>
            <a:off x="838200" y="6356350"/>
            <a:ext cx="2743200" cy="365125"/>
          </a:xfrm>
        </p:spPr>
        <p:txBody>
          <a:bodyPr/>
          <a:lstStyle/>
          <a:p>
            <a:fld id="{FF4DCFE4-D037-2F4B-9510-F7D021578D80}" type="datetimeFigureOut">
              <a:rPr lang="en-US" smtClean="0"/>
              <a:t>2/17/2021</a:t>
            </a:fld>
            <a:endParaRPr lang="en-US"/>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Tree>
    <p:extLst>
      <p:ext uri="{BB962C8B-B14F-4D97-AF65-F5344CB8AC3E}">
        <p14:creationId xmlns:p14="http://schemas.microsoft.com/office/powerpoint/2010/main" val="1415913205"/>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46358143"/>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4231605011"/>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sz="4000"/>
            </a:lvl1pPr>
            <a:lvl3pPr>
              <a:defRPr sz="24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CFE4-D037-2F4B-9510-F7D021578D80}" type="datetimeFigureOut">
              <a:rPr lang="en-US" smtClean="0"/>
              <a:t>2/17/2021</a:t>
            </a:fld>
            <a:endParaRPr lang="en-US"/>
          </a:p>
        </p:txBody>
      </p:sp>
    </p:spTree>
    <p:extLst>
      <p:ext uri="{BB962C8B-B14F-4D97-AF65-F5344CB8AC3E}">
        <p14:creationId xmlns:p14="http://schemas.microsoft.com/office/powerpoint/2010/main" val="3701543863"/>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443947"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5" name="Rectangle 4"/>
          <p:cNvSpPr/>
          <p:nvPr userDrawn="1"/>
        </p:nvSpPr>
        <p:spPr>
          <a:xfrm>
            <a:off x="443947"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
          </p:nvPr>
        </p:nvSpPr>
        <p:spPr>
          <a:xfrm>
            <a:off x="8280613"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7" name="Content Placeholder 2"/>
          <p:cNvSpPr>
            <a:spLocks noGrp="1"/>
          </p:cNvSpPr>
          <p:nvPr>
            <p:ph sz="half" idx="2"/>
          </p:nvPr>
        </p:nvSpPr>
        <p:spPr>
          <a:xfrm>
            <a:off x="4479889" y="2176613"/>
            <a:ext cx="2922766" cy="655165"/>
          </a:xfrm>
        </p:spPr>
        <p:txBody>
          <a:bodyPr>
            <a:normAutofit/>
          </a:bodyPr>
          <a:lstStyle/>
          <a:p>
            <a:pPr marL="0" indent="0">
              <a:buNone/>
            </a:pPr>
            <a:r>
              <a:rPr lang="en-US" sz="2000" b="1">
                <a:solidFill>
                  <a:schemeClr val="bg1"/>
                </a:solidFill>
                <a:latin typeface="Arial"/>
                <a:ea typeface="Arial"/>
                <a:cs typeface="Arial"/>
              </a:rPr>
              <a:t>As a firm, we are known for our unique</a:t>
            </a:r>
          </a:p>
        </p:txBody>
      </p:sp>
      <p:sp>
        <p:nvSpPr>
          <p:cNvPr id="10" name="Rectangle 9"/>
          <p:cNvSpPr/>
          <p:nvPr userDrawn="1"/>
        </p:nvSpPr>
        <p:spPr>
          <a:xfrm>
            <a:off x="4228760"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11" name="Rectangle 10"/>
          <p:cNvSpPr/>
          <p:nvPr userDrawn="1"/>
        </p:nvSpPr>
        <p:spPr>
          <a:xfrm>
            <a:off x="4228760"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029484" y="1953841"/>
            <a:ext cx="3587363" cy="3405338"/>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4AE"/>
              </a:solidFill>
            </a:endParaRPr>
          </a:p>
        </p:txBody>
      </p:sp>
      <p:sp>
        <p:nvSpPr>
          <p:cNvPr id="14" name="Rectangle 13"/>
          <p:cNvSpPr/>
          <p:nvPr userDrawn="1"/>
        </p:nvSpPr>
        <p:spPr>
          <a:xfrm>
            <a:off x="8029484" y="1953841"/>
            <a:ext cx="3587363" cy="9960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1"/>
          </p:nvPr>
        </p:nvSpPr>
        <p:spPr>
          <a:xfrm>
            <a:off x="790211" y="2079625"/>
            <a:ext cx="2886075" cy="752475"/>
          </a:xfrm>
        </p:spPr>
        <p:txBody>
          <a:bodyPr>
            <a:no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endParaRPr lang="en-US"/>
          </a:p>
        </p:txBody>
      </p:sp>
      <p:sp>
        <p:nvSpPr>
          <p:cNvPr id="20" name="Text Placeholder 18"/>
          <p:cNvSpPr>
            <a:spLocks noGrp="1"/>
          </p:cNvSpPr>
          <p:nvPr>
            <p:ph type="body" sz="quarter" idx="12"/>
          </p:nvPr>
        </p:nvSpPr>
        <p:spPr>
          <a:xfrm>
            <a:off x="4558273" y="207962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1" name="Text Placeholder 18"/>
          <p:cNvSpPr>
            <a:spLocks noGrp="1"/>
          </p:cNvSpPr>
          <p:nvPr>
            <p:ph type="body" sz="quarter" idx="13"/>
          </p:nvPr>
        </p:nvSpPr>
        <p:spPr>
          <a:xfrm>
            <a:off x="8367623" y="2064035"/>
            <a:ext cx="2886075" cy="752475"/>
          </a:xfrm>
        </p:spPr>
        <p:txBody>
          <a:bodyPr>
            <a:noAutofit/>
          </a:bodyPr>
          <a:lstStyle>
            <a:lvl1pPr marL="0" indent="0">
              <a:buNone/>
              <a:defRPr lang="en-US" sz="2000" b="1" kern="120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a:buNone/>
            </a:pPr>
            <a:r>
              <a:rPr lang="en-US" smtClean="0"/>
              <a:t>Click to edit Master text styles</a:t>
            </a:r>
            <a:endParaRPr lang="en-US"/>
          </a:p>
        </p:txBody>
      </p:sp>
      <p:sp>
        <p:nvSpPr>
          <p:cNvPr id="23" name="Text Placeholder 22"/>
          <p:cNvSpPr>
            <a:spLocks noGrp="1"/>
          </p:cNvSpPr>
          <p:nvPr>
            <p:ph type="body" sz="quarter" idx="14"/>
          </p:nvPr>
        </p:nvSpPr>
        <p:spPr>
          <a:xfrm>
            <a:off x="781585" y="3122613"/>
            <a:ext cx="2886075" cy="2122487"/>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4" name="Text Placeholder 22"/>
          <p:cNvSpPr>
            <a:spLocks noGrp="1"/>
          </p:cNvSpPr>
          <p:nvPr>
            <p:ph type="body" sz="quarter" idx="15"/>
          </p:nvPr>
        </p:nvSpPr>
        <p:spPr>
          <a:xfrm>
            <a:off x="4579403" y="3122613"/>
            <a:ext cx="2886075" cy="2122487"/>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25" name="Text Placeholder 22"/>
          <p:cNvSpPr>
            <a:spLocks noGrp="1"/>
          </p:cNvSpPr>
          <p:nvPr>
            <p:ph type="body" sz="quarter" idx="16"/>
          </p:nvPr>
        </p:nvSpPr>
        <p:spPr>
          <a:xfrm>
            <a:off x="8380127" y="3122613"/>
            <a:ext cx="2886075" cy="2122487"/>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25631101"/>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Two Bio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1078750" y="199545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939846" y="2931641"/>
            <a:ext cx="1882139" cy="80434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1"/>
          </p:nvPr>
        </p:nvSpPr>
        <p:spPr>
          <a:xfrm>
            <a:off x="1079061" y="1994816"/>
            <a:ext cx="2633663" cy="3292475"/>
          </a:xfrm>
        </p:spPr>
        <p:txBody>
          <a:bodyPr/>
          <a:lstStyle/>
          <a:p>
            <a:endParaRPr lang="en-US"/>
          </a:p>
        </p:txBody>
      </p:sp>
      <p:sp>
        <p:nvSpPr>
          <p:cNvPr id="17" name="Text Placeholder 16"/>
          <p:cNvSpPr>
            <a:spLocks noGrp="1"/>
          </p:cNvSpPr>
          <p:nvPr>
            <p:ph type="body" sz="quarter" idx="12" hasCustomPrompt="1"/>
          </p:nvPr>
        </p:nvSpPr>
        <p:spPr>
          <a:xfrm>
            <a:off x="3939466" y="1994816"/>
            <a:ext cx="2338388" cy="431111"/>
          </a:xfrm>
        </p:spPr>
        <p:txBody>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939466" y="2426616"/>
            <a:ext cx="2338388" cy="301235"/>
          </a:xfrm>
        </p:spPr>
        <p:txBody>
          <a:bodyPr>
            <a:norm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939466" y="2728241"/>
            <a:ext cx="2338388" cy="206644"/>
          </a:xfrm>
        </p:spPr>
        <p:txBody>
          <a:bodyPr>
            <a:norm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939736" y="3333812"/>
            <a:ext cx="1882775" cy="402492"/>
          </a:xfrm>
        </p:spPr>
        <p:txBody>
          <a:bodyPr>
            <a:noAutofit/>
          </a:bodyPr>
          <a:lstStyle>
            <a:lvl1pPr marL="0" indent="0">
              <a:buNone/>
              <a:defRPr lang="en-US" sz="1600" kern="1200" smtClean="0">
                <a:solidFill>
                  <a:schemeClr val="bg1"/>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939466" y="3081527"/>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Tree>
    <p:extLst>
      <p:ext uri="{BB962C8B-B14F-4D97-AF65-F5344CB8AC3E}">
        <p14:creationId xmlns:p14="http://schemas.microsoft.com/office/powerpoint/2010/main" val="3727064700"/>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io Pag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710381"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85B8"/>
              </a:solidFill>
            </a:endParaRPr>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A4"/>
              </a:solidFill>
            </a:endParaRPr>
          </a:p>
        </p:txBody>
      </p:sp>
      <p:sp>
        <p:nvSpPr>
          <p:cNvPr id="9" name="TextBox 8"/>
          <p:cNvSpPr txBox="1"/>
          <p:nvPr userDrawn="1"/>
        </p:nvSpPr>
        <p:spPr>
          <a:xfrm>
            <a:off x="3565826" y="3962151"/>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11" name="Picture Placeholder 10"/>
          <p:cNvSpPr>
            <a:spLocks noGrp="1"/>
          </p:cNvSpPr>
          <p:nvPr>
            <p:ph type="pic" sz="quarter" idx="11"/>
          </p:nvPr>
        </p:nvSpPr>
        <p:spPr>
          <a:xfrm>
            <a:off x="709613" y="1690688"/>
            <a:ext cx="2701925" cy="3259137"/>
          </a:xfrm>
        </p:spPr>
        <p:txBody>
          <a:bodyPr/>
          <a:lstStyle/>
          <a:p>
            <a:endParaRPr lang="en-US"/>
          </a:p>
        </p:txBody>
      </p:sp>
      <p:sp>
        <p:nvSpPr>
          <p:cNvPr id="12" name="Text Placeholder 16"/>
          <p:cNvSpPr>
            <a:spLocks noGrp="1"/>
          </p:cNvSpPr>
          <p:nvPr>
            <p:ph type="body" sz="quarter" idx="12" hasCustomPrompt="1"/>
          </p:nvPr>
        </p:nvSpPr>
        <p:spPr>
          <a:xfrm>
            <a:off x="3410158" y="2261170"/>
            <a:ext cx="2338388" cy="431111"/>
          </a:xfrm>
        </p:spPr>
        <p:txBody>
          <a:bodyPr/>
          <a:lstStyle>
            <a:lvl1pPr marL="0" indent="0">
              <a:buNone/>
              <a:defRPr lang="en-US" sz="2400" kern="1200" smtClean="0">
                <a:solidFill>
                  <a:srgbClr val="006798"/>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410158" y="2692970"/>
            <a:ext cx="2338388" cy="301235"/>
          </a:xfrm>
        </p:spPr>
        <p:txBody>
          <a:bodyPr>
            <a:normAutofit/>
          </a:bodyPr>
          <a:lstStyle>
            <a:lvl1pPr marL="0" indent="0">
              <a:buNone/>
              <a:defRPr lang="en-US" sz="1600" kern="1200">
                <a:solidFill>
                  <a:schemeClr val="tx1">
                    <a:lumMod val="50000"/>
                    <a:lumOff val="50000"/>
                  </a:schemeClr>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410158" y="2994595"/>
            <a:ext cx="2338388" cy="206644"/>
          </a:xfrm>
        </p:spPr>
        <p:txBody>
          <a:bodyPr>
            <a:normAutofit/>
          </a:bodyPr>
          <a:lstStyle>
            <a:lvl1pPr marL="0" indent="0">
              <a:buNone/>
              <a:defRPr lang="en-US" sz="1100" i="1" kern="1200">
                <a:solidFill>
                  <a:schemeClr val="bg1">
                    <a:lumMod val="65000"/>
                  </a:schemeClr>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3579278"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tx1">
                    <a:lumMod val="50000"/>
                    <a:lumOff val="50000"/>
                  </a:schemeClr>
                </a:solidFill>
                <a:latin typeface="Arial"/>
                <a:ea typeface="Arial"/>
                <a:cs typeface="Arial"/>
              </a:defRPr>
            </a:lvl1pPr>
          </a:lstStyle>
          <a:p>
            <a:pPr lvl="0"/>
            <a:r>
              <a:rPr lang="en-US" smtClean="0"/>
              <a:t>Insert Bio Text</a:t>
            </a:r>
          </a:p>
        </p:txBody>
      </p:sp>
    </p:spTree>
    <p:extLst>
      <p:ext uri="{BB962C8B-B14F-4D97-AF65-F5344CB8AC3E}">
        <p14:creationId xmlns:p14="http://schemas.microsoft.com/office/powerpoint/2010/main" val="2169747313"/>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1_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10" name="Date Placeholder 4"/>
          <p:cNvSpPr>
            <a:spLocks noGrp="1"/>
          </p:cNvSpPr>
          <p:nvPr>
            <p:ph type="dt" sz="half" idx="10"/>
          </p:nvPr>
        </p:nvSpPr>
        <p:spPr>
          <a:xfrm>
            <a:off x="838200" y="6356350"/>
            <a:ext cx="2743200" cy="365125"/>
          </a:xfrm>
        </p:spPr>
        <p:txBody>
          <a:bodyPr/>
          <a:lstStyle/>
          <a:p>
            <a:fld id="{FF4DCFE4-D037-2F4B-9510-F7D021578D80}" type="datetimeFigureOut">
              <a:rPr lang="en-US" smtClean="0"/>
              <a:t>2/17/2021</a:t>
            </a:fld>
            <a:endParaRPr lang="en-US"/>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fld id="{6D4A69BC-EB28-E745-BFAA-DD4BAF28E9A5}" type="slidenum">
              <a:rPr lang="en-US" smtClean="0"/>
              <a:t>‹#›</a:t>
            </a:fld>
            <a:endParaRPr lang="en-US"/>
          </a:p>
        </p:txBody>
      </p:sp>
      <p:sp>
        <p:nvSpPr>
          <p:cNvPr id="12" name="Rectangle 11"/>
          <p:cNvSpPr/>
          <p:nvPr userDrawn="1"/>
        </p:nvSpPr>
        <p:spPr>
          <a:xfrm>
            <a:off x="115716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5716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741686"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741686"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326211" y="1953841"/>
            <a:ext cx="3294935" cy="340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26211" y="1953841"/>
            <a:ext cx="3294935" cy="996093"/>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4"/>
          </p:nvPr>
        </p:nvSpPr>
        <p:spPr>
          <a:xfrm>
            <a:off x="1381310" y="3172880"/>
            <a:ext cx="2811463" cy="1939925"/>
          </a:xfrm>
        </p:spPr>
        <p:txBody>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3" hasCustomPrompt="1"/>
          </p:nvPr>
        </p:nvSpPr>
        <p:spPr>
          <a:xfrm>
            <a:off x="1065067" y="497661"/>
            <a:ext cx="4392612" cy="788987"/>
          </a:xfrm>
        </p:spPr>
        <p:txBody>
          <a:bodyPr/>
          <a:lstStyle>
            <a:lvl1pPr marL="0" indent="0">
              <a:buNone/>
              <a:defRPr lang="en-US" sz="4400" b="1" kern="1200" smtClean="0">
                <a:solidFill>
                  <a:schemeClr val="bg1"/>
                </a:solidFill>
                <a:latin typeface="Arial"/>
                <a:ea typeface="Arial"/>
                <a:cs typeface="Arial"/>
              </a:defRPr>
            </a:lvl1pPr>
          </a:lstStyle>
          <a:p>
            <a:pPr lvl="0"/>
            <a:r>
              <a:rPr lang="en-US" smtClean="0"/>
              <a:t>Title</a:t>
            </a:r>
          </a:p>
        </p:txBody>
      </p:sp>
      <p:sp>
        <p:nvSpPr>
          <p:cNvPr id="26" name="Text Placeholder 25"/>
          <p:cNvSpPr>
            <a:spLocks noGrp="1"/>
          </p:cNvSpPr>
          <p:nvPr>
            <p:ph type="body" sz="quarter" idx="15"/>
          </p:nvPr>
        </p:nvSpPr>
        <p:spPr>
          <a:xfrm>
            <a:off x="1381311" y="2250808"/>
            <a:ext cx="2819158" cy="525462"/>
          </a:xfrm>
        </p:spPr>
        <p:txBody>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7" name="Text Placeholder 4"/>
          <p:cNvSpPr>
            <a:spLocks noGrp="1"/>
          </p:cNvSpPr>
          <p:nvPr>
            <p:ph type="body" sz="quarter" idx="16"/>
          </p:nvPr>
        </p:nvSpPr>
        <p:spPr>
          <a:xfrm>
            <a:off x="4971814" y="3171610"/>
            <a:ext cx="2811463" cy="1939925"/>
          </a:xfrm>
        </p:spPr>
        <p:txBody>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28" name="Text Placeholder 25"/>
          <p:cNvSpPr>
            <a:spLocks noGrp="1"/>
          </p:cNvSpPr>
          <p:nvPr>
            <p:ph type="body" sz="quarter" idx="17"/>
          </p:nvPr>
        </p:nvSpPr>
        <p:spPr>
          <a:xfrm>
            <a:off x="4971815" y="2249538"/>
            <a:ext cx="2819158" cy="525462"/>
          </a:xfrm>
        </p:spPr>
        <p:txBody>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
        <p:nvSpPr>
          <p:cNvPr id="29" name="Text Placeholder 4"/>
          <p:cNvSpPr>
            <a:spLocks noGrp="1"/>
          </p:cNvSpPr>
          <p:nvPr>
            <p:ph type="body" sz="quarter" idx="18"/>
          </p:nvPr>
        </p:nvSpPr>
        <p:spPr>
          <a:xfrm>
            <a:off x="8591866" y="3177368"/>
            <a:ext cx="2811463" cy="1939925"/>
          </a:xfrm>
        </p:spPr>
        <p:txBody>
          <a:bodyPr/>
          <a:lstStyle>
            <a:lvl1pPr marL="0" indent="0">
              <a:buNone/>
              <a:defRPr lang="en-US" sz="1800" kern="1500" smtClean="0">
                <a:solidFill>
                  <a:srgbClr val="0065A4"/>
                </a:solidFill>
                <a:latin typeface="Arial"/>
                <a:ea typeface="Arial"/>
                <a:cs typeface="Arial"/>
              </a:defRPr>
            </a:lvl1pPr>
            <a:lvl2pPr>
              <a:defRPr lang="en-US" sz="1800" kern="1500" smtClean="0">
                <a:solidFill>
                  <a:srgbClr val="0065A4"/>
                </a:solidFill>
                <a:latin typeface="Arial"/>
                <a:ea typeface="Arial"/>
                <a:cs typeface="Arial"/>
              </a:defRPr>
            </a:lvl2pPr>
            <a:lvl3pPr>
              <a:defRPr lang="en-US" sz="1800" kern="1500" smtClean="0">
                <a:solidFill>
                  <a:srgbClr val="0065A4"/>
                </a:solidFill>
                <a:latin typeface="Arial"/>
                <a:ea typeface="Arial"/>
                <a:cs typeface="Arial"/>
              </a:defRPr>
            </a:lvl3pPr>
          </a:lstStyle>
          <a:p>
            <a:pPr lvl="0"/>
            <a:r>
              <a:rPr lang="en-US" smtClean="0"/>
              <a:t>Click to edit Master text styles</a:t>
            </a:r>
          </a:p>
          <a:p>
            <a:pPr lvl="1"/>
            <a:r>
              <a:rPr lang="en-US" smtClean="0"/>
              <a:t>Second level</a:t>
            </a:r>
          </a:p>
        </p:txBody>
      </p:sp>
      <p:sp>
        <p:nvSpPr>
          <p:cNvPr id="30" name="Text Placeholder 25"/>
          <p:cNvSpPr>
            <a:spLocks noGrp="1"/>
          </p:cNvSpPr>
          <p:nvPr>
            <p:ph type="body" sz="quarter" idx="19"/>
          </p:nvPr>
        </p:nvSpPr>
        <p:spPr>
          <a:xfrm>
            <a:off x="8591867" y="2255296"/>
            <a:ext cx="2819158" cy="525462"/>
          </a:xfrm>
        </p:spPr>
        <p:txBody>
          <a:bodyPr/>
          <a:lstStyle>
            <a:lvl1pPr marL="0" indent="0">
              <a:buNone/>
              <a:defRPr lang="en-US" sz="1900" b="1" kern="1200" smtClean="0">
                <a:solidFill>
                  <a:schemeClr val="bg1"/>
                </a:solidFill>
                <a:latin typeface="Arial"/>
                <a:ea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253979274"/>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Two Bios">
    <p:spTree>
      <p:nvGrpSpPr>
        <p:cNvPr id="1" name=""/>
        <p:cNvGrpSpPr/>
        <p:nvPr/>
      </p:nvGrpSpPr>
      <p:grpSpPr>
        <a:xfrm>
          <a:off x="0" y="0"/>
          <a:ext cx="0" cy="0"/>
        </a:xfrm>
      </p:grpSpPr>
      <p:pic>
        <p:nvPicPr>
          <p:cNvPr id="20" name="Picture 19"/>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9277"/>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4" name="Rectangle 3"/>
          <p:cNvSpPr/>
          <p:nvPr userDrawn="1"/>
        </p:nvSpPr>
        <p:spPr>
          <a:xfrm>
            <a:off x="1032498"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93594" y="2594175"/>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1"/>
          </p:nvPr>
        </p:nvSpPr>
        <p:spPr>
          <a:xfrm>
            <a:off x="1032809" y="1657350"/>
            <a:ext cx="2633663" cy="3292475"/>
          </a:xfrm>
        </p:spPr>
        <p:txBody>
          <a:bodyPr/>
          <a:lstStyle/>
          <a:p>
            <a:endParaRPr lang="en-US"/>
          </a:p>
        </p:txBody>
      </p:sp>
      <p:sp>
        <p:nvSpPr>
          <p:cNvPr id="17" name="Text Placeholder 16"/>
          <p:cNvSpPr>
            <a:spLocks noGrp="1"/>
          </p:cNvSpPr>
          <p:nvPr>
            <p:ph type="body" sz="quarter" idx="12" hasCustomPrompt="1"/>
          </p:nvPr>
        </p:nvSpPr>
        <p:spPr>
          <a:xfrm>
            <a:off x="3893214" y="1657350"/>
            <a:ext cx="2338388" cy="431111"/>
          </a:xfrm>
        </p:spPr>
        <p:txBody>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9" name="Text Placeholder 18"/>
          <p:cNvSpPr>
            <a:spLocks noGrp="1"/>
          </p:cNvSpPr>
          <p:nvPr>
            <p:ph type="body" sz="quarter" idx="13" hasCustomPrompt="1"/>
          </p:nvPr>
        </p:nvSpPr>
        <p:spPr>
          <a:xfrm>
            <a:off x="3893214" y="2089150"/>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21" name="Text Placeholder 20"/>
          <p:cNvSpPr>
            <a:spLocks noGrp="1"/>
          </p:cNvSpPr>
          <p:nvPr>
            <p:ph type="body" sz="quarter" idx="14" hasCustomPrompt="1"/>
          </p:nvPr>
        </p:nvSpPr>
        <p:spPr>
          <a:xfrm>
            <a:off x="3893214" y="2390775"/>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23" name="Text Placeholder 22"/>
          <p:cNvSpPr>
            <a:spLocks noGrp="1"/>
          </p:cNvSpPr>
          <p:nvPr>
            <p:ph type="body" sz="quarter" idx="15" hasCustomPrompt="1"/>
          </p:nvPr>
        </p:nvSpPr>
        <p:spPr>
          <a:xfrm>
            <a:off x="3893484" y="2996346"/>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24" name="TextBox 23"/>
          <p:cNvSpPr txBox="1"/>
          <p:nvPr userDrawn="1"/>
        </p:nvSpPr>
        <p:spPr>
          <a:xfrm>
            <a:off x="3893214" y="2744061"/>
            <a:ext cx="1937906" cy="338554"/>
          </a:xfrm>
          <a:prstGeom prst="rect">
            <a:avLst/>
          </a:prstGeom>
          <a:noFill/>
        </p:spPr>
        <p:txBody>
          <a:bodyPr wrap="square" rtlCol="0">
            <a:spAutoFit/>
          </a:bodyPr>
          <a:lstStyle/>
          <a:p>
            <a:r>
              <a:rPr lang="en-US" sz="1600" smtClean="0">
                <a:solidFill>
                  <a:srgbClr val="0065A4"/>
                </a:solidFill>
                <a:latin typeface="Arial"/>
                <a:ea typeface="Arial"/>
                <a:cs typeface="Arial"/>
              </a:rPr>
              <a:t>Omaha</a:t>
            </a:r>
            <a:endParaRPr lang="en-US" sz="1600">
              <a:solidFill>
                <a:srgbClr val="0065A4"/>
              </a:solidFill>
              <a:latin typeface="Arial"/>
              <a:ea typeface="Arial"/>
              <a:cs typeface="Arial"/>
            </a:endParaRPr>
          </a:p>
        </p:txBody>
      </p:sp>
      <p:sp>
        <p:nvSpPr>
          <p:cNvPr id="25" name="Rectangle 24"/>
          <p:cNvSpPr/>
          <p:nvPr userDrawn="1"/>
        </p:nvSpPr>
        <p:spPr>
          <a:xfrm>
            <a:off x="6535824" y="167493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396920" y="2611121"/>
            <a:ext cx="1882139" cy="8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14"/>
          <p:cNvSpPr>
            <a:spLocks noGrp="1"/>
          </p:cNvSpPr>
          <p:nvPr>
            <p:ph type="pic" sz="quarter" idx="16"/>
          </p:nvPr>
        </p:nvSpPr>
        <p:spPr>
          <a:xfrm>
            <a:off x="6536135" y="1674296"/>
            <a:ext cx="2633663" cy="3292475"/>
          </a:xfrm>
        </p:spPr>
        <p:txBody>
          <a:bodyPr/>
          <a:lstStyle/>
          <a:p>
            <a:endParaRPr lang="en-US"/>
          </a:p>
        </p:txBody>
      </p:sp>
      <p:sp>
        <p:nvSpPr>
          <p:cNvPr id="28" name="Text Placeholder 16"/>
          <p:cNvSpPr>
            <a:spLocks noGrp="1"/>
          </p:cNvSpPr>
          <p:nvPr>
            <p:ph type="body" sz="quarter" idx="17" hasCustomPrompt="1"/>
          </p:nvPr>
        </p:nvSpPr>
        <p:spPr>
          <a:xfrm>
            <a:off x="9396540" y="1674296"/>
            <a:ext cx="2338388" cy="431111"/>
          </a:xfrm>
        </p:spPr>
        <p:txBody>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29" name="Text Placeholder 18"/>
          <p:cNvSpPr>
            <a:spLocks noGrp="1"/>
          </p:cNvSpPr>
          <p:nvPr>
            <p:ph type="body" sz="quarter" idx="18" hasCustomPrompt="1"/>
          </p:nvPr>
        </p:nvSpPr>
        <p:spPr>
          <a:xfrm>
            <a:off x="9396540" y="2106096"/>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30" name="Text Placeholder 20"/>
          <p:cNvSpPr>
            <a:spLocks noGrp="1"/>
          </p:cNvSpPr>
          <p:nvPr>
            <p:ph type="body" sz="quarter" idx="19" hasCustomPrompt="1"/>
          </p:nvPr>
        </p:nvSpPr>
        <p:spPr>
          <a:xfrm>
            <a:off x="9396540" y="2407721"/>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31" name="Text Placeholder 22"/>
          <p:cNvSpPr>
            <a:spLocks noGrp="1"/>
          </p:cNvSpPr>
          <p:nvPr>
            <p:ph type="body" sz="quarter" idx="20" hasCustomPrompt="1"/>
          </p:nvPr>
        </p:nvSpPr>
        <p:spPr>
          <a:xfrm>
            <a:off x="9396810" y="3013292"/>
            <a:ext cx="1882775" cy="402492"/>
          </a:xfrm>
        </p:spPr>
        <p:txBody>
          <a:bodyPr>
            <a:noAutofit/>
          </a:bodyPr>
          <a:lstStyle>
            <a:lvl1pPr marL="0" indent="0">
              <a:buNone/>
              <a:defRPr lang="en-US" sz="1600" kern="1200" smtClean="0">
                <a:solidFill>
                  <a:srgbClr val="0065A4"/>
                </a:solidFill>
                <a:latin typeface="Arial"/>
                <a:ea typeface="Arial"/>
                <a:cs typeface="Arial"/>
              </a:defRPr>
            </a:lvl1pPr>
            <a:lvl2pPr>
              <a:defRPr lang="en-US" sz="1600" kern="1200" smtClean="0">
                <a:solidFill>
                  <a:schemeClr val="bg1"/>
                </a:solidFill>
                <a:latin typeface="Arial"/>
                <a:ea typeface="Arial"/>
                <a:cs typeface="Arial"/>
              </a:defRPr>
            </a:lvl2pPr>
            <a:lvl3pPr>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a:solidFill>
                  <a:schemeClr val="bg1"/>
                </a:solidFill>
                <a:latin typeface="Arial"/>
                <a:ea typeface="Arial"/>
                <a:cs typeface="Arial"/>
              </a:defRPr>
            </a:lvl5pPr>
          </a:lstStyle>
          <a:p>
            <a:pPr lvl="0"/>
            <a:r>
              <a:rPr lang="en-US" smtClean="0"/>
              <a:t>Phone</a:t>
            </a:r>
            <a:endParaRPr lang="en-US"/>
          </a:p>
        </p:txBody>
      </p:sp>
      <p:sp>
        <p:nvSpPr>
          <p:cNvPr id="32" name="TextBox 31"/>
          <p:cNvSpPr txBox="1"/>
          <p:nvPr userDrawn="1"/>
        </p:nvSpPr>
        <p:spPr>
          <a:xfrm>
            <a:off x="9396540" y="2761007"/>
            <a:ext cx="1937906" cy="338554"/>
          </a:xfrm>
          <a:prstGeom prst="rect">
            <a:avLst/>
          </a:prstGeom>
          <a:noFill/>
        </p:spPr>
        <p:txBody>
          <a:bodyPr wrap="square" rtlCol="0">
            <a:spAutoFit/>
          </a:bodyPr>
          <a:lstStyle/>
          <a:p>
            <a:r>
              <a:rPr lang="en-US" sz="1600" smtClean="0">
                <a:solidFill>
                  <a:srgbClr val="0065A4"/>
                </a:solidFill>
                <a:latin typeface="Arial"/>
                <a:ea typeface="Arial"/>
                <a:cs typeface="Arial"/>
              </a:rPr>
              <a:t>Omaha</a:t>
            </a:r>
            <a:endParaRPr lang="en-US" sz="1600">
              <a:solidFill>
                <a:srgbClr val="0065A4"/>
              </a:solidFill>
              <a:latin typeface="Arial"/>
              <a:ea typeface="Arial"/>
              <a:cs typeface="Arial"/>
            </a:endParaRPr>
          </a:p>
        </p:txBody>
      </p:sp>
    </p:spTree>
    <p:extLst>
      <p:ext uri="{BB962C8B-B14F-4D97-AF65-F5344CB8AC3E}">
        <p14:creationId xmlns:p14="http://schemas.microsoft.com/office/powerpoint/2010/main" val="16035941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ackground Custom">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 y="1113"/>
            <a:ext cx="12190019" cy="6856886"/>
          </a:xfrm>
          <a:prstGeom prst="rect">
            <a:avLst/>
          </a:prstGeom>
        </p:spPr>
      </p:pic>
      <p:sp>
        <p:nvSpPr>
          <p:cNvPr id="7" name="Title 1"/>
          <p:cNvSpPr>
            <a:spLocks noGrp="1"/>
          </p:cNvSpPr>
          <p:nvPr>
            <p:ph type="title"/>
          </p:nvPr>
        </p:nvSpPr>
        <p:spPr>
          <a:xfrm>
            <a:off x="997104" y="457200"/>
            <a:ext cx="3932237" cy="1600200"/>
          </a:xfrm>
        </p:spPr>
        <p:txBody>
          <a:bodyPr anchor="b">
            <a:noAutofit/>
          </a:bodyPr>
          <a:lstStyle>
            <a:lvl1pPr>
              <a:defRPr sz="3200">
                <a:solidFill>
                  <a:schemeClr val="bg1"/>
                </a:solidFill>
              </a:defRPr>
            </a:lvl1pPr>
          </a:lstStyle>
          <a:p>
            <a:r>
              <a:rPr lang="en-US"/>
              <a:t>Click to edit Master title style</a:t>
            </a:r>
          </a:p>
        </p:txBody>
      </p:sp>
      <p:sp>
        <p:nvSpPr>
          <p:cNvPr id="8" name="Content Placeholder 2"/>
          <p:cNvSpPr>
            <a:spLocks noGrp="1"/>
          </p:cNvSpPr>
          <p:nvPr>
            <p:ph idx="1"/>
          </p:nvPr>
        </p:nvSpPr>
        <p:spPr>
          <a:xfrm>
            <a:off x="5183188" y="987425"/>
            <a:ext cx="6172200" cy="4873625"/>
          </a:xfrm>
        </p:spPr>
        <p:txBody>
          <a:bodyPr>
            <a:no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997104" y="2057400"/>
            <a:ext cx="3932237" cy="3811588"/>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E035974-1470-4D28-8D3B-68B731E11BD7}"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3" name="Slide Number Placeholder 5"/>
          <p:cNvSpPr>
            <a:spLocks noGrp="1"/>
          </p:cNvSpPr>
          <p:nvPr>
            <p:ph type="sldNum" sz="quarter" idx="12"/>
          </p:nvPr>
        </p:nvSpPr>
        <p:spPr>
          <a:xfrm>
            <a:off x="4633823" y="633777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4128558954"/>
      </p:ext>
    </p:extLst>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reserve="1" userDrawn="1">
  <p:cSld name="Blue Bio Page">
    <p:spTree>
      <p:nvGrpSpPr>
        <p:cNvPr id="1" name=""/>
        <p:cNvGrpSpPr/>
        <p:nvPr/>
      </p:nvGrpSpPr>
      <p:grpSpPr>
        <a:xfrm>
          <a:off x="0" y="0"/>
          <a:ext cx="0" cy="0"/>
        </a:xfrm>
      </p:grpSpPr>
      <p:pic>
        <p:nvPicPr>
          <p:cNvPr id="15" name="Picture 14"/>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 y="-9277"/>
            <a:ext cx="12198096" cy="686142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DCFE4-D037-2F4B-9510-F7D021578D80}" type="datetimeFigureOut">
              <a:rPr lang="en-US" smtClean="0"/>
              <a:t>2/17/2021</a:t>
            </a:fld>
            <a:endParaRPr lang="en-US"/>
          </a:p>
        </p:txBody>
      </p:sp>
      <p:sp>
        <p:nvSpPr>
          <p:cNvPr id="5" name="Rectangle 4"/>
          <p:cNvSpPr/>
          <p:nvPr userDrawn="1"/>
        </p:nvSpPr>
        <p:spPr>
          <a:xfrm>
            <a:off x="710381" y="3558988"/>
            <a:ext cx="5403756"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A4"/>
              </a:solidFill>
            </a:endParaRPr>
          </a:p>
        </p:txBody>
      </p:sp>
      <p:sp>
        <p:nvSpPr>
          <p:cNvPr id="9" name="TextBox 8"/>
          <p:cNvSpPr txBox="1"/>
          <p:nvPr userDrawn="1"/>
        </p:nvSpPr>
        <p:spPr>
          <a:xfrm>
            <a:off x="4109264" y="3962151"/>
            <a:ext cx="1937906" cy="338554"/>
          </a:xfrm>
          <a:prstGeom prst="rect">
            <a:avLst/>
          </a:prstGeom>
          <a:noFill/>
        </p:spPr>
        <p:txBody>
          <a:bodyPr wrap="square" rtlCol="0">
            <a:spAutoFit/>
          </a:bodyPr>
          <a:lstStyle/>
          <a:p>
            <a:r>
              <a:rPr lang="en-US" sz="1600" smtClean="0">
                <a:solidFill>
                  <a:schemeClr val="bg1"/>
                </a:solidFill>
                <a:latin typeface="Arial"/>
                <a:ea typeface="Arial"/>
                <a:cs typeface="Arial"/>
              </a:rPr>
              <a:t>Omaha</a:t>
            </a:r>
            <a:endParaRPr lang="en-US" sz="1600">
              <a:solidFill>
                <a:schemeClr val="bg1"/>
              </a:solidFill>
              <a:latin typeface="Arial"/>
              <a:ea typeface="Arial"/>
              <a:cs typeface="Arial"/>
            </a:endParaRPr>
          </a:p>
        </p:txBody>
      </p:sp>
      <p:sp>
        <p:nvSpPr>
          <p:cNvPr id="12" name="Text Placeholder 16"/>
          <p:cNvSpPr>
            <a:spLocks noGrp="1"/>
          </p:cNvSpPr>
          <p:nvPr>
            <p:ph type="body" sz="quarter" idx="12" hasCustomPrompt="1"/>
          </p:nvPr>
        </p:nvSpPr>
        <p:spPr>
          <a:xfrm>
            <a:off x="3953596" y="2261170"/>
            <a:ext cx="2338388" cy="431111"/>
          </a:xfrm>
        </p:spPr>
        <p:txBody>
          <a:bodyPr/>
          <a:lstStyle>
            <a:lvl1pPr marL="0" indent="0">
              <a:buNone/>
              <a:defRPr lang="en-US" sz="2400" kern="1200" smtClean="0">
                <a:solidFill>
                  <a:schemeClr val="bg1"/>
                </a:solidFill>
                <a:latin typeface="Arial"/>
                <a:ea typeface="Arial"/>
                <a:cs typeface="Arial"/>
              </a:defRPr>
            </a:lvl1pPr>
          </a:lstStyle>
          <a:p>
            <a:pPr lvl="0"/>
            <a:r>
              <a:rPr lang="en-US" smtClean="0"/>
              <a:t>Name</a:t>
            </a:r>
          </a:p>
        </p:txBody>
      </p:sp>
      <p:sp>
        <p:nvSpPr>
          <p:cNvPr id="13" name="Text Placeholder 18"/>
          <p:cNvSpPr>
            <a:spLocks noGrp="1"/>
          </p:cNvSpPr>
          <p:nvPr>
            <p:ph type="body" sz="quarter" idx="13" hasCustomPrompt="1"/>
          </p:nvPr>
        </p:nvSpPr>
        <p:spPr>
          <a:xfrm>
            <a:off x="3953596" y="2692970"/>
            <a:ext cx="2338388" cy="301235"/>
          </a:xfrm>
        </p:spPr>
        <p:txBody>
          <a:bodyPr>
            <a:normAutofit/>
          </a:bodyPr>
          <a:lstStyle>
            <a:lvl1pPr marL="0" indent="0">
              <a:buNone/>
              <a:defRPr lang="en-US" sz="1600" kern="1200">
                <a:solidFill>
                  <a:schemeClr val="bg1"/>
                </a:solidFill>
                <a:latin typeface="Arial"/>
                <a:ea typeface="Arial"/>
                <a:cs typeface="Arial"/>
              </a:defRPr>
            </a:lvl1pPr>
          </a:lstStyle>
          <a:p>
            <a:pPr lvl="0"/>
            <a:r>
              <a:rPr lang="en-US" smtClean="0"/>
              <a:t>Title</a:t>
            </a:r>
            <a:endParaRPr lang="en-US"/>
          </a:p>
        </p:txBody>
      </p:sp>
      <p:sp>
        <p:nvSpPr>
          <p:cNvPr id="14" name="Text Placeholder 20"/>
          <p:cNvSpPr>
            <a:spLocks noGrp="1"/>
          </p:cNvSpPr>
          <p:nvPr>
            <p:ph type="body" sz="quarter" idx="14" hasCustomPrompt="1"/>
          </p:nvPr>
        </p:nvSpPr>
        <p:spPr>
          <a:xfrm>
            <a:off x="3953596" y="2994595"/>
            <a:ext cx="2338388" cy="206644"/>
          </a:xfrm>
        </p:spPr>
        <p:txBody>
          <a:bodyPr>
            <a:normAutofit/>
          </a:bodyPr>
          <a:lstStyle>
            <a:lvl1pPr marL="0" indent="0">
              <a:buNone/>
              <a:defRPr lang="en-US" sz="1100" i="1" kern="1200">
                <a:solidFill>
                  <a:schemeClr val="bg1"/>
                </a:solidFill>
                <a:latin typeface="Arial"/>
                <a:ea typeface="Arial"/>
                <a:cs typeface="Arial"/>
              </a:defRPr>
            </a:lvl1pPr>
            <a:lvl2pPr marL="457200" indent="0">
              <a:buNone/>
              <a:defRPr/>
            </a:lvl2pPr>
          </a:lstStyle>
          <a:p>
            <a:pPr lvl="0"/>
            <a:r>
              <a:rPr lang="en-US" smtClean="0"/>
              <a:t>email</a:t>
            </a:r>
            <a:endParaRPr lang="en-US"/>
          </a:p>
        </p:txBody>
      </p:sp>
      <p:sp>
        <p:nvSpPr>
          <p:cNvPr id="17" name="Text Placeholder 16"/>
          <p:cNvSpPr>
            <a:spLocks noGrp="1"/>
          </p:cNvSpPr>
          <p:nvPr>
            <p:ph type="body" sz="quarter" idx="15" hasCustomPrompt="1"/>
          </p:nvPr>
        </p:nvSpPr>
        <p:spPr>
          <a:xfrm>
            <a:off x="4122716" y="4254500"/>
            <a:ext cx="1527175" cy="490538"/>
          </a:xfrm>
        </p:spPr>
        <p:txBody>
          <a:bodyPr/>
          <a:lstStyle>
            <a:lvl1pPr marL="0" indent="0">
              <a:buNone/>
              <a:defRPr lang="en-US" sz="1600" kern="1200" smtClean="0">
                <a:solidFill>
                  <a:schemeClr val="bg1"/>
                </a:solidFill>
                <a:latin typeface="Arial"/>
                <a:ea typeface="Arial"/>
                <a:cs typeface="Arial"/>
              </a:defRPr>
            </a:lvl1pPr>
            <a:lvl2pPr marL="457200" indent="0">
              <a:buNone/>
              <a:defRPr lang="en-US" sz="1600" kern="1200" smtClean="0">
                <a:solidFill>
                  <a:schemeClr val="bg1"/>
                </a:solidFill>
                <a:latin typeface="Arial"/>
                <a:ea typeface="Arial"/>
                <a:cs typeface="Arial"/>
              </a:defRPr>
            </a:lvl2pPr>
            <a:lvl3pPr marL="914400" indent="0">
              <a:buNone/>
              <a:defRPr lang="en-US" sz="1600" kern="1200" smtClean="0">
                <a:solidFill>
                  <a:schemeClr val="bg1"/>
                </a:solidFill>
                <a:latin typeface="Arial"/>
                <a:ea typeface="Arial"/>
                <a:cs typeface="Arial"/>
              </a:defRPr>
            </a:lvl3pPr>
            <a:lvl4pPr>
              <a:defRPr lang="en-US" sz="1600" kern="1200" smtClean="0">
                <a:solidFill>
                  <a:schemeClr val="bg1"/>
                </a:solidFill>
                <a:latin typeface="Arial"/>
                <a:ea typeface="Arial"/>
                <a:cs typeface="Arial"/>
              </a:defRPr>
            </a:lvl4pPr>
            <a:lvl5pPr>
              <a:defRPr lang="en-US" sz="1600" kern="1200" smtClean="0">
                <a:solidFill>
                  <a:schemeClr val="bg1"/>
                </a:solidFill>
                <a:latin typeface="Arial"/>
                <a:ea typeface="Arial"/>
                <a:cs typeface="Arial"/>
              </a:defRPr>
            </a:lvl5pPr>
          </a:lstStyle>
          <a:p>
            <a:pPr lvl="0"/>
            <a:r>
              <a:rPr lang="en-US" smtClean="0"/>
              <a:t>Phone</a:t>
            </a:r>
          </a:p>
        </p:txBody>
      </p:sp>
      <p:sp>
        <p:nvSpPr>
          <p:cNvPr id="19" name="Text Placeholder 18"/>
          <p:cNvSpPr>
            <a:spLocks noGrp="1"/>
          </p:cNvSpPr>
          <p:nvPr>
            <p:ph type="body" sz="quarter" idx="16" hasCustomPrompt="1"/>
          </p:nvPr>
        </p:nvSpPr>
        <p:spPr>
          <a:xfrm>
            <a:off x="6745288" y="1690688"/>
            <a:ext cx="4608512" cy="3451225"/>
          </a:xfrm>
        </p:spPr>
        <p:txBody>
          <a:bodyPr/>
          <a:lstStyle>
            <a:lvl1pPr marL="0" indent="0">
              <a:buNone/>
              <a:defRPr lang="en-US" sz="1400" kern="1200" smtClean="0">
                <a:solidFill>
                  <a:schemeClr val="bg1"/>
                </a:solidFill>
                <a:latin typeface="Arial"/>
                <a:ea typeface="Arial"/>
                <a:cs typeface="Arial"/>
              </a:defRPr>
            </a:lvl1pPr>
          </a:lstStyle>
          <a:p>
            <a:pPr lvl="0"/>
            <a:r>
              <a:rPr lang="en-US" smtClean="0"/>
              <a:t>Insert Bio Text</a:t>
            </a:r>
          </a:p>
        </p:txBody>
      </p:sp>
      <p:sp>
        <p:nvSpPr>
          <p:cNvPr id="4" name="Rectangle 3"/>
          <p:cNvSpPr/>
          <p:nvPr userDrawn="1"/>
        </p:nvSpPr>
        <p:spPr>
          <a:xfrm>
            <a:off x="1262445" y="1657985"/>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85B8"/>
              </a:solidFill>
            </a:endParaRPr>
          </a:p>
        </p:txBody>
      </p:sp>
      <p:sp>
        <p:nvSpPr>
          <p:cNvPr id="7" name="Picture Placeholder 6"/>
          <p:cNvSpPr>
            <a:spLocks noGrp="1"/>
          </p:cNvSpPr>
          <p:nvPr>
            <p:ph type="pic" sz="quarter" idx="17"/>
          </p:nvPr>
        </p:nvSpPr>
        <p:spPr>
          <a:xfrm>
            <a:off x="1253051" y="1690688"/>
            <a:ext cx="2635250" cy="3259137"/>
          </a:xfrm>
        </p:spPr>
        <p:txBody>
          <a:bodyPr/>
          <a:lstStyle/>
          <a:p>
            <a:endParaRPr lang="en-US"/>
          </a:p>
        </p:txBody>
      </p:sp>
    </p:spTree>
    <p:extLst>
      <p:ext uri="{BB962C8B-B14F-4D97-AF65-F5344CB8AC3E}">
        <p14:creationId xmlns:p14="http://schemas.microsoft.com/office/powerpoint/2010/main" val="3502587087"/>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Bullet">
    <p:spTree>
      <p:nvGrpSpPr>
        <p:cNvPr id="1" name=""/>
        <p:cNvGrpSpPr/>
        <p:nvPr/>
      </p:nvGrpSpPr>
      <p:grpSpPr>
        <a:xfrm>
          <a:off x="0" y="0"/>
          <a:ext cx="0" cy="0"/>
        </a:xfrm>
      </p:grpSpPr>
      <p:sp>
        <p:nvSpPr>
          <p:cNvPr id="2" name="Title 1"/>
          <p:cNvSpPr>
            <a:spLocks noGrp="1"/>
          </p:cNvSpPr>
          <p:nvPr>
            <p:ph type="title"/>
          </p:nvPr>
        </p:nvSpPr>
        <p:spPr>
          <a:xfrm>
            <a:off x="630767" y="393700"/>
            <a:ext cx="10744200" cy="825500"/>
          </a:xfrm>
        </p:spPr>
        <p:txBody>
          <a:bodyPr/>
          <a:lstStyle>
            <a:lvl1pPr>
              <a:defRPr sz="3000">
                <a:solidFill>
                  <a:srgbClr val="63666A"/>
                </a:solidFill>
                <a:latin typeface="Arial Black" pitchFamily="34" charset="0"/>
              </a:defRPr>
            </a:lvl1pPr>
          </a:lstStyle>
          <a:p>
            <a:r>
              <a:rPr lang="en-US" smtClean="0"/>
              <a:t>Click to edit Master title style</a:t>
            </a:r>
            <a:endParaRPr lang="en-US"/>
          </a:p>
        </p:txBody>
      </p:sp>
      <p:sp>
        <p:nvSpPr>
          <p:cNvPr id="7" name="Text Placeholder 6"/>
          <p:cNvSpPr>
            <a:spLocks noGrp="1"/>
          </p:cNvSpPr>
          <p:nvPr>
            <p:ph type="body" sz="quarter" idx="12"/>
          </p:nvPr>
        </p:nvSpPr>
        <p:spPr>
          <a:xfrm>
            <a:off x="633600" y="1638000"/>
            <a:ext cx="10867200" cy="4467600"/>
          </a:xfrm>
        </p:spPr>
        <p:txBody>
          <a:bodyPr/>
          <a:lstStyle>
            <a:lvl1pPr marL="292100" indent="-292100">
              <a:buClr>
                <a:srgbClr val="1A64AE"/>
              </a:buClr>
              <a:defRPr sz="2600"/>
            </a:lvl1pPr>
            <a:lvl2pPr marL="520700" indent="-234950">
              <a:buClr>
                <a:srgbClr val="1A64AE"/>
              </a:buClr>
              <a:defRPr sz="2400">
                <a:solidFill>
                  <a:schemeClr val="tx1"/>
                </a:solidFill>
              </a:defRPr>
            </a:lvl2pPr>
            <a:lvl3pPr>
              <a:buClr>
                <a:srgbClr val="1A64AE"/>
              </a:buClr>
              <a:defRPr sz="2200"/>
            </a:lvl3pPr>
            <a:lvl4pPr>
              <a:buClr>
                <a:srgbClr val="1A64AE"/>
              </a:buClr>
              <a:defRPr sz="2000"/>
            </a:lvl4pPr>
            <a:lvl5pPr>
              <a:buClr>
                <a:srgbClr val="1A64AE"/>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8"/>
          <p:cNvSpPr>
            <a:spLocks noGrp="1"/>
          </p:cNvSpPr>
          <p:nvPr>
            <p:ph type="sldNum" sz="quarter" idx="13"/>
          </p:nvPr>
        </p:nvSpPr>
        <p:spPr>
          <a:xfrm>
            <a:off x="8737600" y="6356351"/>
            <a:ext cx="2844800" cy="365125"/>
          </a:xfrm>
          <a:prstGeom prst="rect">
            <a:avLst/>
          </a:prstGeom>
        </p:spPr>
        <p:txBody>
          <a:bodyPr/>
          <a:lstStyle>
            <a:lvl1pPr>
              <a:defRPr>
                <a:latin typeface="+mj-lt"/>
              </a:defRPr>
            </a:lvl1pPr>
          </a:lstStyle>
          <a:p>
            <a:pPr>
              <a:defRPr/>
            </a:pPr>
            <a:fld id="{B8E853AB-2C3E-40FF-B62E-6712071C64CA}" type="slidenum">
              <a:rPr lang="de-DE"/>
              <a:pPr>
                <a:defRPr/>
              </a:pPr>
              <a:t>‹#›</a:t>
            </a:fld>
            <a:endParaRPr lang="de-DE"/>
          </a:p>
        </p:txBody>
      </p:sp>
    </p:spTree>
    <p:extLst>
      <p:ext uri="{BB962C8B-B14F-4D97-AF65-F5344CB8AC3E}">
        <p14:creationId xmlns:p14="http://schemas.microsoft.com/office/powerpoint/2010/main" val="14613267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no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164E39D-46A8-401B-A4E3-C84FDE326EE8}"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42900960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slideLayout" Target="../slideLayouts/slideLayout29.xml" /><Relationship Id="rId13" Type="http://schemas.openxmlformats.org/officeDocument/2006/relationships/slideLayout" Target="../slideLayouts/slideLayout30.xml" /><Relationship Id="rId14" Type="http://schemas.openxmlformats.org/officeDocument/2006/relationships/slideLayout" Target="../slideLayouts/slideLayout31.xml" /><Relationship Id="rId15" Type="http://schemas.openxmlformats.org/officeDocument/2006/relationships/slideLayout" Target="../slideLayouts/slideLayout32.xml" /><Relationship Id="rId16" Type="http://schemas.openxmlformats.org/officeDocument/2006/relationships/slideLayout" Target="../slideLayouts/slideLayout33.xml" /><Relationship Id="rId17" Type="http://schemas.openxmlformats.org/officeDocument/2006/relationships/slideLayout" Target="../slideLayouts/slideLayout34.xml" /><Relationship Id="rId18" Type="http://schemas.openxmlformats.org/officeDocument/2006/relationships/slideLayout" Target="../slideLayouts/slideLayout35.xml" /><Relationship Id="rId19" Type="http://schemas.openxmlformats.org/officeDocument/2006/relationships/image" Target="../media/image4.jpeg" /><Relationship Id="rId2" Type="http://schemas.openxmlformats.org/officeDocument/2006/relationships/slideLayout" Target="../slideLayouts/slideLayout19.xml" /><Relationship Id="rId20" Type="http://schemas.openxmlformats.org/officeDocument/2006/relationships/theme" Target="../theme/theme2.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slideLayout" Target="../slideLayouts/slideLayout45.xml" /><Relationship Id="rId11" Type="http://schemas.openxmlformats.org/officeDocument/2006/relationships/slideLayout" Target="../slideLayouts/slideLayout46.xml" /><Relationship Id="rId12" Type="http://schemas.openxmlformats.org/officeDocument/2006/relationships/slideLayout" Target="../slideLayouts/slideLayout47.xml" /><Relationship Id="rId13" Type="http://schemas.openxmlformats.org/officeDocument/2006/relationships/slideLayout" Target="../slideLayouts/slideLayout48.xml" /><Relationship Id="rId14" Type="http://schemas.openxmlformats.org/officeDocument/2006/relationships/slideLayout" Target="../slideLayouts/slideLayout49.xml" /><Relationship Id="rId15" Type="http://schemas.openxmlformats.org/officeDocument/2006/relationships/slideLayout" Target="../slideLayouts/slideLayout50.xml" /><Relationship Id="rId16" Type="http://schemas.openxmlformats.org/officeDocument/2006/relationships/slideLayout" Target="../slideLayouts/slideLayout51.xml" /><Relationship Id="rId17" Type="http://schemas.openxmlformats.org/officeDocument/2006/relationships/slideLayout" Target="../slideLayouts/slideLayout52.xml" /><Relationship Id="rId18" Type="http://schemas.openxmlformats.org/officeDocument/2006/relationships/image" Target="../media/image4.jpeg" /><Relationship Id="rId19" Type="http://schemas.openxmlformats.org/officeDocument/2006/relationships/theme" Target="../theme/theme3.xml"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slideLayout" Target="../slideLayouts/slideLayout43.xml" /><Relationship Id="rId9" Type="http://schemas.openxmlformats.org/officeDocument/2006/relationships/slideLayout" Target="../slideLayouts/slideLayout44.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3.xml" /><Relationship Id="rId10" Type="http://schemas.openxmlformats.org/officeDocument/2006/relationships/slideLayout" Target="../slideLayouts/slideLayout62.xml" /><Relationship Id="rId11" Type="http://schemas.openxmlformats.org/officeDocument/2006/relationships/slideLayout" Target="../slideLayouts/slideLayout63.xml" /><Relationship Id="rId12" Type="http://schemas.openxmlformats.org/officeDocument/2006/relationships/image" Target="../media/image4.jpeg" /><Relationship Id="rId13" Type="http://schemas.openxmlformats.org/officeDocument/2006/relationships/theme" Target="../theme/theme4.xml" /><Relationship Id="rId2" Type="http://schemas.openxmlformats.org/officeDocument/2006/relationships/slideLayout" Target="../slideLayouts/slideLayout54.xml" /><Relationship Id="rId3" Type="http://schemas.openxmlformats.org/officeDocument/2006/relationships/slideLayout" Target="../slideLayouts/slideLayout55.xml" /><Relationship Id="rId4" Type="http://schemas.openxmlformats.org/officeDocument/2006/relationships/slideLayout" Target="../slideLayouts/slideLayout56.xml" /><Relationship Id="rId5" Type="http://schemas.openxmlformats.org/officeDocument/2006/relationships/slideLayout" Target="../slideLayouts/slideLayout57.xml" /><Relationship Id="rId6" Type="http://schemas.openxmlformats.org/officeDocument/2006/relationships/slideLayout" Target="../slideLayouts/slideLayout58.xml" /><Relationship Id="rId7" Type="http://schemas.openxmlformats.org/officeDocument/2006/relationships/slideLayout" Target="../slideLayouts/slideLayout59.xml" /><Relationship Id="rId8" Type="http://schemas.openxmlformats.org/officeDocument/2006/relationships/slideLayout" Target="../slideLayouts/slideLayout60.xml" /><Relationship Id="rId9" Type="http://schemas.openxmlformats.org/officeDocument/2006/relationships/slideLayout" Target="../slideLayouts/slideLayout61.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64.xml" /><Relationship Id="rId10" Type="http://schemas.openxmlformats.org/officeDocument/2006/relationships/slideLayout" Target="../slideLayouts/slideLayout73.xml" /><Relationship Id="rId11" Type="http://schemas.openxmlformats.org/officeDocument/2006/relationships/slideLayout" Target="../slideLayouts/slideLayout74.xml" /><Relationship Id="rId12" Type="http://schemas.openxmlformats.org/officeDocument/2006/relationships/slideLayout" Target="../slideLayouts/slideLayout75.xml" /><Relationship Id="rId13" Type="http://schemas.openxmlformats.org/officeDocument/2006/relationships/slideLayout" Target="../slideLayouts/slideLayout76.xml" /><Relationship Id="rId14" Type="http://schemas.openxmlformats.org/officeDocument/2006/relationships/slideLayout" Target="../slideLayouts/slideLayout77.xml" /><Relationship Id="rId15" Type="http://schemas.openxmlformats.org/officeDocument/2006/relationships/slideLayout" Target="../slideLayouts/slideLayout78.xml" /><Relationship Id="rId16" Type="http://schemas.openxmlformats.org/officeDocument/2006/relationships/slideLayout" Target="../slideLayouts/slideLayout79.xml" /><Relationship Id="rId17" Type="http://schemas.openxmlformats.org/officeDocument/2006/relationships/slideLayout" Target="../slideLayouts/slideLayout80.xml" /><Relationship Id="rId18" Type="http://schemas.openxmlformats.org/officeDocument/2006/relationships/slideLayout" Target="../slideLayouts/slideLayout81.xml" /><Relationship Id="rId19" Type="http://schemas.openxmlformats.org/officeDocument/2006/relationships/image" Target="../media/image4.jpeg" /><Relationship Id="rId2" Type="http://schemas.openxmlformats.org/officeDocument/2006/relationships/slideLayout" Target="../slideLayouts/slideLayout65.xml" /><Relationship Id="rId20" Type="http://schemas.openxmlformats.org/officeDocument/2006/relationships/theme" Target="../theme/theme5.xml" /><Relationship Id="rId3" Type="http://schemas.openxmlformats.org/officeDocument/2006/relationships/slideLayout" Target="../slideLayouts/slideLayout66.xml" /><Relationship Id="rId4" Type="http://schemas.openxmlformats.org/officeDocument/2006/relationships/slideLayout" Target="../slideLayouts/slideLayout67.xml" /><Relationship Id="rId5" Type="http://schemas.openxmlformats.org/officeDocument/2006/relationships/slideLayout" Target="../slideLayouts/slideLayout68.xml" /><Relationship Id="rId6" Type="http://schemas.openxmlformats.org/officeDocument/2006/relationships/slideLayout" Target="../slideLayouts/slideLayout69.xml" /><Relationship Id="rId7" Type="http://schemas.openxmlformats.org/officeDocument/2006/relationships/slideLayout" Target="../slideLayouts/slideLayout70.xml" /><Relationship Id="rId8" Type="http://schemas.openxmlformats.org/officeDocument/2006/relationships/slideLayout" Target="../slideLayouts/slideLayout71.xml" /><Relationship Id="rId9" Type="http://schemas.openxmlformats.org/officeDocument/2006/relationships/slideLayout" Target="../slideLayouts/slideLayout7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62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7BF2FB0-CC30-4CCC-A1AF-F3CACA5EDFA5}"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2/17/2021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8" name="Slide Number Placeholder 5"/>
          <p:cNvSpPr txBox="1"/>
          <p:nvPr userDrawn="1"/>
        </p:nvSpPr>
        <p:spPr>
          <a:xfrm>
            <a:off x="4633823" y="6320526"/>
            <a:ext cx="27432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837257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p:timing/>
  <p:txStyles>
    <p:titleStyle>
      <a:lvl1pPr algn="l" defTabSz="914400" rtl="0" eaLnBrk="1" latinLnBrk="0" hangingPunct="1">
        <a:lnSpc>
          <a:spcPct val="90000"/>
        </a:lnSpc>
        <a:spcBef>
          <a:spcPct val="0"/>
        </a:spcBef>
        <a:buNone/>
        <a:defRPr sz="4400" b="1" kern="1200">
          <a:solidFill>
            <a:srgbClr val="0064A6"/>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9" name="Picture 8"/>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2" y="10387"/>
            <a:ext cx="12190021" cy="685688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62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DCFE4-D037-2F4B-9510-F7D021578D80}" type="datetimeFigureOut">
              <a:rPr lang="en-US" smtClean="0"/>
              <a:t>2/17/2021</a:t>
            </a:fld>
            <a:endParaRPr lang="en-US"/>
          </a:p>
        </p:txBody>
      </p:sp>
      <p:sp>
        <p:nvSpPr>
          <p:cNvPr id="8" name="Slide Number Placeholder 5"/>
          <p:cNvSpPr txBox="1"/>
          <p:nvPr userDrawn="1"/>
        </p:nvSpPr>
        <p:spPr>
          <a:xfrm>
            <a:off x="4633823" y="6320526"/>
            <a:ext cx="27432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pPr lvl="0" algn="ctr"/>
            <a:fld id="{6D4A69BC-EB28-E745-BFAA-DD4BAF28E9A5}" type="slidenum">
              <a:rPr lang="en-US" smtClean="0"/>
              <a:pPr lvl="0" algn="ctr"/>
              <a:t>‹#›</a:t>
            </a:fld>
            <a:endParaRPr lang="en-US"/>
          </a:p>
        </p:txBody>
      </p:sp>
    </p:spTree>
    <p:extLst>
      <p:ext uri="{BB962C8B-B14F-4D97-AF65-F5344CB8AC3E}">
        <p14:creationId xmlns:p14="http://schemas.microsoft.com/office/powerpoint/2010/main" val="21693961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ransition/>
  <p:timing/>
  <p:txStyles>
    <p:titleStyle>
      <a:lvl1pPr algn="l" defTabSz="914400" rtl="0" eaLnBrk="1" latinLnBrk="0" hangingPunct="1">
        <a:lnSpc>
          <a:spcPct val="90000"/>
        </a:lnSpc>
        <a:spcBef>
          <a:spcPct val="0"/>
        </a:spcBef>
        <a:buNone/>
        <a:defRPr sz="4400" b="1" kern="1200">
          <a:solidFill>
            <a:srgbClr val="0064A6"/>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9" name="Picture 8"/>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2" y="10387"/>
            <a:ext cx="12190021" cy="685688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62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DCFE4-D037-2F4B-9510-F7D021578D80}" type="datetimeFigureOut">
              <a:rPr lang="en-US" smtClean="0"/>
              <a:t>2/17/2021</a:t>
            </a:fld>
            <a:endParaRPr lang="en-US"/>
          </a:p>
        </p:txBody>
      </p:sp>
      <p:sp>
        <p:nvSpPr>
          <p:cNvPr id="8" name="Slide Number Placeholder 5"/>
          <p:cNvSpPr txBox="1"/>
          <p:nvPr userDrawn="1"/>
        </p:nvSpPr>
        <p:spPr>
          <a:xfrm>
            <a:off x="4633823" y="6320526"/>
            <a:ext cx="27432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pPr lvl="0" algn="ctr"/>
            <a:fld id="{6D4A69BC-EB28-E745-BFAA-DD4BAF28E9A5}" type="slidenum">
              <a:rPr lang="en-US" smtClean="0"/>
              <a:pPr lvl="0" algn="ctr"/>
              <a:t>‹#›</a:t>
            </a:fld>
            <a:endParaRPr lang="en-US"/>
          </a:p>
        </p:txBody>
      </p:sp>
    </p:spTree>
    <p:extLst>
      <p:ext uri="{BB962C8B-B14F-4D97-AF65-F5344CB8AC3E}">
        <p14:creationId xmlns:p14="http://schemas.microsoft.com/office/powerpoint/2010/main" val="15963667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ransition/>
  <p:timing/>
  <p:txStyles>
    <p:titleStyle>
      <a:lvl1pPr algn="l" defTabSz="914400" rtl="0" eaLnBrk="1" latinLnBrk="0" hangingPunct="1">
        <a:lnSpc>
          <a:spcPct val="90000"/>
        </a:lnSpc>
        <a:spcBef>
          <a:spcPct val="0"/>
        </a:spcBef>
        <a:buNone/>
        <a:defRPr sz="4400" b="1" kern="1200">
          <a:solidFill>
            <a:srgbClr val="0064A6"/>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9" name="Picture 8"/>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979" y="10387"/>
            <a:ext cx="12190021" cy="685688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599318" y="6312618"/>
            <a:ext cx="2743200" cy="365125"/>
          </a:xfrm>
          <a:prstGeom prst="rect">
            <a:avLst/>
          </a:prstGeom>
        </p:spPr>
        <p:txBody>
          <a:bodyPr vert="horz" lIns="91440" tIns="45720" rIns="91440" bIns="45720" rtlCol="0" anchor="ctr"/>
          <a:lstStyle>
            <a:lvl1pPr algn="ctr">
              <a:defRPr lang="en-US" sz="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97246716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mc:AlternateContent xmlns:mc="http://schemas.openxmlformats.org/markup-compatibility/2006">
    <mc:Choice xmlns:p14="http://schemas.microsoft.com/office/powerpoint/2010/main" Requires="p14">
      <p:transition p14:dur="10"/>
    </mc:Choice>
    <mc:Fallback>
      <p:transition/>
    </mc:Fallback>
  </mc:AlternateContent>
  <p:timing/>
  <p:hf hdr="0" ftr="0" dt="0"/>
  <p:txStyles>
    <p:titleStyle>
      <a:lvl1pPr algn="l" defTabSz="914400" rtl="0" eaLnBrk="1" latinLnBrk="0" hangingPunct="1">
        <a:lnSpc>
          <a:spcPct val="90000"/>
        </a:lnSpc>
        <a:spcBef>
          <a:spcPct val="0"/>
        </a:spcBef>
        <a:buNone/>
        <a:defRPr sz="4400" b="1" kern="1200">
          <a:solidFill>
            <a:srgbClr val="0064A6"/>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9" name="Picture 8"/>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2" y="10387"/>
            <a:ext cx="12190021" cy="685688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62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DCFE4-D037-2F4B-9510-F7D021578D80}" type="datetimeFigureOut">
              <a:rPr lang="en-US" smtClean="0"/>
              <a:t>2/17/2021</a:t>
            </a:fld>
            <a:endParaRPr lang="en-US"/>
          </a:p>
        </p:txBody>
      </p:sp>
      <p:sp>
        <p:nvSpPr>
          <p:cNvPr id="8" name="Slide Number Placeholder 5"/>
          <p:cNvSpPr txBox="1"/>
          <p:nvPr userDrawn="1"/>
        </p:nvSpPr>
        <p:spPr>
          <a:xfrm>
            <a:off x="4633823" y="6320526"/>
            <a:ext cx="27432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pPr lvl="0" algn="ctr"/>
            <a:fld id="{6D4A69BC-EB28-E745-BFAA-DD4BAF28E9A5}" type="slidenum">
              <a:rPr lang="en-US" smtClean="0"/>
              <a:pPr lvl="0" algn="ctr"/>
              <a:t>1</a:t>
            </a:fld>
            <a:endParaRPr lang="en-US"/>
          </a:p>
        </p:txBody>
      </p:sp>
    </p:spTree>
    <p:extLst>
      <p:ext uri="{BB962C8B-B14F-4D97-AF65-F5344CB8AC3E}">
        <p14:creationId xmlns:p14="http://schemas.microsoft.com/office/powerpoint/2010/main" val="32380212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transition/>
  <p:timing/>
  <p:txStyles>
    <p:titleStyle>
      <a:lvl1pPr algn="l" defTabSz="914400" rtl="0" eaLnBrk="1" latinLnBrk="0" hangingPunct="1">
        <a:lnSpc>
          <a:spcPct val="90000"/>
        </a:lnSpc>
        <a:spcBef>
          <a:spcPct val="0"/>
        </a:spcBef>
        <a:buNone/>
        <a:defRPr sz="4400" b="1" kern="1200">
          <a:solidFill>
            <a:srgbClr val="0064A6"/>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4.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notesSlide" Target="../notesSlides/notesSlide11.xml" /><Relationship Id="rId3" Type="http://schemas.openxmlformats.org/officeDocument/2006/relationships/chart" Target="../charts/char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notesSlide" Target="../notesSlides/notesSlide2.xml" /><Relationship Id="rId3"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21.xml" /><Relationship Id="rId3" Type="http://schemas.openxmlformats.org/officeDocument/2006/relationships/image" Target="../media/image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 Id="rId3" Type="http://schemas.openxmlformats.org/officeDocument/2006/relationships/image" Target="../media/image2.em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normAutofit/>
          </a:bodyPr>
          <a:lstStyle/>
          <a:p>
            <a:r>
              <a:rPr lang="en-US" smtClean="0"/>
              <a:t>High Net Worth Estate Planning</a:t>
            </a:r>
            <a:endParaRPr lang="en-US"/>
          </a:p>
        </p:txBody>
      </p:sp>
      <p:sp>
        <p:nvSpPr>
          <p:cNvPr id="3" name="Subtitle 2"/>
          <p:cNvSpPr>
            <a:spLocks noGrp="1"/>
          </p:cNvSpPr>
          <p:nvPr>
            <p:ph type="subTitle" idx="1"/>
          </p:nvPr>
        </p:nvSpPr>
        <p:spPr/>
        <p:txBody>
          <a:bodyPr/>
          <a:lstStyle/>
          <a:p>
            <a:r>
              <a:rPr lang="en-US" err="1" smtClean="0">
                <a:solidFill>
                  <a:srgbClr val="FFFFFF"/>
                </a:solidFill>
              </a:rPr>
              <a:t>BKR Worldwide International</a:t>
            </a:r>
            <a:endParaRPr lang="en-US">
              <a:solidFill>
                <a:srgbClr val="FFFFFF"/>
              </a:solidFill>
            </a:endParaRPr>
          </a:p>
          <a:p>
            <a:endParaRPr lang="en-US"/>
          </a:p>
        </p:txBody>
      </p:sp>
      <p:sp>
        <p:nvSpPr>
          <p:cNvPr id="5" name="TextBox 4"/>
          <p:cNvSpPr txBox="1"/>
          <p:nvPr/>
        </p:nvSpPr>
        <p:spPr>
          <a:xfrm>
            <a:off x="1948790" y="4261502"/>
            <a:ext cx="97110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FEBRUARY 17, 2021</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PRESENTED BY:  BRANDON</a:t>
            </a:r>
            <a:r>
              <a:rPr kumimoji="0" lang="en-US" sz="2000" b="1" i="0" u="none" strike="noStrike" kern="1200" cap="none" spc="0" normalizeH="0" noProof="0" smtClean="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D. HAMM</a:t>
            </a:r>
            <a:endParaRPr kumimoji="0" lang="en-US" sz="2000" b="1"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026744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err="1" smtClean="0"/>
              <a:t>TCJA Sunset Provisions</a:t>
            </a:r>
            <a:endParaRPr lang="en-US"/>
          </a:p>
        </p:txBody>
      </p:sp>
      <p:sp>
        <p:nvSpPr>
          <p:cNvPr id="7" name="Content Placeholder 6"/>
          <p:cNvSpPr>
            <a:spLocks noGrp="1"/>
          </p:cNvSpPr>
          <p:nvPr>
            <p:ph idx="1"/>
          </p:nvPr>
        </p:nvSpPr>
        <p:spPr/>
        <p:txBody>
          <a:bodyPr/>
          <a:lstStyle/>
          <a:p>
            <a:endParaRPr lang="en-US" smtClean="0"/>
          </a:p>
          <a:p>
            <a:endParaRPr lang="en-US" smtClean="0"/>
          </a:p>
          <a:p>
            <a:endParaRPr lang="en-US" smtClean="0"/>
          </a:p>
        </p:txBody>
      </p:sp>
      <p:sp>
        <p:nvSpPr>
          <p:cNvPr id="4" name="Content Placeholder 6"/>
          <p:cNvSpPr txBox="1"/>
          <p:nvPr/>
        </p:nvSpPr>
        <p:spPr>
          <a:xfrm>
            <a:off x="990600" y="185726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kumimoji="0" lang="en-US" sz="4000" b="0" i="0" u="none" strike="noStrike" kern="1200" cap="none" spc="0" normalizeH="0" baseline="0" noProof="0" smtClean="0">
                <a:ln>
                  <a:noFill/>
                </a:ln>
                <a:solidFill>
                  <a:srgbClr val="000000"/>
                </a:solidFill>
                <a:effectLst/>
                <a:uLnTx/>
                <a:uFillTx/>
                <a:latin typeface="Calibri" panose="020f0502020204030204"/>
                <a:ea typeface="+mn-ea"/>
                <a:cs typeface="+mn-cs"/>
              </a:rPr>
              <a:t>Increased exemptions under TCJA expire on 12/31/2025</a:t>
            </a:r>
          </a:p>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kumimoji="0" lang="en-US" sz="4000" b="0" i="0" u="none" strike="noStrike" kern="1200" cap="none" spc="0" normalizeH="0" baseline="0" noProof="0" smtClean="0">
                <a:ln>
                  <a:noFill/>
                </a:ln>
                <a:solidFill>
                  <a:srgbClr val="000000"/>
                </a:solidFill>
                <a:effectLst/>
                <a:uLnTx/>
                <a:uFillTx/>
                <a:latin typeface="Calibri" panose="020f0502020204030204"/>
                <a:ea typeface="+mn-ea"/>
                <a:cs typeface="+mn-cs"/>
              </a:rPr>
              <a:t>On 1/1/2026, exemptions revert to $5M per person, as indexed since 2011</a:t>
            </a:r>
          </a:p>
          <a:p>
            <a:pPr lvl="1">
              <a:spcBef>
                <a:spcPts val="1000"/>
              </a:spcBef>
            </a:pPr>
            <a:r>
              <a:rPr lang="en-US" smtClean="0">
                <a:solidFill>
                  <a:srgbClr val="000000"/>
                </a:solidFill>
                <a:latin typeface="Calibri" panose="020f0502020204030204"/>
              </a:rPr>
              <a:t>Estimated exemption in 2026:  $6.2M</a:t>
            </a:r>
            <a:endParaRPr kumimoji="0" lang="en-US" b="0" i="0" u="none" strike="noStrike" kern="1200" cap="none" spc="0" normalizeH="0" baseline="0" noProof="0" smtClean="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lang="en-US" smtClean="0">
                <a:solidFill>
                  <a:srgbClr val="000000"/>
                </a:solidFill>
                <a:latin typeface="Calibri" panose="020f0502020204030204"/>
              </a:rPr>
              <a:t>Will Congress make changes sooner?</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6694606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5" name="Chart 4"/>
          <p:cNvGraphicFramePr/>
          <p:nvPr>
            <p:extLst/>
          </p:nvPr>
        </p:nvGraphicFramePr>
        <p:xfrm>
          <a:off x="951723" y="1334690"/>
          <a:ext cx="10291666" cy="4730208"/>
        </p:xfrm>
        <a:graphic>
          <a:graphicData uri="http://schemas.openxmlformats.org/drawingml/2006/chart">
            <c:chart xmlns:c="http://schemas.openxmlformats.org/drawingml/2006/chart" r:id="rId3"/>
          </a:graphicData>
        </a:graphic>
      </p:graphicFrame>
      <p:sp>
        <p:nvSpPr>
          <p:cNvPr id="2" name="Title 1"/>
          <p:cNvSpPr>
            <a:spLocks noGrp="1"/>
          </p:cNvSpPr>
          <p:nvPr>
            <p:ph type="title"/>
          </p:nvPr>
        </p:nvSpPr>
        <p:spPr/>
        <p:txBody>
          <a:bodyPr/>
          <a:lstStyle/>
          <a:p>
            <a:r>
              <a:rPr lang="en-US" smtClean="0"/>
              <a:t>Federal Estate Tax</a:t>
            </a:r>
            <a:endParaRPr lang="en-US"/>
          </a:p>
        </p:txBody>
      </p:sp>
      <p:sp>
        <p:nvSpPr>
          <p:cNvPr id="3" name="TextBox 2"/>
          <p:cNvSpPr txBox="1"/>
          <p:nvPr/>
        </p:nvSpPr>
        <p:spPr>
          <a:xfrm>
            <a:off x="9218645" y="2090057"/>
            <a:ext cx="1530221" cy="3016210"/>
          </a:xfrm>
          <a:prstGeom prst="rect">
            <a:avLst/>
          </a:prstGeom>
          <a:noFill/>
          <a:ln w="25400">
            <a:solidFill>
              <a:srgbClr val="FF0000"/>
            </a:solidFill>
          </a:ln>
        </p:spPr>
        <p:txBody>
          <a:bodyPr wrap="square" rtlCol="0">
            <a:spAutoFit/>
          </a:bodyPr>
          <a:lstStyle/>
          <a:p>
            <a:r>
              <a:rPr lang="en-US" sz="1000" smtClean="0">
                <a:solidFill>
                  <a:srgbClr val="FF0000"/>
                </a:solidFill>
              </a:rPr>
              <a:t>*Projected Exclusion Amounts</a:t>
            </a:r>
          </a:p>
          <a:p>
            <a:endParaRPr lang="en-US" sz="1000"/>
          </a:p>
          <a:p>
            <a:endParaRPr lang="en-US" sz="1000" smtClean="0"/>
          </a:p>
          <a:p>
            <a:endParaRPr lang="en-US" sz="1000"/>
          </a:p>
          <a:p>
            <a:endParaRPr lang="en-US" sz="1000" smtClean="0"/>
          </a:p>
          <a:p>
            <a:endParaRPr lang="en-US" sz="1000"/>
          </a:p>
          <a:p>
            <a:endParaRPr lang="en-US" sz="1000" smtClean="0"/>
          </a:p>
          <a:p>
            <a:endParaRPr lang="en-US" sz="1000"/>
          </a:p>
          <a:p>
            <a:endParaRPr lang="en-US" sz="1000" smtClean="0"/>
          </a:p>
          <a:p>
            <a:endParaRPr lang="en-US" sz="1000"/>
          </a:p>
          <a:p>
            <a:endParaRPr lang="en-US" sz="1000" smtClean="0"/>
          </a:p>
          <a:p>
            <a:endParaRPr lang="en-US" sz="1000"/>
          </a:p>
          <a:p>
            <a:endParaRPr lang="en-US" sz="1000" smtClean="0"/>
          </a:p>
          <a:p>
            <a:endParaRPr lang="en-US" sz="1000"/>
          </a:p>
          <a:p>
            <a:endParaRPr lang="en-US" sz="1000" smtClean="0"/>
          </a:p>
          <a:p>
            <a:endParaRPr lang="en-US" sz="1000"/>
          </a:p>
          <a:p>
            <a:endParaRPr lang="en-US" sz="1000" smtClean="0"/>
          </a:p>
          <a:p>
            <a:endParaRPr lang="en-US" sz="1000"/>
          </a:p>
        </p:txBody>
      </p:sp>
    </p:spTree>
    <p:extLst>
      <p:ext uri="{BB962C8B-B14F-4D97-AF65-F5344CB8AC3E}">
        <p14:creationId xmlns:p14="http://schemas.microsoft.com/office/powerpoint/2010/main" val="20081268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Exemption Amounts</a:t>
            </a:r>
            <a:endParaRPr lang="en-US"/>
          </a:p>
        </p:txBody>
      </p:sp>
      <p:sp>
        <p:nvSpPr>
          <p:cNvPr id="6" name="Rectangle 5"/>
          <p:cNvSpPr/>
          <p:nvPr/>
        </p:nvSpPr>
        <p:spPr>
          <a:xfrm>
            <a:off x="9191500" y="1588167"/>
            <a:ext cx="1973803" cy="44853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p:cNvSpPr txBox="1"/>
          <p:nvPr/>
        </p:nvSpPr>
        <p:spPr>
          <a:xfrm>
            <a:off x="9025775" y="1301841"/>
            <a:ext cx="23052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0" smtClean="0">
                <a:ln>
                  <a:noFill/>
                </a:ln>
                <a:solidFill>
                  <a:srgbClr val="FF0000"/>
                </a:solidFill>
                <a:effectLst/>
                <a:uLnTx/>
                <a:uFillTx/>
                <a:latin typeface="Calibri" panose="020f0502020204030204"/>
                <a:ea typeface="+mn-ea"/>
                <a:cs typeface="+mn-cs"/>
              </a:rPr>
              <a:t>*Projected Exemption Amounts</a:t>
            </a:r>
            <a:endParaRPr kumimoji="0" lang="en-US" sz="1200" b="1" i="0" u="none" strike="noStrike" kern="1200" cap="none" spc="0" normalizeH="0" baseline="0" noProof="0">
              <a:ln>
                <a:noFill/>
              </a:ln>
              <a:solidFill>
                <a:srgbClr val="FF0000"/>
              </a:solidFill>
              <a:effectLst/>
              <a:uLnTx/>
              <a:uFillTx/>
              <a:latin typeface="Calibri"/>
              <a:ea typeface="+mn-ea"/>
              <a:cs typeface="+mn-cs"/>
            </a:endParaRPr>
          </a:p>
        </p:txBody>
      </p:sp>
      <p:sp>
        <p:nvSpPr>
          <p:cNvPr id="9" name="TextBox 8"/>
          <p:cNvSpPr txBox="1">
            <a:spLocks noChangeArrowheads="1"/>
          </p:cNvSpPr>
          <p:nvPr/>
        </p:nvSpPr>
        <p:spPr bwMode="auto">
          <a:xfrm>
            <a:off x="217714" y="6248399"/>
            <a:ext cx="54972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14481"/>
              </a:buClr>
              <a:buSzPct val="110000"/>
              <a:buChar char="•"/>
              <a:defRPr sz="3200">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en-US" sz="700" b="0" i="1" u="sng"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Note</a:t>
            </a:r>
            <a:r>
              <a:rPr kumimoji="0" lang="en-US" altLang="en-US" sz="7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As of 1/1/10, the estate and generation-skipping </a:t>
            </a:r>
            <a:r>
              <a:rPr kumimoji="0" lang="en-US" altLang="en-US" sz="700" b="0" i="1"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t</a:t>
            </a:r>
            <a:r>
              <a:rPr kumimoji="0" lang="en-US" altLang="en-US" sz="700" b="0" i="1" u="none" strike="noStrike" kern="0" cap="none" spc="0" normalizeH="0" baseline="0" noProof="0" err="1" smtClean="0">
                <a:ln>
                  <a:noFill/>
                </a:ln>
                <a:solidFill>
                  <a:srgbClr val="FFFFFF"/>
                </a:solidFill>
                <a:effectLst/>
                <a:uLnTx/>
                <a:uFillTx/>
                <a:latin typeface="Arial" panose="020b0604020202020204" pitchFamily="34" charset="0"/>
                <a:ea typeface="+mn-ea"/>
                <a:cs typeface="Arial" panose="020b0604020202020204" pitchFamily="34" charset="0"/>
              </a:rPr>
              <a:t>ransfer (GST) taxes were repealed for 2010.  On 12/17/10, the 2010 Act retroactively reinstated both taxes for 2010, with a $5M exclusion / exemption for each, a top estate tax rate of 35% and a 0% GST tax rate.  Taxpayers were given a choice to have estate tax apply and receive basis adjustment, or not apply and have carry-over basis.</a:t>
            </a:r>
          </a:p>
        </p:txBody>
      </p:sp>
    </p:spTree>
    <p:extLst>
      <p:ext uri="{BB962C8B-B14F-4D97-AF65-F5344CB8AC3E}">
        <p14:creationId xmlns:p14="http://schemas.microsoft.com/office/powerpoint/2010/main" val="8574839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4"/>
            <a:ext cx="12192002" cy="6858000"/>
          </a:xfrm>
          <a:prstGeom prst="rect">
            <a:avLst/>
          </a:prstGeom>
        </p:spPr>
      </p:pic>
      <p:sp>
        <p:nvSpPr>
          <p:cNvPr id="8" name="TextBox 7"/>
          <p:cNvSpPr txBox="1"/>
          <p:nvPr/>
        </p:nvSpPr>
        <p:spPr>
          <a:xfrm>
            <a:off x="2047092" y="2894678"/>
            <a:ext cx="837706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5400" b="1" smtClean="0">
                <a:solidFill>
                  <a:srgbClr val="FFFFFF"/>
                </a:solidFill>
                <a:latin typeface="Arial"/>
                <a:ea typeface="Arial"/>
                <a:cs typeface="Arial"/>
              </a:rPr>
              <a:t>Potential Changes to Wealth Transfer Taxes</a:t>
            </a:r>
            <a:endParaRPr kumimoji="0" lang="en-US" sz="5400" b="1" i="0" u="none" strike="noStrike" kern="1200" cap="none" spc="0" normalizeH="0" baseline="0" noProof="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155079131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Biden’s Proposals</a:t>
            </a:r>
            <a:endParaRPr lang="en-US"/>
          </a:p>
        </p:txBody>
      </p:sp>
      <p:sp>
        <p:nvSpPr>
          <p:cNvPr id="7" name="Content Placeholder 6"/>
          <p:cNvSpPr>
            <a:spLocks noGrp="1"/>
          </p:cNvSpPr>
          <p:nvPr>
            <p:ph idx="1"/>
          </p:nvPr>
        </p:nvSpPr>
        <p:spPr/>
        <p:txBody>
          <a:bodyPr/>
          <a:lstStyle/>
          <a:p>
            <a:r>
              <a:rPr lang="en-US" smtClean="0"/>
              <a:t>Reversion to 2009 laws</a:t>
            </a:r>
          </a:p>
          <a:p>
            <a:pPr lvl="1"/>
            <a:r>
              <a:rPr lang="en-US" smtClean="0"/>
              <a:t>Reduce the estate tax exemption to $3.5M</a:t>
            </a:r>
          </a:p>
          <a:p>
            <a:pPr lvl="1"/>
            <a:r>
              <a:rPr lang="en-US" smtClean="0"/>
              <a:t>Reduce the gift tax exemption to $1M</a:t>
            </a:r>
          </a:p>
          <a:p>
            <a:pPr lvl="1"/>
            <a:r>
              <a:rPr lang="en-US" smtClean="0"/>
              <a:t>Increase the rate to 45%</a:t>
            </a:r>
            <a:endParaRPr lang="en-US"/>
          </a:p>
          <a:p>
            <a:r>
              <a:rPr lang="en-US" smtClean="0"/>
              <a:t>Eliminate stepped-up basis</a:t>
            </a:r>
          </a:p>
        </p:txBody>
      </p:sp>
    </p:spTree>
    <p:extLst>
      <p:ext uri="{BB962C8B-B14F-4D97-AF65-F5344CB8AC3E}">
        <p14:creationId xmlns:p14="http://schemas.microsoft.com/office/powerpoint/2010/main" val="238060757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4"/>
            <a:ext cx="12192002" cy="6858000"/>
          </a:xfrm>
          <a:prstGeom prst="rect">
            <a:avLst/>
          </a:prstGeom>
        </p:spPr>
      </p:pic>
      <p:sp>
        <p:nvSpPr>
          <p:cNvPr id="8" name="TextBox 7"/>
          <p:cNvSpPr txBox="1"/>
          <p:nvPr/>
        </p:nvSpPr>
        <p:spPr>
          <a:xfrm>
            <a:off x="2047092" y="2894678"/>
            <a:ext cx="83770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5400" b="1" smtClean="0">
                <a:solidFill>
                  <a:srgbClr val="FFFFFF"/>
                </a:solidFill>
                <a:latin typeface="Arial"/>
                <a:ea typeface="Arial"/>
                <a:cs typeface="Arial"/>
              </a:rPr>
              <a:t>Statistics</a:t>
            </a:r>
            <a:endParaRPr kumimoji="0" lang="en-US" sz="5400" b="1" i="0" u="none" strike="noStrike" kern="1200" cap="none" spc="0" normalizeH="0" baseline="0" noProof="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37960512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Estate Tax Return Statistics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03167288"/>
              </p:ext>
            </p:extLst>
          </p:nvPr>
        </p:nvGraphicFramePr>
        <p:xfrm>
          <a:off x="682479" y="1560059"/>
          <a:ext cx="10813826" cy="3505200"/>
        </p:xfrm>
        <a:graphic>
          <a:graphicData uri="http://schemas.openxmlformats.org/drawingml/2006/table">
            <a:tbl>
              <a:tblPr firstRow="1" bandRow="1">
                <a:tableStyleId>{5C22544A-7EE6-4342-B048-85BDC9FD1C3A}</a:tableStyleId>
              </a:tblPr>
              <a:tblGrid>
                <a:gridCol w="2250726">
                  <a:extLst>
                    <a:ext uri="{9D8B030D-6E8A-4147-A177-3AD203B41FA5}">
                      <a16:colId xmlns:a16="http://schemas.microsoft.com/office/drawing/2014/main" val="20000"/>
                    </a:ext>
                  </a:extLst>
                </a:gridCol>
                <a:gridCol w="1187533">
                  <a:extLst>
                    <a:ext uri="{9D8B030D-6E8A-4147-A177-3AD203B41FA5}">
                      <a16:colId xmlns:a16="http://schemas.microsoft.com/office/drawing/2014/main" val="20001"/>
                    </a:ext>
                  </a:extLst>
                </a:gridCol>
                <a:gridCol w="1116280">
                  <a:extLst>
                    <a:ext uri="{9D8B030D-6E8A-4147-A177-3AD203B41FA5}">
                      <a16:colId xmlns:a16="http://schemas.microsoft.com/office/drawing/2014/main" val="20002"/>
                    </a:ext>
                  </a:extLst>
                </a:gridCol>
                <a:gridCol w="1163782">
                  <a:extLst>
                    <a:ext uri="{9D8B030D-6E8A-4147-A177-3AD203B41FA5}">
                      <a16:colId xmlns:a16="http://schemas.microsoft.com/office/drawing/2014/main" val="20003"/>
                    </a:ext>
                  </a:extLst>
                </a:gridCol>
                <a:gridCol w="1128156">
                  <a:extLst>
                    <a:ext uri="{9D8B030D-6E8A-4147-A177-3AD203B41FA5}">
                      <a16:colId xmlns:a16="http://schemas.microsoft.com/office/drawing/2014/main" val="20004"/>
                    </a:ext>
                  </a:extLst>
                </a:gridCol>
                <a:gridCol w="1211283">
                  <a:extLst>
                    <a:ext uri="{9D8B030D-6E8A-4147-A177-3AD203B41FA5}">
                      <a16:colId xmlns:a16="http://schemas.microsoft.com/office/drawing/2014/main" val="20005"/>
                    </a:ext>
                  </a:extLst>
                </a:gridCol>
                <a:gridCol w="1353787">
                  <a:extLst>
                    <a:ext uri="{9D8B030D-6E8A-4147-A177-3AD203B41FA5}">
                      <a16:colId xmlns:a16="http://schemas.microsoft.com/office/drawing/2014/main" val="20006"/>
                    </a:ext>
                  </a:extLst>
                </a:gridCol>
                <a:gridCol w="1402279">
                  <a:extLst>
                    <a:ext uri="{9D8B030D-6E8A-4147-A177-3AD203B41FA5}">
                      <a16:colId xmlns:a16="http://schemas.microsoft.com/office/drawing/2014/main" val="20007"/>
                    </a:ext>
                  </a:extLst>
                </a:gridCol>
              </a:tblGrid>
              <a:tr h="613214">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sz="2600" baseline="0" smtClean="0"/>
                        <a:t> </a:t>
                      </a:r>
                      <a:endParaRPr lang="en-US" sz="2600" smtClean="0"/>
                    </a:p>
                  </a:txBody>
                  <a:tcPr marL="121920" marR="121920" anchor="ctr">
                    <a:solidFill>
                      <a:srgbClr val="0064A6"/>
                    </a:solidFill>
                  </a:tcPr>
                </a:tc>
                <a:tc>
                  <a:txBody>
                    <a:bodyPr vert="horz" wrap="square"/>
                    <a:lstStyle/>
                    <a:p>
                      <a:pPr algn="ctr"/>
                      <a:r>
                        <a:rPr lang="en-US" sz="2600" b="1" smtClean="0">
                          <a:solidFill>
                            <a:schemeClr val="bg1"/>
                          </a:solidFill>
                        </a:rPr>
                        <a:t>2009</a:t>
                      </a:r>
                    </a:p>
                  </a:txBody>
                  <a:tcPr marL="121920" marR="121920" anchor="ctr">
                    <a:solidFill>
                      <a:srgbClr val="0064A6"/>
                    </a:solidFill>
                  </a:tcPr>
                </a:tc>
                <a:tc>
                  <a:txBody>
                    <a:bodyPr vert="horz" wrap="square"/>
                    <a:lstStyle/>
                    <a:p>
                      <a:pPr algn="ctr" fontAlgn="b"/>
                      <a:r>
                        <a:rPr lang="en-US" sz="2600" b="1" kern="1200">
                          <a:solidFill>
                            <a:schemeClr val="bg1"/>
                          </a:solidFill>
                          <a:latin typeface="+mn-lt"/>
                          <a:ea typeface="+mn-ea"/>
                          <a:cs typeface="+mn-cs"/>
                        </a:rPr>
                        <a:t>2016</a:t>
                      </a: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2017</a:t>
                      </a: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2018*</a:t>
                      </a: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2019*</a:t>
                      </a: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2020*</a:t>
                      </a:r>
                    </a:p>
                  </a:txBody>
                  <a:tcPr marL="9525" marR="9525" marT="9525" marB="0" anchor="ctr">
                    <a:solidFill>
                      <a:srgbClr val="0064A6"/>
                    </a:solidFill>
                  </a:tcPr>
                </a:tc>
                <a:tc>
                  <a:txBody>
                    <a:bodyPr vert="horz" wrap="square"/>
                    <a:lstStyle/>
                    <a:p>
                      <a:pPr algn="ctr"/>
                      <a:r>
                        <a:rPr lang="en-US" sz="2400" b="1" smtClean="0">
                          <a:solidFill>
                            <a:schemeClr val="bg1"/>
                          </a:solidFill>
                        </a:rPr>
                        <a:t>Biden Proposal</a:t>
                      </a:r>
                    </a:p>
                  </a:txBody>
                  <a:tcPr marL="121920" marR="121920" anchor="ctr">
                    <a:solidFill>
                      <a:srgbClr val="0064A6"/>
                    </a:solidFill>
                  </a:tcPr>
                </a:tc>
                <a:extLst>
                  <a:ext uri="{0D108BD9-81ED-4DB2-BD59-A6C34878D82A}">
                    <a16:rowId xmlns:a16="http://schemas.microsoft.com/office/drawing/2014/main" val="10000"/>
                  </a:ext>
                </a:extLst>
              </a:tr>
              <a:tr h="325980">
                <a:tc>
                  <a:txBody>
                    <a:bodyPr vert="horz" wrap="square"/>
                    <a:lstStyle/>
                    <a:p>
                      <a:pPr algn="l"/>
                      <a:r>
                        <a:rPr lang="en-US" sz="2000" b="1" smtClean="0">
                          <a:effectLst/>
                        </a:rPr>
                        <a:t>Exemption</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$3.5 M</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$ 5.45 </a:t>
                      </a:r>
                      <a:r>
                        <a:rPr lang="en-US" sz="2000" b="1" kern="1200" smtClean="0">
                          <a:solidFill>
                            <a:schemeClr val="dk1"/>
                          </a:solidFill>
                          <a:effectLst/>
                          <a:latin typeface="+mn-lt"/>
                          <a:ea typeface="+mn-ea"/>
                          <a:cs typeface="+mn-cs"/>
                        </a:rPr>
                        <a:t>M</a:t>
                      </a:r>
                      <a:endParaRPr lang="en-US" sz="2000" b="1" kern="1200">
                        <a:solidFill>
                          <a:schemeClr val="dk1"/>
                        </a:solidFill>
                        <a:effectLst/>
                        <a:latin typeface="+mn-lt"/>
                        <a:ea typeface="+mn-ea"/>
                        <a:cs typeface="+mn-cs"/>
                      </a:endParaRP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$ 5.49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$ 11.18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$ 11.4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$ 11.58 M</a:t>
                      </a:r>
                    </a:p>
                  </a:txBody>
                  <a:tcPr marL="9525" marR="9525" marT="9525" marB="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$3.5 M</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1"/>
                  </a:ext>
                </a:extLst>
              </a:tr>
              <a:tr h="325980">
                <a:tc>
                  <a:txBody>
                    <a:bodyPr vert="horz" wrap="square"/>
                    <a:lstStyle/>
                    <a:p>
                      <a:pPr algn="l"/>
                      <a:r>
                        <a:rPr lang="en-US" sz="2000" b="1" smtClean="0">
                          <a:effectLst/>
                        </a:rPr>
                        <a:t>Decedents</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2.39 M</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2.74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2.81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2.83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2.85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3.1 M</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2"/>
                  </a:ext>
                </a:extLst>
              </a:tr>
              <a:tr h="325980">
                <a:tc>
                  <a:txBody>
                    <a:bodyPr vert="horz" wrap="square"/>
                    <a:lstStyle/>
                    <a:p>
                      <a:pPr algn="l"/>
                      <a:r>
                        <a:rPr lang="en-US" sz="2000" b="1" smtClean="0">
                          <a:effectLst/>
                        </a:rPr>
                        <a:t>Estate Tax Returns</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33,515</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11,783</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12,455</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4,000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4,100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4,100</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3"/>
                  </a:ext>
                </a:extLst>
              </a:tr>
              <a:tr h="325980">
                <a:tc>
                  <a:txBody>
                    <a:bodyPr vert="horz" wrap="square"/>
                    <a:lstStyle/>
                    <a:p>
                      <a:pPr algn="l"/>
                      <a:r>
                        <a:rPr lang="en-US" sz="2000" b="1" smtClean="0">
                          <a:effectLst/>
                        </a:rPr>
                        <a:t>Percent</a:t>
                      </a:r>
                      <a:r>
                        <a:rPr lang="en-US" sz="2000" b="1" baseline="0" smtClean="0">
                          <a:effectLst/>
                        </a:rPr>
                        <a:t> </a:t>
                      </a:r>
                      <a:r>
                        <a:rPr lang="en-US" sz="2000" b="1" smtClean="0">
                          <a:effectLst/>
                        </a:rPr>
                        <a:t>Taxable</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43.9%</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44.0%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44.0%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47.5%</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46.3%</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46.3%</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4"/>
                  </a:ext>
                </a:extLst>
              </a:tr>
              <a:tr h="325980">
                <a:tc>
                  <a:txBody>
                    <a:bodyPr vert="horz" wrap="square"/>
                    <a:lstStyle/>
                    <a:p>
                      <a:pPr algn="l"/>
                      <a:r>
                        <a:rPr lang="en-US" sz="2000" b="1" smtClean="0">
                          <a:effectLst/>
                        </a:rPr>
                        <a:t>Estate Tax Paid</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$13.5</a:t>
                      </a:r>
                      <a:r>
                        <a:rPr lang="en-US" sz="2000" b="1" kern="1200" baseline="0" smtClean="0">
                          <a:solidFill>
                            <a:schemeClr val="dk1"/>
                          </a:solidFill>
                          <a:effectLst/>
                          <a:latin typeface="+mn-lt"/>
                          <a:ea typeface="+mn-ea"/>
                          <a:cs typeface="+mn-cs"/>
                        </a:rPr>
                        <a:t> B</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$ 19.40 B</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$ 20.18 B</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$ 14.9 B</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$ 15.6 B</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$16.0 B</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5"/>
                  </a:ext>
                </a:extLst>
              </a:tr>
              <a:tr h="325980">
                <a:tc>
                  <a:txBody>
                    <a:bodyPr vert="horz" wrap="square"/>
                    <a:lstStyle/>
                    <a:p>
                      <a:pPr algn="l"/>
                      <a:r>
                        <a:rPr lang="en-US" sz="2000" b="1" smtClean="0">
                          <a:effectLst/>
                        </a:rPr>
                        <a:t>% of</a:t>
                      </a:r>
                      <a:r>
                        <a:rPr lang="en-US" sz="2000" b="1" baseline="0" smtClean="0">
                          <a:effectLst/>
                        </a:rPr>
                        <a:t> Population Paying Estate Tax</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0.62%</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0.19%</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0.20%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0.07%</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0.07%</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0.06%</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6"/>
                  </a:ext>
                </a:extLst>
              </a:tr>
            </a:tbl>
          </a:graphicData>
        </a:graphic>
      </p:graphicFrame>
      <p:sp>
        <p:nvSpPr>
          <p:cNvPr id="5" name="Slide Number Placeholder 4"/>
          <p:cNvSpPr txBox="1"/>
          <p:nvPr/>
        </p:nvSpPr>
        <p:spPr>
          <a:xfrm>
            <a:off x="130629" y="6198919"/>
            <a:ext cx="7433953" cy="57001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Sources:</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Internal Revenue Service, Statistics of Income Division. “SOI Tax Stats - Estate Tax Year of Death </a:t>
            </a: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Tables”</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Urban-Brookings Tax Policy </a:t>
            </a: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Center</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4"/>
          <p:cNvSpPr txBox="1"/>
          <p:nvPr/>
        </p:nvSpPr>
        <p:spPr>
          <a:xfrm>
            <a:off x="7287985" y="6198918"/>
            <a:ext cx="2710544" cy="570015"/>
          </a:xfrm>
          <a:prstGeom prst="rect">
            <a:avLst/>
          </a:prstGeom>
        </p:spPr>
        <p:txBody>
          <a:bodyPr vert="horz" lIns="91440" tIns="45720" rIns="91440" bIns="45720" rtlCol="0" anchor="t" anchorCtr="0"/>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 </a:t>
            </a:r>
            <a:r>
              <a:rPr kumimoji="0" lang="en-US" sz="1200" b="0" i="1" u="none" strike="noStrike" kern="1200" cap="none" spc="0" normalizeH="0" baseline="0" noProof="0" smtClean="0">
                <a:ln>
                  <a:noFill/>
                </a:ln>
                <a:solidFill>
                  <a:srgbClr val="FFFFFF"/>
                </a:solidFill>
                <a:effectLst/>
                <a:uLnTx/>
                <a:uFillTx/>
                <a:latin typeface="Calibri" panose="020f0502020204030204"/>
                <a:ea typeface="+mn-ea"/>
                <a:cs typeface="+mn-cs"/>
              </a:rPr>
              <a:t>Projections</a:t>
            </a:r>
            <a:endParaRPr kumimoji="0" lang="en-US" sz="1200" b="0" i="1"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2933205" y="2363190"/>
            <a:ext cx="1187533" cy="4393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08772" y="2363189"/>
            <a:ext cx="1187533" cy="4393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33205" y="4486894"/>
            <a:ext cx="1187533" cy="4393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33204" y="3158280"/>
            <a:ext cx="1187533" cy="4393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549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Gift Tax Return Statistics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76319948"/>
              </p:ext>
            </p:extLst>
          </p:nvPr>
        </p:nvGraphicFramePr>
        <p:xfrm>
          <a:off x="682479" y="1560059"/>
          <a:ext cx="10813826" cy="2407920"/>
        </p:xfrm>
        <a:graphic>
          <a:graphicData uri="http://schemas.openxmlformats.org/drawingml/2006/table">
            <a:tbl>
              <a:tblPr firstRow="1" bandRow="1">
                <a:tableStyleId>{5C22544A-7EE6-4342-B048-85BDC9FD1C3A}</a:tableStyleId>
              </a:tblPr>
              <a:tblGrid>
                <a:gridCol w="2250726">
                  <a:extLst>
                    <a:ext uri="{9D8B030D-6E8A-4147-A177-3AD203B41FA5}">
                      <a16:colId xmlns:a16="http://schemas.microsoft.com/office/drawing/2014/main" val="20000"/>
                    </a:ext>
                  </a:extLst>
                </a:gridCol>
                <a:gridCol w="1187533">
                  <a:extLst>
                    <a:ext uri="{9D8B030D-6E8A-4147-A177-3AD203B41FA5}">
                      <a16:colId xmlns:a16="http://schemas.microsoft.com/office/drawing/2014/main" val="20001"/>
                    </a:ext>
                  </a:extLst>
                </a:gridCol>
                <a:gridCol w="1116280">
                  <a:extLst>
                    <a:ext uri="{9D8B030D-6E8A-4147-A177-3AD203B41FA5}">
                      <a16:colId xmlns:a16="http://schemas.microsoft.com/office/drawing/2014/main" val="20002"/>
                    </a:ext>
                  </a:extLst>
                </a:gridCol>
                <a:gridCol w="1163782">
                  <a:extLst>
                    <a:ext uri="{9D8B030D-6E8A-4147-A177-3AD203B41FA5}">
                      <a16:colId xmlns:a16="http://schemas.microsoft.com/office/drawing/2014/main" val="20003"/>
                    </a:ext>
                  </a:extLst>
                </a:gridCol>
                <a:gridCol w="1128156">
                  <a:extLst>
                    <a:ext uri="{9D8B030D-6E8A-4147-A177-3AD203B41FA5}">
                      <a16:colId xmlns:a16="http://schemas.microsoft.com/office/drawing/2014/main" val="20004"/>
                    </a:ext>
                  </a:extLst>
                </a:gridCol>
                <a:gridCol w="1211283">
                  <a:extLst>
                    <a:ext uri="{9D8B030D-6E8A-4147-A177-3AD203B41FA5}">
                      <a16:colId xmlns:a16="http://schemas.microsoft.com/office/drawing/2014/main" val="20005"/>
                    </a:ext>
                  </a:extLst>
                </a:gridCol>
                <a:gridCol w="1353787">
                  <a:extLst>
                    <a:ext uri="{9D8B030D-6E8A-4147-A177-3AD203B41FA5}">
                      <a16:colId xmlns:a16="http://schemas.microsoft.com/office/drawing/2014/main" val="20006"/>
                    </a:ext>
                  </a:extLst>
                </a:gridCol>
                <a:gridCol w="1402279">
                  <a:extLst>
                    <a:ext uri="{9D8B030D-6E8A-4147-A177-3AD203B41FA5}">
                      <a16:colId xmlns:a16="http://schemas.microsoft.com/office/drawing/2014/main" val="20007"/>
                    </a:ext>
                  </a:extLst>
                </a:gridCol>
              </a:tblGrid>
              <a:tr h="613214">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sz="2600" baseline="0" smtClean="0"/>
                        <a:t> </a:t>
                      </a:r>
                      <a:endParaRPr lang="en-US" sz="2600" smtClean="0"/>
                    </a:p>
                  </a:txBody>
                  <a:tcPr marL="121920" marR="121920" anchor="ctr">
                    <a:solidFill>
                      <a:srgbClr val="0064A6"/>
                    </a:solidFill>
                  </a:tcPr>
                </a:tc>
                <a:tc>
                  <a:txBody>
                    <a:bodyPr vert="horz" wrap="square"/>
                    <a:lstStyle/>
                    <a:p>
                      <a:pPr algn="ctr"/>
                      <a:r>
                        <a:rPr lang="en-US" sz="2600" b="1" smtClean="0">
                          <a:solidFill>
                            <a:schemeClr val="bg1"/>
                          </a:solidFill>
                        </a:rPr>
                        <a:t>2009</a:t>
                      </a:r>
                    </a:p>
                  </a:txBody>
                  <a:tcPr marL="121920" marR="121920" anchor="ctr">
                    <a:solidFill>
                      <a:srgbClr val="0064A6"/>
                    </a:solidFill>
                  </a:tcPr>
                </a:tc>
                <a:tc>
                  <a:txBody>
                    <a:bodyPr vert="horz" wrap="square"/>
                    <a:lstStyle/>
                    <a:p>
                      <a:pPr algn="ctr" fontAlgn="b"/>
                      <a:r>
                        <a:rPr lang="en-US" sz="2600" b="1" kern="1200">
                          <a:solidFill>
                            <a:schemeClr val="bg1"/>
                          </a:solidFill>
                          <a:latin typeface="+mn-lt"/>
                          <a:ea typeface="+mn-ea"/>
                          <a:cs typeface="+mn-cs"/>
                        </a:rPr>
                        <a:t>2016</a:t>
                      </a: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2017</a:t>
                      </a:r>
                    </a:p>
                  </a:txBody>
                  <a:tcPr marL="9525" marR="9525" marT="9525" marB="0" anchor="ctr">
                    <a:solidFill>
                      <a:srgbClr val="0064A6"/>
                    </a:solidFill>
                  </a:tcPr>
                </a:tc>
                <a:tc>
                  <a:txBody>
                    <a:bodyPr vert="horz" wrap="square"/>
                    <a:lstStyle/>
                    <a:p>
                      <a:pPr algn="ctr" fontAlgn="b"/>
                      <a:r>
                        <a:rPr lang="en-US" sz="2600" b="1" kern="1200" smtClean="0">
                          <a:solidFill>
                            <a:schemeClr val="bg1"/>
                          </a:solidFill>
                          <a:latin typeface="+mn-lt"/>
                          <a:ea typeface="+mn-ea"/>
                          <a:cs typeface="+mn-cs"/>
                        </a:rPr>
                        <a:t>2018</a:t>
                      </a:r>
                      <a:endParaRPr lang="en-US" sz="2600" b="1" kern="1200">
                        <a:solidFill>
                          <a:schemeClr val="bg1"/>
                        </a:solidFill>
                        <a:latin typeface="+mn-lt"/>
                        <a:ea typeface="+mn-ea"/>
                        <a:cs typeface="+mn-cs"/>
                      </a:endParaRP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2019*</a:t>
                      </a:r>
                    </a:p>
                  </a:txBody>
                  <a:tcPr marL="9525" marR="9525" marT="9525" marB="0" anchor="ctr">
                    <a:solidFill>
                      <a:srgbClr val="0064A6"/>
                    </a:solidFill>
                  </a:tcPr>
                </a:tc>
                <a:tc>
                  <a:txBody>
                    <a:bodyPr vert="horz" wrap="square"/>
                    <a:lstStyle/>
                    <a:p>
                      <a:pPr algn="ctr" fontAlgn="b"/>
                      <a:r>
                        <a:rPr lang="en-US" sz="2600" b="1" kern="1200">
                          <a:solidFill>
                            <a:schemeClr val="bg1"/>
                          </a:solidFill>
                          <a:latin typeface="+mn-lt"/>
                          <a:ea typeface="+mn-ea"/>
                          <a:cs typeface="+mn-cs"/>
                        </a:rPr>
                        <a:t>2020*</a:t>
                      </a:r>
                    </a:p>
                  </a:txBody>
                  <a:tcPr marL="9525" marR="9525" marT="9525" marB="0" anchor="ctr">
                    <a:solidFill>
                      <a:srgbClr val="0064A6"/>
                    </a:solidFill>
                  </a:tcPr>
                </a:tc>
                <a:tc>
                  <a:txBody>
                    <a:bodyPr vert="horz" wrap="square"/>
                    <a:lstStyle/>
                    <a:p>
                      <a:pPr algn="ctr"/>
                      <a:r>
                        <a:rPr lang="en-US" sz="2400" b="1" smtClean="0">
                          <a:solidFill>
                            <a:schemeClr val="bg1"/>
                          </a:solidFill>
                        </a:rPr>
                        <a:t>Biden Proposal</a:t>
                      </a:r>
                    </a:p>
                  </a:txBody>
                  <a:tcPr marL="121920" marR="121920" anchor="ctr">
                    <a:solidFill>
                      <a:srgbClr val="0064A6"/>
                    </a:solidFill>
                  </a:tcPr>
                </a:tc>
                <a:extLst>
                  <a:ext uri="{0D108BD9-81ED-4DB2-BD59-A6C34878D82A}">
                    <a16:rowId xmlns:a16="http://schemas.microsoft.com/office/drawing/2014/main" val="10000"/>
                  </a:ext>
                </a:extLst>
              </a:tr>
              <a:tr h="325980">
                <a:tc>
                  <a:txBody>
                    <a:bodyPr vert="horz" wrap="square"/>
                    <a:lstStyle/>
                    <a:p>
                      <a:pPr algn="l"/>
                      <a:r>
                        <a:rPr lang="en-US" sz="2000" b="1" smtClean="0">
                          <a:effectLst/>
                        </a:rPr>
                        <a:t>Exemption</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$1.0 M</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$ 5.45 </a:t>
                      </a:r>
                      <a:r>
                        <a:rPr lang="en-US" sz="2000" b="1" kern="1200" smtClean="0">
                          <a:solidFill>
                            <a:schemeClr val="dk1"/>
                          </a:solidFill>
                          <a:effectLst/>
                          <a:latin typeface="+mn-lt"/>
                          <a:ea typeface="+mn-ea"/>
                          <a:cs typeface="+mn-cs"/>
                        </a:rPr>
                        <a:t>M</a:t>
                      </a:r>
                      <a:endParaRPr lang="en-US" sz="2000" b="1" kern="1200">
                        <a:solidFill>
                          <a:schemeClr val="dk1"/>
                        </a:solidFill>
                        <a:effectLst/>
                        <a:latin typeface="+mn-lt"/>
                        <a:ea typeface="+mn-ea"/>
                        <a:cs typeface="+mn-cs"/>
                      </a:endParaRP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$ 5.49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$ 11.18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$ 11.4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$ 11.58 M</a:t>
                      </a:r>
                    </a:p>
                  </a:txBody>
                  <a:tcPr marL="9525" marR="9525" marT="9525" marB="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$1.0 M</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1"/>
                  </a:ext>
                </a:extLst>
              </a:tr>
              <a:tr h="325980">
                <a:tc>
                  <a:txBody>
                    <a:bodyPr vert="horz" wrap="square"/>
                    <a:lstStyle/>
                    <a:p>
                      <a:pPr algn="l"/>
                      <a:r>
                        <a:rPr lang="en-US" sz="2000" b="1" smtClean="0">
                          <a:effectLst/>
                        </a:rPr>
                        <a:t>Gift Tax Returns</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234,714</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242,585</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239,590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235,893</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230,000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230,000</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3"/>
                  </a:ext>
                </a:extLst>
              </a:tr>
              <a:tr h="325980">
                <a:tc>
                  <a:txBody>
                    <a:bodyPr vert="horz" wrap="square"/>
                    <a:lstStyle/>
                    <a:p>
                      <a:pPr algn="l"/>
                      <a:r>
                        <a:rPr lang="en-US" sz="2000" b="1" smtClean="0">
                          <a:effectLst/>
                        </a:rPr>
                        <a:t>Percent</a:t>
                      </a:r>
                      <a:r>
                        <a:rPr lang="en-US" sz="2000" b="1" baseline="0" smtClean="0">
                          <a:effectLst/>
                        </a:rPr>
                        <a:t> </a:t>
                      </a:r>
                      <a:r>
                        <a:rPr lang="en-US" sz="2000" b="1" smtClean="0">
                          <a:effectLst/>
                        </a:rPr>
                        <a:t>Taxable</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4.57%</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1.12%</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1.20%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0.91%</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0.90%</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0.87%</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4"/>
                  </a:ext>
                </a:extLst>
              </a:tr>
              <a:tr h="325980">
                <a:tc>
                  <a:txBody>
                    <a:bodyPr vert="horz" wrap="square"/>
                    <a:lstStyle/>
                    <a:p>
                      <a:pPr algn="l"/>
                      <a:r>
                        <a:rPr lang="en-US" sz="2000" b="1" smtClean="0">
                          <a:effectLst/>
                        </a:rPr>
                        <a:t>Gift Tax Paid</a:t>
                      </a:r>
                      <a:endParaRPr lang="en-US" sz="2000" b="1">
                        <a:effectLst/>
                      </a:endParaRPr>
                    </a:p>
                  </a:txBody>
                  <a:tcPr marL="121920" marR="121920" anchor="ctr"/>
                </a:tc>
                <a:tc>
                  <a:txBody>
                    <a:bodyPr vert="horz" wrap="square"/>
                    <a:lstStyle/>
                    <a:p>
                      <a:pPr marL="0" algn="r" defTabSz="914400" rtl="0" eaLnBrk="1" latinLnBrk="0" hangingPunct="1"/>
                      <a:r>
                        <a:rPr lang="en-US" sz="2000" b="1" kern="1200" smtClean="0">
                          <a:solidFill>
                            <a:schemeClr val="dk1"/>
                          </a:solidFill>
                          <a:effectLst/>
                          <a:latin typeface="+mn-lt"/>
                          <a:ea typeface="+mn-ea"/>
                          <a:cs typeface="+mn-cs"/>
                        </a:rPr>
                        <a:t>$2.74</a:t>
                      </a:r>
                      <a:r>
                        <a:rPr lang="en-US" sz="2000" b="1" kern="1200" baseline="0" smtClean="0">
                          <a:solidFill>
                            <a:schemeClr val="dk1"/>
                          </a:solidFill>
                          <a:effectLst/>
                          <a:latin typeface="+mn-lt"/>
                          <a:ea typeface="+mn-ea"/>
                          <a:cs typeface="+mn-cs"/>
                        </a:rPr>
                        <a:t> B</a:t>
                      </a:r>
                      <a:endParaRPr lang="en-US" sz="2000" b="1" kern="1200">
                        <a:solidFill>
                          <a:schemeClr val="dk1"/>
                        </a:solidFill>
                        <a:effectLst/>
                        <a:latin typeface="+mn-lt"/>
                        <a:ea typeface="+mn-ea"/>
                        <a:cs typeface="+mn-cs"/>
                      </a:endParaRPr>
                    </a:p>
                  </a:txBody>
                  <a:tcPr marL="121920" marR="12192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$ 2.13 B</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$ 1.73 B</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$ 833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$ 830 M</a:t>
                      </a:r>
                    </a:p>
                  </a:txBody>
                  <a:tcPr marL="9525" marR="9525" marT="9525" marB="0" anchor="ctr"/>
                </a:tc>
                <a:tc>
                  <a:txBody>
                    <a:bodyPr vert="horz" wrap="square"/>
                    <a:lstStyle/>
                    <a:p>
                      <a:pPr marL="0" algn="r" defTabSz="914400" rtl="0" eaLnBrk="1" fontAlgn="b" latinLnBrk="0" hangingPunct="1"/>
                      <a:r>
                        <a:rPr lang="en-US" sz="2000" b="1" kern="1200">
                          <a:solidFill>
                            <a:schemeClr val="dk1"/>
                          </a:solidFill>
                          <a:effectLst/>
                          <a:latin typeface="+mn-lt"/>
                          <a:ea typeface="+mn-ea"/>
                          <a:cs typeface="+mn-cs"/>
                        </a:rPr>
                        <a:t>$ 828 M</a:t>
                      </a:r>
                    </a:p>
                  </a:txBody>
                  <a:tcPr marL="9525" marR="9525" marT="9525" marB="0" anchor="ctr"/>
                </a:tc>
                <a:tc>
                  <a:txBody>
                    <a:bodyPr vert="horz" wrap="square"/>
                    <a:lstStyle/>
                    <a:p>
                      <a:pPr marL="0" algn="ctr" defTabSz="914400" rtl="0" eaLnBrk="1" latinLnBrk="0" hangingPunct="1"/>
                      <a:r>
                        <a:rPr lang="en-US" sz="2000" b="1" kern="1200" smtClean="0">
                          <a:solidFill>
                            <a:schemeClr val="dk1"/>
                          </a:solidFill>
                          <a:effectLst/>
                          <a:latin typeface="+mn-lt"/>
                          <a:ea typeface="+mn-ea"/>
                          <a:cs typeface="+mn-cs"/>
                        </a:rPr>
                        <a:t>?</a:t>
                      </a:r>
                      <a:endParaRPr lang="en-US" sz="2000" b="1" kern="1200">
                        <a:solidFill>
                          <a:schemeClr val="dk1"/>
                        </a:solidFill>
                        <a:effectLst/>
                        <a:latin typeface="+mn-lt"/>
                        <a:ea typeface="+mn-ea"/>
                        <a:cs typeface="+mn-cs"/>
                      </a:endParaRPr>
                    </a:p>
                  </a:txBody>
                  <a:tcPr marL="121920" marR="121920" anchor="ctr"/>
                </a:tc>
                <a:extLst>
                  <a:ext uri="{0D108BD9-81ED-4DB2-BD59-A6C34878D82A}">
                    <a16:rowId xmlns:a16="http://schemas.microsoft.com/office/drawing/2014/main" val="10005"/>
                  </a:ext>
                </a:extLst>
              </a:tr>
            </a:tbl>
          </a:graphicData>
        </a:graphic>
      </p:graphicFrame>
      <p:sp>
        <p:nvSpPr>
          <p:cNvPr id="5" name="Slide Number Placeholder 4"/>
          <p:cNvSpPr txBox="1"/>
          <p:nvPr/>
        </p:nvSpPr>
        <p:spPr>
          <a:xfrm>
            <a:off x="96253" y="6232358"/>
            <a:ext cx="7468329" cy="536576"/>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Sources:</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Internal Revenue Service, Statistics of Income Division. “SOI Tax Stats </a:t>
            </a: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 Total Gifts”</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4"/>
          <p:cNvSpPr txBox="1"/>
          <p:nvPr/>
        </p:nvSpPr>
        <p:spPr>
          <a:xfrm>
            <a:off x="7287985" y="6198918"/>
            <a:ext cx="2710544" cy="570015"/>
          </a:xfrm>
          <a:prstGeom prst="rect">
            <a:avLst/>
          </a:prstGeom>
        </p:spPr>
        <p:txBody>
          <a:bodyPr vert="horz" lIns="91440" tIns="45720" rIns="91440" bIns="45720" rtlCol="0" anchor="t" anchorCtr="0"/>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 </a:t>
            </a:r>
            <a:r>
              <a:rPr kumimoji="0" lang="en-US" sz="1200" b="0" i="1" u="none" strike="noStrike" kern="1200" cap="none" spc="0" normalizeH="0" baseline="0" noProof="0" smtClean="0">
                <a:ln>
                  <a:noFill/>
                </a:ln>
                <a:solidFill>
                  <a:srgbClr val="FFFFFF"/>
                </a:solidFill>
                <a:effectLst/>
                <a:uLnTx/>
                <a:uFillTx/>
                <a:latin typeface="Calibri" panose="020f0502020204030204"/>
                <a:ea typeface="+mn-ea"/>
                <a:cs typeface="+mn-cs"/>
              </a:rPr>
              <a:t>Projections</a:t>
            </a:r>
            <a:endParaRPr kumimoji="0" lang="en-US" sz="1200" b="0" i="1"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2933205" y="2363190"/>
            <a:ext cx="1187533" cy="4393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08772" y="2363189"/>
            <a:ext cx="1187533" cy="4393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462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4"/>
            <a:ext cx="12192002" cy="6858000"/>
          </a:xfrm>
          <a:prstGeom prst="rect">
            <a:avLst/>
          </a:prstGeom>
        </p:spPr>
      </p:pic>
      <p:sp>
        <p:nvSpPr>
          <p:cNvPr id="8" name="TextBox 7"/>
          <p:cNvSpPr txBox="1"/>
          <p:nvPr/>
        </p:nvSpPr>
        <p:spPr>
          <a:xfrm>
            <a:off x="2047092" y="2894678"/>
            <a:ext cx="83770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5400" b="1" smtClean="0">
                <a:solidFill>
                  <a:srgbClr val="FFFFFF"/>
                </a:solidFill>
                <a:latin typeface="Arial"/>
                <a:ea typeface="Arial"/>
                <a:cs typeface="Arial"/>
              </a:rPr>
              <a:t>Illustrations</a:t>
            </a:r>
            <a:endParaRPr kumimoji="0" lang="en-US" sz="5400" b="1" i="0" u="none" strike="noStrike" kern="1200" cap="none" spc="0" normalizeH="0" baseline="0" noProof="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50891771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Illustration 1: Current Exemptions</a:t>
            </a:r>
            <a:endParaRPr lang="en-US"/>
          </a:p>
        </p:txBody>
      </p:sp>
      <p:sp>
        <p:nvSpPr>
          <p:cNvPr id="7" name="Content Placeholder 6"/>
          <p:cNvSpPr>
            <a:spLocks noGrp="1"/>
          </p:cNvSpPr>
          <p:nvPr>
            <p:ph idx="1"/>
          </p:nvPr>
        </p:nvSpPr>
        <p:spPr>
          <a:xfrm>
            <a:off x="838199" y="1704861"/>
            <a:ext cx="5213685" cy="3974044"/>
          </a:xfrm>
        </p:spPr>
        <p:txBody>
          <a:bodyPr/>
          <a:lstStyle/>
          <a:p>
            <a:pPr marL="0" indent="0">
              <a:buNone/>
            </a:pPr>
            <a:r>
              <a:rPr lang="en-US" smtClean="0"/>
              <a:t>Presume:</a:t>
            </a:r>
          </a:p>
          <a:p>
            <a:r>
              <a:rPr lang="en-US" smtClean="0"/>
              <a:t>$11.7M Exemption</a:t>
            </a:r>
          </a:p>
          <a:p>
            <a:r>
              <a:rPr lang="en-US" smtClean="0"/>
              <a:t>40% Rate</a:t>
            </a:r>
          </a:p>
          <a:p>
            <a:r>
              <a:rPr lang="en-US" err="1" smtClean="0"/>
              <a:t>H&amp;W die in same year</a:t>
            </a:r>
          </a:p>
        </p:txBody>
      </p:sp>
      <p:graphicFrame>
        <p:nvGraphicFramePr>
          <p:cNvPr id="2" name="Table 1"/>
          <p:cNvGraphicFramePr>
            <a:graphicFrameLocks noGrp="1"/>
          </p:cNvGraphicFramePr>
          <p:nvPr>
            <p:extLst>
              <p:ext uri="{D42A27DB-BD31-4B8C-83A1-F6EECF244321}">
                <p14:modId xmlns:p14="http://schemas.microsoft.com/office/powerpoint/2010/main" val="1490089774"/>
              </p:ext>
            </p:extLst>
          </p:nvPr>
        </p:nvGraphicFramePr>
        <p:xfrm>
          <a:off x="5903494" y="1704861"/>
          <a:ext cx="5450306" cy="2307910"/>
        </p:xfrm>
        <a:graphic>
          <a:graphicData uri="http://schemas.openxmlformats.org/drawingml/2006/table">
            <a:tbl>
              <a:tblPr firstRow="1" bandRow="1">
                <a:tableStyleId>{5DA37D80-6434-44D0-A028-1B22A696006F}</a:tableStyleId>
              </a:tblPr>
              <a:tblGrid>
                <a:gridCol w="3895029">
                  <a:extLst>
                    <a:ext uri="{9D8B030D-6E8A-4147-A177-3AD203B41FA5}">
                      <a16:colId xmlns:a16="http://schemas.microsoft.com/office/drawing/2014/main" val="1659408304"/>
                    </a:ext>
                  </a:extLst>
                </a:gridCol>
                <a:gridCol w="1555277">
                  <a:extLst>
                    <a:ext uri="{9D8B030D-6E8A-4147-A177-3AD203B41FA5}">
                      <a16:colId xmlns:a16="http://schemas.microsoft.com/office/drawing/2014/main" val="1092548957"/>
                    </a:ext>
                  </a:extLst>
                </a:gridCol>
              </a:tblGrid>
              <a:tr h="461582">
                <a:tc>
                  <a:txBody>
                    <a:bodyPr vert="horz" wrap="square"/>
                    <a:lstStyle/>
                    <a:p>
                      <a:r>
                        <a:rPr lang="en-US" b="0" smtClean="0"/>
                        <a:t>Gross Estate</a:t>
                      </a:r>
                      <a:endParaRPr lang="en-US" b="0"/>
                    </a:p>
                  </a:txBody>
                  <a:tcPr anchor="ctr"/>
                </a:tc>
                <a:tc>
                  <a:txBody>
                    <a:bodyPr vert="horz" wrap="square"/>
                    <a:lstStyle/>
                    <a:p>
                      <a:pPr algn="r"/>
                      <a:r>
                        <a:rPr lang="en-US" b="0" smtClean="0"/>
                        <a:t>$35.0 M</a:t>
                      </a:r>
                      <a:endParaRPr lang="en-US" b="0"/>
                    </a:p>
                  </a:txBody>
                  <a:tcPr anchor="ctr"/>
                </a:tc>
                <a:extLst>
                  <a:ext uri="{0D108BD9-81ED-4DB2-BD59-A6C34878D82A}">
                    <a16:rowId xmlns:a16="http://schemas.microsoft.com/office/drawing/2014/main" val="2998464392"/>
                  </a:ext>
                </a:extLst>
              </a:tr>
              <a:tr h="461582">
                <a:tc>
                  <a:txBody>
                    <a:bodyPr vert="horz" wrap="square"/>
                    <a:lstStyle/>
                    <a:p>
                      <a:r>
                        <a:rPr lang="en-US" smtClean="0"/>
                        <a:t>Combined Exemptions</a:t>
                      </a:r>
                      <a:endParaRPr lang="en-US"/>
                    </a:p>
                  </a:txBody>
                  <a:tcPr anchor="ctr"/>
                </a:tc>
                <a:tc>
                  <a:txBody>
                    <a:bodyPr vert="horz" wrap="square"/>
                    <a:lstStyle/>
                    <a:p>
                      <a:pPr algn="r"/>
                      <a:r>
                        <a:rPr lang="en-US" smtClean="0"/>
                        <a:t>$23.4 M</a:t>
                      </a:r>
                      <a:endParaRPr lang="en-US"/>
                    </a:p>
                  </a:txBody>
                  <a:tcPr anchor="ctr"/>
                </a:tc>
                <a:extLst>
                  <a:ext uri="{0D108BD9-81ED-4DB2-BD59-A6C34878D82A}">
                    <a16:rowId xmlns:a16="http://schemas.microsoft.com/office/drawing/2014/main" val="936494125"/>
                  </a:ext>
                </a:extLst>
              </a:tr>
              <a:tr h="461582">
                <a:tc>
                  <a:txBody>
                    <a:bodyPr vert="horz" wrap="square"/>
                    <a:lstStyle/>
                    <a:p>
                      <a:r>
                        <a:rPr lang="en-US" smtClean="0"/>
                        <a:t>Net Taxable Estate</a:t>
                      </a:r>
                      <a:endParaRPr lang="en-US"/>
                    </a:p>
                  </a:txBody>
                  <a:tcPr anchor="ctr"/>
                </a:tc>
                <a:tc>
                  <a:txBody>
                    <a:bodyPr vert="horz" wrap="square"/>
                    <a:lstStyle/>
                    <a:p>
                      <a:pPr algn="r"/>
                      <a:r>
                        <a:rPr lang="en-US" smtClean="0"/>
                        <a:t>$11.6 M</a:t>
                      </a:r>
                      <a:endParaRPr lang="en-US"/>
                    </a:p>
                  </a:txBody>
                  <a:tcPr anchor="ctr"/>
                </a:tc>
                <a:extLst>
                  <a:ext uri="{0D108BD9-81ED-4DB2-BD59-A6C34878D82A}">
                    <a16:rowId xmlns:a16="http://schemas.microsoft.com/office/drawing/2014/main" val="939200636"/>
                  </a:ext>
                </a:extLst>
              </a:tr>
              <a:tr h="461582">
                <a:tc>
                  <a:txBody>
                    <a:bodyPr vert="horz" wrap="square"/>
                    <a:lstStyle/>
                    <a:p>
                      <a:r>
                        <a:rPr lang="en-US" smtClean="0"/>
                        <a:t>Estate</a:t>
                      </a:r>
                      <a:r>
                        <a:rPr lang="en-US" baseline="0" smtClean="0"/>
                        <a:t> Tax Due</a:t>
                      </a:r>
                      <a:endParaRPr lang="en-US"/>
                    </a:p>
                  </a:txBody>
                  <a:tcPr anchor="ctr"/>
                </a:tc>
                <a:tc>
                  <a:txBody>
                    <a:bodyPr vert="horz" wrap="square"/>
                    <a:lstStyle/>
                    <a:p>
                      <a:pPr algn="r"/>
                      <a:r>
                        <a:rPr lang="en-US" smtClean="0"/>
                        <a:t>$4.64 M</a:t>
                      </a:r>
                      <a:endParaRPr lang="en-US"/>
                    </a:p>
                  </a:txBody>
                  <a:tcPr anchor="ctr"/>
                </a:tc>
                <a:extLst>
                  <a:ext uri="{0D108BD9-81ED-4DB2-BD59-A6C34878D82A}">
                    <a16:rowId xmlns:a16="http://schemas.microsoft.com/office/drawing/2014/main" val="1424472123"/>
                  </a:ext>
                </a:extLst>
              </a:tr>
              <a:tr h="461582">
                <a:tc>
                  <a:txBody>
                    <a:bodyPr vert="horz" wrap="square"/>
                    <a:lstStyle/>
                    <a:p>
                      <a:r>
                        <a:rPr lang="en-US" smtClean="0"/>
                        <a:t>Net Estate </a:t>
                      </a:r>
                      <a:endParaRPr lang="en-US"/>
                    </a:p>
                  </a:txBody>
                  <a:tcPr anchor="ctr"/>
                </a:tc>
                <a:tc>
                  <a:txBody>
                    <a:bodyPr vert="horz" wrap="square"/>
                    <a:lstStyle/>
                    <a:p>
                      <a:pPr algn="r"/>
                      <a:r>
                        <a:rPr lang="en-US" smtClean="0"/>
                        <a:t>$30.36 M</a:t>
                      </a:r>
                      <a:endParaRPr lang="en-US"/>
                    </a:p>
                  </a:txBody>
                  <a:tcPr anchor="ctr"/>
                </a:tc>
                <a:extLst>
                  <a:ext uri="{0D108BD9-81ED-4DB2-BD59-A6C34878D82A}">
                    <a16:rowId xmlns:a16="http://schemas.microsoft.com/office/drawing/2014/main" val="2487203191"/>
                  </a:ext>
                </a:extLst>
              </a:tr>
            </a:tbl>
          </a:graphicData>
        </a:graphic>
      </p:graphicFrame>
    </p:spTree>
    <p:extLst>
      <p:ext uri="{BB962C8B-B14F-4D97-AF65-F5344CB8AC3E}">
        <p14:creationId xmlns:p14="http://schemas.microsoft.com/office/powerpoint/2010/main" val="106248899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5"/>
          <p:cNvSpPr/>
          <p:nvPr/>
        </p:nvSpPr>
        <p:spPr>
          <a:xfrm>
            <a:off x="710381" y="1412991"/>
            <a:ext cx="2634144" cy="3292106"/>
          </a:xfrm>
          <a:prstGeom prst="rect">
            <a:avLst/>
          </a:prstGeom>
          <a:solidFill>
            <a:srgbClr val="338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385B8"/>
              </a:solidFill>
              <a:effectLst/>
              <a:uLnTx/>
              <a:uFillTx/>
              <a:latin typeface="Calibri"/>
              <a:ea typeface="+mn-ea"/>
              <a:cs typeface="+mn-cs"/>
            </a:endParaRPr>
          </a:p>
        </p:txBody>
      </p:sp>
      <p:sp>
        <p:nvSpPr>
          <p:cNvPr id="9" name="Rectangle 8"/>
          <p:cNvSpPr/>
          <p:nvPr/>
        </p:nvSpPr>
        <p:spPr>
          <a:xfrm>
            <a:off x="710381" y="3313994"/>
            <a:ext cx="5645814" cy="139110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65A4"/>
              </a:solidFill>
              <a:effectLst/>
              <a:uLnTx/>
              <a:uFillTx/>
              <a:latin typeface="Calibri"/>
              <a:ea typeface="+mn-ea"/>
              <a:cs typeface="+mn-cs"/>
            </a:endParaRPr>
          </a:p>
        </p:txBody>
      </p:sp>
      <p:sp>
        <p:nvSpPr>
          <p:cNvPr id="10" name="TextBox 9"/>
          <p:cNvSpPr txBox="1"/>
          <p:nvPr/>
        </p:nvSpPr>
        <p:spPr>
          <a:xfrm>
            <a:off x="3353122" y="1635085"/>
            <a:ext cx="331753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3000" b="1" i="0" u="none" strike="noStrike" kern="1200" cap="none" spc="0" normalizeH="0" baseline="0" noProof="0" smtClean="0">
                <a:ln>
                  <a:noFill/>
                </a:ln>
                <a:solidFill>
                  <a:srgbClr val="0065A4"/>
                </a:solidFill>
                <a:effectLst/>
                <a:uLnTx/>
                <a:uFillTx/>
                <a:latin typeface="Arial"/>
                <a:ea typeface="Arial"/>
                <a:cs typeface="Arial"/>
              </a:rPr>
              <a:t>Brandon Hamm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smtClean="0">
                <a:ln>
                  <a:noFill/>
                </a:ln>
                <a:effectLst/>
                <a:uLnTx/>
                <a:uFillTx/>
                <a:latin typeface="Arial"/>
                <a:ea typeface="Arial"/>
                <a:cs typeface="Arial"/>
              </a:rPr>
              <a:t>Shareholder and Chair of the Estate, Succession and Tax Department</a:t>
            </a:r>
          </a:p>
        </p:txBody>
      </p:sp>
      <p:sp>
        <p:nvSpPr>
          <p:cNvPr id="11" name="TextBox 10"/>
          <p:cNvSpPr txBox="1"/>
          <p:nvPr/>
        </p:nvSpPr>
        <p:spPr>
          <a:xfrm>
            <a:off x="3344525" y="3717157"/>
            <a:ext cx="3334724" cy="523220"/>
          </a:xfrm>
          <a:prstGeom prst="rect">
            <a:avLst/>
          </a:prstGeom>
          <a:noFill/>
        </p:spPr>
        <p:txBody>
          <a:bodyPr wrap="square" rtlCol="0">
            <a:spAutoFit/>
          </a:bodyPr>
          <a:lstStyle/>
          <a:p>
            <a:pPr>
              <a:defRPr/>
            </a:pPr>
            <a:r>
              <a:rPr lang="en-US" sz="1400" err="1">
                <a:solidFill>
                  <a:schemeClr val="bg1"/>
                </a:solidFill>
                <a:latin typeface="Arial"/>
                <a:ea typeface="Arial"/>
                <a:cs typeface="Arial"/>
              </a:rPr>
              <a:t>Brandon.Hamm@KoleyJessen.com</a:t>
            </a:r>
            <a:endParaRPr lang="en-US" sz="1400">
              <a:solidFill>
                <a:schemeClr val="bg1"/>
              </a:solidFill>
              <a:latin typeface="Arial"/>
              <a:ea typeface="Arial"/>
              <a:cs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u="none" strike="noStrike" kern="1200" cap="none" spc="0" normalizeH="0" baseline="0" noProof="0" smtClean="0">
                <a:ln>
                  <a:noFill/>
                </a:ln>
                <a:solidFill>
                  <a:schemeClr val="bg1"/>
                </a:solidFill>
                <a:effectLst/>
                <a:uLnTx/>
                <a:uFillTx/>
                <a:latin typeface="Arial"/>
                <a:ea typeface="Arial"/>
                <a:cs typeface="Arial"/>
              </a:rPr>
              <a:t>402.343.3840</a:t>
            </a:r>
            <a:endParaRPr kumimoji="0" lang="en-US" sz="1400" b="0" u="none" strike="noStrike" kern="1200" cap="none" spc="0" normalizeH="0" baseline="0" noProof="0">
              <a:ln>
                <a:noFill/>
              </a:ln>
              <a:solidFill>
                <a:schemeClr val="bg1"/>
              </a:solidFill>
              <a:effectLst/>
              <a:uLnTx/>
              <a:uFillTx/>
              <a:latin typeface="Arial"/>
              <a:ea typeface="Arial"/>
              <a:cs typeface="Arial"/>
            </a:endParaRP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6D4A69BC-EB28-E745-BFAA-DD4BAF28E9A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pic>
        <p:nvPicPr>
          <p:cNvPr id="13"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4146" y="1442520"/>
            <a:ext cx="3311680" cy="3262578"/>
          </a:xfrm>
          <a:prstGeom prst="rect">
            <a:avLst/>
          </a:prstGeom>
        </p:spPr>
      </p:pic>
      <p:sp>
        <p:nvSpPr>
          <p:cNvPr id="14" name="Content Placeholder 1"/>
          <p:cNvSpPr txBox="1"/>
          <p:nvPr/>
        </p:nvSpPr>
        <p:spPr>
          <a:xfrm>
            <a:off x="6457949" y="737754"/>
            <a:ext cx="5734051" cy="5340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3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3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lang="en-US" sz="24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a:buNone/>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Areas of </a:t>
            </a: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Practice</a:t>
            </a:r>
            <a:endPar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a:buChar char="•"/>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Estates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&amp; Trusts</a:t>
            </a:r>
          </a:p>
          <a:p>
            <a:pPr marL="228600" marR="0" lvl="0" indent="-228600" algn="just" defTabSz="914400" rtl="0" eaLnBrk="1" fontAlgn="base" latinLnBrk="0" hangingPunct="1">
              <a:lnSpc>
                <a:spcPct val="100000"/>
              </a:lnSpc>
              <a:spcBef>
                <a:spcPct val="0"/>
              </a:spcBef>
              <a:spcAft>
                <a:spcPct val="0"/>
              </a:spcAft>
              <a:buClrTx/>
              <a:buSzTx/>
              <a:buFont typeface="Arial"/>
              <a:buChar char="•"/>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Business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Succession Planning</a:t>
            </a:r>
          </a:p>
          <a:p>
            <a:pPr marL="228600" marR="0" lvl="0" indent="-228600" algn="just" defTabSz="914400" rtl="0" eaLnBrk="1" fontAlgn="base" latinLnBrk="0" hangingPunct="1">
              <a:lnSpc>
                <a:spcPct val="100000"/>
              </a:lnSpc>
              <a:spcBef>
                <a:spcPct val="0"/>
              </a:spcBef>
              <a:spcAft>
                <a:spcPct val="0"/>
              </a:spcAft>
              <a:buClrTx/>
              <a:buSzTx/>
              <a:buFont typeface="Arial"/>
              <a:buChar char="•"/>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Wealth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Transfer Planning </a:t>
            </a:r>
          </a:p>
          <a:p>
            <a:pPr marL="228600" marR="0" lvl="0" indent="-228600" algn="just" defTabSz="914400" rtl="0" eaLnBrk="1" fontAlgn="base" latinLnBrk="0" hangingPunct="1">
              <a:lnSpc>
                <a:spcPct val="100000"/>
              </a:lnSpc>
              <a:spcBef>
                <a:spcPct val="0"/>
              </a:spcBef>
              <a:spcAft>
                <a:spcPct val="0"/>
              </a:spcAft>
              <a:buClrTx/>
              <a:buSzTx/>
              <a:buFont typeface="Arial"/>
              <a:buChar char="•"/>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Charitable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Planning</a:t>
            </a:r>
          </a:p>
          <a:p>
            <a:pPr marL="0" marR="0" lvl="0" indent="0" algn="just" defTabSz="914400" rtl="0" eaLnBrk="1" fontAlgn="base" latinLnBrk="0" hangingPunct="1">
              <a:lnSpc>
                <a:spcPct val="100000"/>
              </a:lnSpc>
              <a:spcBef>
                <a:spcPct val="0"/>
              </a:spcBef>
              <a:spcAft>
                <a:spcPct val="0"/>
              </a:spcAft>
              <a:buClrTx/>
              <a:buSzTx/>
              <a:buFont typeface="Arial"/>
              <a:buNone/>
              <a:defRPr/>
            </a:pPr>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a:buNone/>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Education</a:t>
            </a: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J.D</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Creighton University, 2005, </a:t>
            </a: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magna cum </a:t>
            </a:r>
            <a:r>
              <a:rPr kumimoji="0" lang="en-US" altLang="en-US" sz="14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laude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M.B.A</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University of Nebraska at Omaha, 2002</a:t>
            </a: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B.S</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Truman State University, </a:t>
            </a: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1998, </a:t>
            </a: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magna cum </a:t>
            </a:r>
            <a:r>
              <a:rPr kumimoji="0" lang="en-US" altLang="en-US" sz="14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laude</a:t>
            </a:r>
            <a:endParaRPr lang="en-US" altLang="en-US" sz="1400">
              <a:solidFill>
                <a:srgbClr val="000000"/>
              </a:solidFill>
              <a:latin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Chartered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Advisor in Philanthropy® (CAP</a:t>
            </a: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American College of Financial Services, </a:t>
            </a: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2014</a:t>
            </a: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Certified Exit Planner (CExP™), Business Enterprise Institute, 2018</a:t>
            </a:r>
          </a:p>
          <a:p>
            <a:pPr marL="0" marR="0" lvl="0" indent="0" algn="l" defTabSz="914400" rtl="0" eaLnBrk="1" fontAlgn="base" latinLnBrk="0" hangingPunct="1">
              <a:lnSpc>
                <a:spcPct val="100000"/>
              </a:lnSpc>
              <a:spcBef>
                <a:spcPct val="0"/>
              </a:spcBef>
              <a:spcAft>
                <a:spcPct val="0"/>
              </a:spcAft>
              <a:buClrTx/>
              <a:buSzTx/>
              <a:buFont typeface="Arial"/>
              <a:buNone/>
              <a:defRPr/>
            </a:pPr>
            <a:endPar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a:buNone/>
              <a:defRPr/>
            </a:pPr>
            <a:r>
              <a:rPr kumimoji="0" lang="en-US" sz="1600" b="1" i="0" u="none" strike="noStrike" kern="1200" cap="none" spc="0" normalizeH="0" baseline="0" noProof="0" smtClean="0">
                <a:ln>
                  <a:noFill/>
                </a:ln>
                <a:solidFill>
                  <a:srgbClr val="000000"/>
                </a:solidFill>
                <a:effectLst/>
                <a:uLnTx/>
                <a:uFillTx/>
                <a:latin typeface="Arial"/>
                <a:ea typeface="Arial"/>
                <a:cs typeface="Arial"/>
              </a:rPr>
              <a:t>Recognition</a:t>
            </a: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American College of Trusts &amp; Estates Council, Fellow, 2019</a:t>
            </a:r>
          </a:p>
          <a:p>
            <a:pPr lvl="0" fontAlgn="base">
              <a:lnSpc>
                <a:spcPct val="100000"/>
              </a:lnSpc>
              <a:spcBef>
                <a:spcPct val="0"/>
              </a:spcBef>
              <a:spcAft>
                <a:spcPct val="0"/>
              </a:spcAft>
              <a:defRPr/>
            </a:pPr>
            <a:r>
              <a:rPr lang="en-US" sz="1400">
                <a:solidFill>
                  <a:srgbClr val="000000"/>
                </a:solidFill>
                <a:latin typeface="Arial" panose="020b0604020202020204" pitchFamily="34" charset="0"/>
              </a:rPr>
              <a:t>Recognized for Private Wealth Law by Chambers High Net Worth Guide, Band 1 Attorney in Private Wealth Law, 2017-Present</a:t>
            </a: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Best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Lawyers in America (© Woodward / White, Inc.), Trusts and Estates, </a:t>
            </a: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2018-Present</a:t>
            </a:r>
          </a:p>
          <a:p>
            <a:pPr marL="228600" marR="0" lvl="0" indent="-228600" algn="l" defTabSz="914400" rtl="0" eaLnBrk="1" fontAlgn="base" latinLnBrk="0" hangingPunct="1">
              <a:lnSpc>
                <a:spcPct val="100000"/>
              </a:lnSpc>
              <a:spcBef>
                <a:spcPct val="0"/>
              </a:spcBef>
              <a:spcAft>
                <a:spcPct val="0"/>
              </a:spcAft>
              <a:buClrTx/>
              <a:buSzTx/>
              <a:buFont typeface="Arial"/>
              <a:buChar char="•"/>
              <a:defRPr/>
            </a:pP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AV" Rating, Preeminent, </a:t>
            </a:r>
            <a:r>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Martindale-Hubbell</a:t>
            </a:r>
          </a:p>
        </p:txBody>
      </p:sp>
      <p:sp>
        <p:nvSpPr>
          <p:cNvPr id="12" name="Title 1"/>
          <p:cNvSpPr txBox="1"/>
          <p:nvPr/>
        </p:nvSpPr>
        <p:spPr>
          <a:xfrm>
            <a:off x="710381" y="365125"/>
            <a:ext cx="4505855" cy="1047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64A6"/>
                </a:solidFill>
                <a:latin typeface="Arial"/>
                <a:ea typeface="Arial"/>
                <a:cs typeface="Arial"/>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lang="en-US" smtClean="0"/>
              <a:t>Bio</a:t>
            </a:r>
            <a:endParaRPr kumimoji="0" lang="en-US" sz="4400" b="1" i="0" u="none" strike="noStrike" kern="1200" cap="none" spc="0" normalizeH="0" baseline="0" noProof="0">
              <a:ln>
                <a:noFill/>
              </a:ln>
              <a:solidFill>
                <a:srgbClr val="0064A6"/>
              </a:solidFill>
              <a:effectLst/>
              <a:uLnTx/>
              <a:uFillTx/>
              <a:latin typeface="Arial"/>
              <a:cs typeface="Arial"/>
            </a:endParaRPr>
          </a:p>
        </p:txBody>
      </p:sp>
    </p:spTree>
    <p:extLst>
      <p:ext uri="{BB962C8B-B14F-4D97-AF65-F5344CB8AC3E}">
        <p14:creationId xmlns:p14="http://schemas.microsoft.com/office/powerpoint/2010/main" val="30280096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Illustration 2: Proposed Exemptions</a:t>
            </a:r>
            <a:endParaRPr lang="en-US"/>
          </a:p>
        </p:txBody>
      </p:sp>
      <p:sp>
        <p:nvSpPr>
          <p:cNvPr id="7" name="Content Placeholder 6"/>
          <p:cNvSpPr>
            <a:spLocks noGrp="1"/>
          </p:cNvSpPr>
          <p:nvPr>
            <p:ph idx="1"/>
          </p:nvPr>
        </p:nvSpPr>
        <p:spPr>
          <a:xfrm>
            <a:off x="838199" y="1704861"/>
            <a:ext cx="5213685" cy="3974044"/>
          </a:xfrm>
        </p:spPr>
        <p:txBody>
          <a:bodyPr/>
          <a:lstStyle/>
          <a:p>
            <a:pPr marL="0" indent="0">
              <a:buNone/>
            </a:pPr>
            <a:r>
              <a:rPr lang="en-US" smtClean="0"/>
              <a:t>Presume:</a:t>
            </a:r>
          </a:p>
          <a:p>
            <a:r>
              <a:rPr lang="en-US" smtClean="0"/>
              <a:t>$3.5M Exemption</a:t>
            </a:r>
          </a:p>
          <a:p>
            <a:r>
              <a:rPr lang="en-US" smtClean="0"/>
              <a:t>45% Rate</a:t>
            </a:r>
          </a:p>
          <a:p>
            <a:r>
              <a:rPr lang="en-US" err="1" smtClean="0"/>
              <a:t>H&amp;W die in same year</a:t>
            </a:r>
          </a:p>
        </p:txBody>
      </p:sp>
      <p:graphicFrame>
        <p:nvGraphicFramePr>
          <p:cNvPr id="2" name="Table 1"/>
          <p:cNvGraphicFramePr>
            <a:graphicFrameLocks noGrp="1"/>
          </p:cNvGraphicFramePr>
          <p:nvPr>
            <p:extLst>
              <p:ext uri="{D42A27DB-BD31-4B8C-83A1-F6EECF244321}">
                <p14:modId xmlns:p14="http://schemas.microsoft.com/office/powerpoint/2010/main" val="1408992327"/>
              </p:ext>
            </p:extLst>
          </p:nvPr>
        </p:nvGraphicFramePr>
        <p:xfrm>
          <a:off x="5903494" y="1704861"/>
          <a:ext cx="5450306" cy="2307910"/>
        </p:xfrm>
        <a:graphic>
          <a:graphicData uri="http://schemas.openxmlformats.org/drawingml/2006/table">
            <a:tbl>
              <a:tblPr firstRow="1" bandRow="1">
                <a:tableStyleId>{5DA37D80-6434-44D0-A028-1B22A696006F}</a:tableStyleId>
              </a:tblPr>
              <a:tblGrid>
                <a:gridCol w="3895029">
                  <a:extLst>
                    <a:ext uri="{9D8B030D-6E8A-4147-A177-3AD203B41FA5}">
                      <a16:colId xmlns:a16="http://schemas.microsoft.com/office/drawing/2014/main" val="1659408304"/>
                    </a:ext>
                  </a:extLst>
                </a:gridCol>
                <a:gridCol w="1555277">
                  <a:extLst>
                    <a:ext uri="{9D8B030D-6E8A-4147-A177-3AD203B41FA5}">
                      <a16:colId xmlns:a16="http://schemas.microsoft.com/office/drawing/2014/main" val="1092548957"/>
                    </a:ext>
                  </a:extLst>
                </a:gridCol>
              </a:tblGrid>
              <a:tr h="461582">
                <a:tc>
                  <a:txBody>
                    <a:bodyPr vert="horz" wrap="square"/>
                    <a:lstStyle/>
                    <a:p>
                      <a:r>
                        <a:rPr lang="en-US" b="0" smtClean="0"/>
                        <a:t>Gross Estate</a:t>
                      </a:r>
                      <a:endParaRPr lang="en-US" b="0"/>
                    </a:p>
                  </a:txBody>
                  <a:tcPr anchor="ctr"/>
                </a:tc>
                <a:tc>
                  <a:txBody>
                    <a:bodyPr vert="horz" wrap="square"/>
                    <a:lstStyle/>
                    <a:p>
                      <a:pPr algn="r"/>
                      <a:r>
                        <a:rPr lang="en-US" b="0" smtClean="0"/>
                        <a:t>$35.0 M</a:t>
                      </a:r>
                      <a:endParaRPr lang="en-US" b="0"/>
                    </a:p>
                  </a:txBody>
                  <a:tcPr anchor="ctr"/>
                </a:tc>
                <a:extLst>
                  <a:ext uri="{0D108BD9-81ED-4DB2-BD59-A6C34878D82A}">
                    <a16:rowId xmlns:a16="http://schemas.microsoft.com/office/drawing/2014/main" val="2998464392"/>
                  </a:ext>
                </a:extLst>
              </a:tr>
              <a:tr h="461582">
                <a:tc>
                  <a:txBody>
                    <a:bodyPr vert="horz" wrap="square"/>
                    <a:lstStyle/>
                    <a:p>
                      <a:r>
                        <a:rPr lang="en-US" smtClean="0"/>
                        <a:t>Combined Exemptions</a:t>
                      </a:r>
                      <a:endParaRPr lang="en-US"/>
                    </a:p>
                  </a:txBody>
                  <a:tcPr anchor="ctr"/>
                </a:tc>
                <a:tc>
                  <a:txBody>
                    <a:bodyPr vert="horz" wrap="square"/>
                    <a:lstStyle/>
                    <a:p>
                      <a:pPr algn="r"/>
                      <a:r>
                        <a:rPr lang="en-US" smtClean="0"/>
                        <a:t>$7.0 M</a:t>
                      </a:r>
                      <a:endParaRPr lang="en-US"/>
                    </a:p>
                  </a:txBody>
                  <a:tcPr anchor="ctr"/>
                </a:tc>
                <a:extLst>
                  <a:ext uri="{0D108BD9-81ED-4DB2-BD59-A6C34878D82A}">
                    <a16:rowId xmlns:a16="http://schemas.microsoft.com/office/drawing/2014/main" val="936494125"/>
                  </a:ext>
                </a:extLst>
              </a:tr>
              <a:tr h="461582">
                <a:tc>
                  <a:txBody>
                    <a:bodyPr vert="horz" wrap="square"/>
                    <a:lstStyle/>
                    <a:p>
                      <a:r>
                        <a:rPr lang="en-US" smtClean="0"/>
                        <a:t>Net Taxable Estate</a:t>
                      </a:r>
                      <a:endParaRPr lang="en-US"/>
                    </a:p>
                  </a:txBody>
                  <a:tcPr anchor="ctr"/>
                </a:tc>
                <a:tc>
                  <a:txBody>
                    <a:bodyPr vert="horz" wrap="square"/>
                    <a:lstStyle/>
                    <a:p>
                      <a:pPr algn="r"/>
                      <a:r>
                        <a:rPr lang="en-US" smtClean="0"/>
                        <a:t>$28.0 M</a:t>
                      </a:r>
                      <a:endParaRPr lang="en-US"/>
                    </a:p>
                  </a:txBody>
                  <a:tcPr anchor="ctr"/>
                </a:tc>
                <a:extLst>
                  <a:ext uri="{0D108BD9-81ED-4DB2-BD59-A6C34878D82A}">
                    <a16:rowId xmlns:a16="http://schemas.microsoft.com/office/drawing/2014/main" val="939200636"/>
                  </a:ext>
                </a:extLst>
              </a:tr>
              <a:tr h="461582">
                <a:tc>
                  <a:txBody>
                    <a:bodyPr vert="horz" wrap="square"/>
                    <a:lstStyle/>
                    <a:p>
                      <a:r>
                        <a:rPr lang="en-US" smtClean="0"/>
                        <a:t>Estate</a:t>
                      </a:r>
                      <a:r>
                        <a:rPr lang="en-US" baseline="0" smtClean="0"/>
                        <a:t> Tax Due</a:t>
                      </a:r>
                      <a:endParaRPr lang="en-US"/>
                    </a:p>
                  </a:txBody>
                  <a:tcPr anchor="ctr"/>
                </a:tc>
                <a:tc>
                  <a:txBody>
                    <a:bodyPr vert="horz" wrap="square"/>
                    <a:lstStyle/>
                    <a:p>
                      <a:pPr algn="r"/>
                      <a:r>
                        <a:rPr lang="en-US" smtClean="0"/>
                        <a:t>$12.6 M</a:t>
                      </a:r>
                      <a:endParaRPr lang="en-US"/>
                    </a:p>
                  </a:txBody>
                  <a:tcPr anchor="ctr"/>
                </a:tc>
                <a:extLst>
                  <a:ext uri="{0D108BD9-81ED-4DB2-BD59-A6C34878D82A}">
                    <a16:rowId xmlns:a16="http://schemas.microsoft.com/office/drawing/2014/main" val="1424472123"/>
                  </a:ext>
                </a:extLst>
              </a:tr>
              <a:tr h="461582">
                <a:tc>
                  <a:txBody>
                    <a:bodyPr vert="horz" wrap="square"/>
                    <a:lstStyle/>
                    <a:p>
                      <a:r>
                        <a:rPr lang="en-US" smtClean="0"/>
                        <a:t>Net Estate </a:t>
                      </a:r>
                      <a:endParaRPr lang="en-US"/>
                    </a:p>
                  </a:txBody>
                  <a:tcPr anchor="ctr"/>
                </a:tc>
                <a:tc>
                  <a:txBody>
                    <a:bodyPr vert="horz" wrap="square"/>
                    <a:lstStyle/>
                    <a:p>
                      <a:pPr algn="r"/>
                      <a:r>
                        <a:rPr lang="en-US" smtClean="0"/>
                        <a:t>$22.4 M</a:t>
                      </a:r>
                      <a:endParaRPr lang="en-US"/>
                    </a:p>
                  </a:txBody>
                  <a:tcPr anchor="ctr"/>
                </a:tc>
                <a:extLst>
                  <a:ext uri="{0D108BD9-81ED-4DB2-BD59-A6C34878D82A}">
                    <a16:rowId xmlns:a16="http://schemas.microsoft.com/office/drawing/2014/main" val="2487203191"/>
                  </a:ext>
                </a:extLst>
              </a:tr>
            </a:tbl>
          </a:graphicData>
        </a:graphic>
      </p:graphicFrame>
    </p:spTree>
    <p:extLst>
      <p:ext uri="{BB962C8B-B14F-4D97-AF65-F5344CB8AC3E}">
        <p14:creationId xmlns:p14="http://schemas.microsoft.com/office/powerpoint/2010/main" val="233282399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Federal Estate Tax</a:t>
            </a:r>
            <a:endParaRPr lang="en-US"/>
          </a:p>
        </p:txBody>
      </p:sp>
      <p:grpSp>
        <p:nvGrpSpPr>
          <p:cNvPr id="5" name="Group 10"/>
          <p:cNvGrpSpPr/>
          <p:nvPr/>
        </p:nvGrpSpPr>
        <p:grpSpPr>
          <a:xfrm>
            <a:off x="2632204" y="1410283"/>
            <a:ext cx="6927591" cy="4589301"/>
            <a:chOff x="1371600" y="762000"/>
            <a:chExt cx="6324600" cy="5257800"/>
          </a:xfrm>
        </p:grpSpPr>
        <p:pic>
          <p:nvPicPr>
            <p:cNvPr id="6" name="Picture 6" descr="estatetaxgraverobber6150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762000"/>
              <a:ext cx="6324600" cy="524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71600" y="762000"/>
              <a:ext cx="914851" cy="457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371600" y="762000"/>
              <a:ext cx="6324600" cy="525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6638441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Illustration 3: Stepped-Up Basis</a:t>
            </a:r>
            <a:endParaRPr lang="en-US"/>
          </a:p>
        </p:txBody>
      </p:sp>
      <p:sp>
        <p:nvSpPr>
          <p:cNvPr id="7" name="Content Placeholder 6"/>
          <p:cNvSpPr>
            <a:spLocks noGrp="1"/>
          </p:cNvSpPr>
          <p:nvPr>
            <p:ph idx="1"/>
          </p:nvPr>
        </p:nvSpPr>
        <p:spPr>
          <a:xfrm>
            <a:off x="838199" y="1704861"/>
            <a:ext cx="5213685" cy="3974044"/>
          </a:xfrm>
        </p:spPr>
        <p:txBody>
          <a:bodyPr/>
          <a:lstStyle/>
          <a:p>
            <a:pPr marL="0" indent="0">
              <a:buNone/>
            </a:pPr>
            <a:r>
              <a:rPr lang="en-US" smtClean="0"/>
              <a:t>Presume:</a:t>
            </a:r>
          </a:p>
          <a:p>
            <a:r>
              <a:rPr lang="en-US" err="1" smtClean="0"/>
              <a:t>BRK-A Basis $7K</a:t>
            </a:r>
          </a:p>
          <a:p>
            <a:r>
              <a:rPr lang="en-US" err="1" smtClean="0"/>
              <a:t>BRK-A DOD Value $361,290*</a:t>
            </a:r>
          </a:p>
          <a:p>
            <a:r>
              <a:rPr lang="en-US" smtClean="0"/>
              <a:t>Sell on date of receipt</a:t>
            </a:r>
          </a:p>
        </p:txBody>
      </p:sp>
      <p:sp>
        <p:nvSpPr>
          <p:cNvPr id="5" name="Slide Number Placeholder 4"/>
          <p:cNvSpPr txBox="1"/>
          <p:nvPr/>
        </p:nvSpPr>
        <p:spPr>
          <a:xfrm>
            <a:off x="96253" y="6232358"/>
            <a:ext cx="7468329" cy="536576"/>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*2/10/2021 Value</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99278540"/>
              </p:ext>
            </p:extLst>
          </p:nvPr>
        </p:nvGraphicFramePr>
        <p:xfrm>
          <a:off x="6096000" y="1876035"/>
          <a:ext cx="5582654" cy="2590800"/>
        </p:xfrm>
        <a:graphic>
          <a:graphicData uri="http://schemas.openxmlformats.org/drawingml/2006/table">
            <a:tbl>
              <a:tblPr firstRow="1" bandRow="1">
                <a:tableStyleId>{5DA37D80-6434-44D0-A028-1B22A696006F}</a:tableStyleId>
              </a:tblPr>
              <a:tblGrid>
                <a:gridCol w="3922295">
                  <a:extLst>
                    <a:ext uri="{9D8B030D-6E8A-4147-A177-3AD203B41FA5}">
                      <a16:colId xmlns:a16="http://schemas.microsoft.com/office/drawing/2014/main" val="1026541773"/>
                    </a:ext>
                  </a:extLst>
                </a:gridCol>
                <a:gridCol w="1660359">
                  <a:extLst>
                    <a:ext uri="{9D8B030D-6E8A-4147-A177-3AD203B41FA5}">
                      <a16:colId xmlns:a16="http://schemas.microsoft.com/office/drawing/2014/main" val="4195594381"/>
                    </a:ext>
                  </a:extLst>
                </a:gridCol>
              </a:tblGrid>
              <a:tr h="0">
                <a:tc>
                  <a:txBody>
                    <a:bodyPr vert="horz" wrap="square"/>
                    <a:lstStyle/>
                    <a:p>
                      <a:r>
                        <a:rPr lang="en-US" b="0" smtClean="0"/>
                        <a:t>Sale Price</a:t>
                      </a:r>
                      <a:endParaRPr lang="en-US" b="0"/>
                    </a:p>
                  </a:txBody>
                  <a:tcPr/>
                </a:tc>
                <a:tc>
                  <a:txBody>
                    <a:bodyPr vert="horz" wrap="square"/>
                    <a:lstStyle/>
                    <a:p>
                      <a:pPr algn="r"/>
                      <a:r>
                        <a:rPr lang="en-US" b="0" smtClean="0"/>
                        <a:t>$361,290</a:t>
                      </a:r>
                      <a:endParaRPr lang="en-US" b="0"/>
                    </a:p>
                  </a:txBody>
                  <a:tcPr/>
                </a:tc>
                <a:extLst>
                  <a:ext uri="{0D108BD9-81ED-4DB2-BD59-A6C34878D82A}">
                    <a16:rowId xmlns:a16="http://schemas.microsoft.com/office/drawing/2014/main" val="1002506344"/>
                  </a:ext>
                </a:extLst>
              </a:tr>
              <a:tr h="370840">
                <a:tc>
                  <a:txBody>
                    <a:bodyPr vert="horz" wrap="square"/>
                    <a:lstStyle/>
                    <a:p>
                      <a:r>
                        <a:rPr lang="en-US" smtClean="0"/>
                        <a:t>Basis</a:t>
                      </a:r>
                      <a:endParaRPr lang="en-US"/>
                    </a:p>
                  </a:txBody>
                  <a:tcPr/>
                </a:tc>
                <a:tc>
                  <a:txBody>
                    <a:bodyPr vert="horz" wrap="square"/>
                    <a:lstStyle/>
                    <a:p>
                      <a:pPr algn="r"/>
                      <a:r>
                        <a:rPr lang="en-US" smtClean="0"/>
                        <a:t>$361,290</a:t>
                      </a:r>
                      <a:endParaRPr lang="en-US"/>
                    </a:p>
                  </a:txBody>
                  <a:tcPr/>
                </a:tc>
                <a:extLst>
                  <a:ext uri="{0D108BD9-81ED-4DB2-BD59-A6C34878D82A}">
                    <a16:rowId xmlns:a16="http://schemas.microsoft.com/office/drawing/2014/main" val="3627198360"/>
                  </a:ext>
                </a:extLst>
              </a:tr>
              <a:tr h="370840">
                <a:tc>
                  <a:txBody>
                    <a:bodyPr vert="horz" wrap="square"/>
                    <a:lstStyle/>
                    <a:p>
                      <a:r>
                        <a:rPr lang="en-US" smtClean="0"/>
                        <a:t>Gain</a:t>
                      </a:r>
                      <a:endParaRPr lang="en-US"/>
                    </a:p>
                  </a:txBody>
                  <a:tcPr/>
                </a:tc>
                <a:tc>
                  <a:txBody>
                    <a:bodyPr vert="horz" wrap="square"/>
                    <a:lstStyle/>
                    <a:p>
                      <a:pPr algn="r"/>
                      <a:r>
                        <a:rPr lang="en-US" smtClean="0"/>
                        <a:t>$0</a:t>
                      </a:r>
                      <a:endParaRPr lang="en-US"/>
                    </a:p>
                  </a:txBody>
                  <a:tcPr/>
                </a:tc>
                <a:extLst>
                  <a:ext uri="{0D108BD9-81ED-4DB2-BD59-A6C34878D82A}">
                    <a16:rowId xmlns:a16="http://schemas.microsoft.com/office/drawing/2014/main" val="881824018"/>
                  </a:ext>
                </a:extLst>
              </a:tr>
              <a:tr h="370840">
                <a:tc>
                  <a:txBody>
                    <a:bodyPr vert="horz" wrap="square"/>
                    <a:lstStyle/>
                    <a:p>
                      <a:r>
                        <a:rPr lang="en-US" smtClean="0"/>
                        <a:t>Federal Capital</a:t>
                      </a:r>
                      <a:r>
                        <a:rPr lang="en-US" baseline="0" smtClean="0"/>
                        <a:t> Gains Tax </a:t>
                      </a:r>
                      <a:endParaRPr lang="en-US"/>
                    </a:p>
                  </a:txBody>
                  <a:tcPr/>
                </a:tc>
                <a:tc>
                  <a:txBody>
                    <a:bodyPr vert="horz" wrap="square"/>
                    <a:lstStyle/>
                    <a:p>
                      <a:pPr algn="r"/>
                      <a:r>
                        <a:rPr lang="en-US" smtClean="0"/>
                        <a:t>$0</a:t>
                      </a:r>
                      <a:endParaRPr lang="en-US"/>
                    </a:p>
                  </a:txBody>
                  <a:tcPr/>
                </a:tc>
                <a:extLst>
                  <a:ext uri="{0D108BD9-81ED-4DB2-BD59-A6C34878D82A}">
                    <a16:rowId xmlns:a16="http://schemas.microsoft.com/office/drawing/2014/main" val="2105142645"/>
                  </a:ext>
                </a:extLst>
              </a:tr>
              <a:tr h="370840">
                <a:tc>
                  <a:txBody>
                    <a:bodyPr vert="horz" wrap="square"/>
                    <a:lstStyle/>
                    <a:p>
                      <a:r>
                        <a:rPr lang="en-US" smtClean="0"/>
                        <a:t>Nebraska Capital Gains Tax</a:t>
                      </a:r>
                      <a:endParaRPr lang="en-US"/>
                    </a:p>
                  </a:txBody>
                  <a:tcPr/>
                </a:tc>
                <a:tc>
                  <a:txBody>
                    <a:bodyPr vert="horz" wrap="square"/>
                    <a:lstStyle/>
                    <a:p>
                      <a:pPr algn="r"/>
                      <a:r>
                        <a:rPr lang="en-US" smtClean="0"/>
                        <a:t>$0</a:t>
                      </a:r>
                      <a:endParaRPr lang="en-US"/>
                    </a:p>
                  </a:txBody>
                  <a:tcPr/>
                </a:tc>
                <a:extLst>
                  <a:ext uri="{0D108BD9-81ED-4DB2-BD59-A6C34878D82A}">
                    <a16:rowId xmlns:a16="http://schemas.microsoft.com/office/drawing/2014/main" val="2162802047"/>
                  </a:ext>
                </a:extLst>
              </a:tr>
              <a:tr h="370840">
                <a:tc>
                  <a:txBody>
                    <a:bodyPr vert="horz" wrap="square"/>
                    <a:lstStyle/>
                    <a:p>
                      <a:r>
                        <a:rPr lang="en-US" smtClean="0"/>
                        <a:t>Nebraska Inheritance Tax</a:t>
                      </a:r>
                      <a:endParaRPr lang="en-US"/>
                    </a:p>
                  </a:txBody>
                  <a:tcPr/>
                </a:tc>
                <a:tc>
                  <a:txBody>
                    <a:bodyPr vert="horz" wrap="square"/>
                    <a:lstStyle/>
                    <a:p>
                      <a:pPr algn="r"/>
                      <a:r>
                        <a:rPr lang="en-US" smtClean="0"/>
                        <a:t>$3,213</a:t>
                      </a:r>
                      <a:endParaRPr lang="en-US"/>
                    </a:p>
                  </a:txBody>
                  <a:tcPr/>
                </a:tc>
                <a:extLst>
                  <a:ext uri="{0D108BD9-81ED-4DB2-BD59-A6C34878D82A}">
                    <a16:rowId xmlns:a16="http://schemas.microsoft.com/office/drawing/2014/main" val="2467078006"/>
                  </a:ext>
                </a:extLst>
              </a:tr>
              <a:tr h="370840">
                <a:tc>
                  <a:txBody>
                    <a:bodyPr vert="horz" wrap="square"/>
                    <a:lstStyle/>
                    <a:p>
                      <a:r>
                        <a:rPr lang="en-US" smtClean="0"/>
                        <a:t>Total Tax</a:t>
                      </a:r>
                      <a:endParaRPr lang="en-US"/>
                    </a:p>
                  </a:txBody>
                  <a:tcPr/>
                </a:tc>
                <a:tc>
                  <a:txBody>
                    <a:bodyPr vert="horz" wrap="square"/>
                    <a:lstStyle/>
                    <a:p>
                      <a:pPr algn="r"/>
                      <a:r>
                        <a:rPr lang="en-US" smtClean="0"/>
                        <a:t>$3,213</a:t>
                      </a:r>
                      <a:endParaRPr lang="en-US"/>
                    </a:p>
                  </a:txBody>
                  <a:tcPr/>
                </a:tc>
                <a:extLst>
                  <a:ext uri="{0D108BD9-81ED-4DB2-BD59-A6C34878D82A}">
                    <a16:rowId xmlns:a16="http://schemas.microsoft.com/office/drawing/2014/main" val="266105804"/>
                  </a:ext>
                </a:extLst>
              </a:tr>
            </a:tbl>
          </a:graphicData>
        </a:graphic>
      </p:graphicFrame>
    </p:spTree>
    <p:extLst>
      <p:ext uri="{BB962C8B-B14F-4D97-AF65-F5344CB8AC3E}">
        <p14:creationId xmlns:p14="http://schemas.microsoft.com/office/powerpoint/2010/main" val="247543455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Illustration 4: Carry-Over Basis</a:t>
            </a:r>
            <a:endParaRPr lang="en-US"/>
          </a:p>
        </p:txBody>
      </p:sp>
      <p:sp>
        <p:nvSpPr>
          <p:cNvPr id="7" name="Content Placeholder 6"/>
          <p:cNvSpPr>
            <a:spLocks noGrp="1"/>
          </p:cNvSpPr>
          <p:nvPr>
            <p:ph idx="1"/>
          </p:nvPr>
        </p:nvSpPr>
        <p:spPr>
          <a:xfrm>
            <a:off x="838199" y="1704861"/>
            <a:ext cx="5213685" cy="3974044"/>
          </a:xfrm>
        </p:spPr>
        <p:txBody>
          <a:bodyPr/>
          <a:lstStyle/>
          <a:p>
            <a:pPr marL="0" indent="0">
              <a:buNone/>
            </a:pPr>
            <a:r>
              <a:rPr lang="en-US" smtClean="0"/>
              <a:t>Presume:</a:t>
            </a:r>
          </a:p>
          <a:p>
            <a:r>
              <a:rPr lang="en-US" err="1" smtClean="0"/>
              <a:t>BRK-A Basis $7K</a:t>
            </a:r>
          </a:p>
          <a:p>
            <a:r>
              <a:rPr lang="en-US" err="1" smtClean="0"/>
              <a:t>BRK-A DOD Value $361,290*</a:t>
            </a:r>
          </a:p>
          <a:p>
            <a:r>
              <a:rPr lang="en-US" smtClean="0"/>
              <a:t>Sell on date of receipt</a:t>
            </a:r>
          </a:p>
        </p:txBody>
      </p:sp>
      <p:sp>
        <p:nvSpPr>
          <p:cNvPr id="5" name="Slide Number Placeholder 4"/>
          <p:cNvSpPr txBox="1"/>
          <p:nvPr/>
        </p:nvSpPr>
        <p:spPr>
          <a:xfrm>
            <a:off x="96253" y="6232358"/>
            <a:ext cx="7468329" cy="536576"/>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*2/10/2021 Value</a:t>
            </a: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054061039"/>
              </p:ext>
            </p:extLst>
          </p:nvPr>
        </p:nvGraphicFramePr>
        <p:xfrm>
          <a:off x="6096000" y="1876035"/>
          <a:ext cx="5582654" cy="2590800"/>
        </p:xfrm>
        <a:graphic>
          <a:graphicData uri="http://schemas.openxmlformats.org/drawingml/2006/table">
            <a:tbl>
              <a:tblPr firstRow="1" bandRow="1">
                <a:tableStyleId>{5DA37D80-6434-44D0-A028-1B22A696006F}</a:tableStyleId>
              </a:tblPr>
              <a:tblGrid>
                <a:gridCol w="3922295">
                  <a:extLst>
                    <a:ext uri="{9D8B030D-6E8A-4147-A177-3AD203B41FA5}">
                      <a16:colId xmlns:a16="http://schemas.microsoft.com/office/drawing/2014/main" val="1026541773"/>
                    </a:ext>
                  </a:extLst>
                </a:gridCol>
                <a:gridCol w="1660359">
                  <a:extLst>
                    <a:ext uri="{9D8B030D-6E8A-4147-A177-3AD203B41FA5}">
                      <a16:colId xmlns:a16="http://schemas.microsoft.com/office/drawing/2014/main" val="4195594381"/>
                    </a:ext>
                  </a:extLst>
                </a:gridCol>
              </a:tblGrid>
              <a:tr h="0">
                <a:tc>
                  <a:txBody>
                    <a:bodyPr vert="horz" wrap="square"/>
                    <a:lstStyle/>
                    <a:p>
                      <a:r>
                        <a:rPr lang="en-US" b="0" smtClean="0"/>
                        <a:t>Sale Price</a:t>
                      </a:r>
                      <a:endParaRPr lang="en-US" b="0"/>
                    </a:p>
                  </a:txBody>
                  <a:tcPr/>
                </a:tc>
                <a:tc>
                  <a:txBody>
                    <a:bodyPr vert="horz" wrap="square"/>
                    <a:lstStyle/>
                    <a:p>
                      <a:pPr algn="r"/>
                      <a:r>
                        <a:rPr lang="en-US" b="0" smtClean="0"/>
                        <a:t>$361,290</a:t>
                      </a:r>
                      <a:endParaRPr lang="en-US" b="0"/>
                    </a:p>
                  </a:txBody>
                  <a:tcPr/>
                </a:tc>
                <a:extLst>
                  <a:ext uri="{0D108BD9-81ED-4DB2-BD59-A6C34878D82A}">
                    <a16:rowId xmlns:a16="http://schemas.microsoft.com/office/drawing/2014/main" val="1002506344"/>
                  </a:ext>
                </a:extLst>
              </a:tr>
              <a:tr h="370840">
                <a:tc>
                  <a:txBody>
                    <a:bodyPr vert="horz" wrap="square"/>
                    <a:lstStyle/>
                    <a:p>
                      <a:r>
                        <a:rPr lang="en-US" smtClean="0"/>
                        <a:t>Basis</a:t>
                      </a:r>
                      <a:endParaRPr lang="en-US"/>
                    </a:p>
                  </a:txBody>
                  <a:tcPr/>
                </a:tc>
                <a:tc>
                  <a:txBody>
                    <a:bodyPr vert="horz" wrap="square"/>
                    <a:lstStyle/>
                    <a:p>
                      <a:pPr algn="r"/>
                      <a:r>
                        <a:rPr lang="en-US" smtClean="0"/>
                        <a:t>$7,000</a:t>
                      </a:r>
                      <a:endParaRPr lang="en-US"/>
                    </a:p>
                  </a:txBody>
                  <a:tcPr/>
                </a:tc>
                <a:extLst>
                  <a:ext uri="{0D108BD9-81ED-4DB2-BD59-A6C34878D82A}">
                    <a16:rowId xmlns:a16="http://schemas.microsoft.com/office/drawing/2014/main" val="3627198360"/>
                  </a:ext>
                </a:extLst>
              </a:tr>
              <a:tr h="370840">
                <a:tc>
                  <a:txBody>
                    <a:bodyPr vert="horz" wrap="square"/>
                    <a:lstStyle/>
                    <a:p>
                      <a:r>
                        <a:rPr lang="en-US" smtClean="0"/>
                        <a:t>Gain</a:t>
                      </a:r>
                      <a:endParaRPr lang="en-US"/>
                    </a:p>
                  </a:txBody>
                  <a:tcPr/>
                </a:tc>
                <a:tc>
                  <a:txBody>
                    <a:bodyPr vert="horz" wrap="square"/>
                    <a:lstStyle/>
                    <a:p>
                      <a:pPr algn="r"/>
                      <a:r>
                        <a:rPr lang="en-US" smtClean="0"/>
                        <a:t>$354,290</a:t>
                      </a:r>
                      <a:endParaRPr lang="en-US"/>
                    </a:p>
                  </a:txBody>
                  <a:tcPr/>
                </a:tc>
                <a:extLst>
                  <a:ext uri="{0D108BD9-81ED-4DB2-BD59-A6C34878D82A}">
                    <a16:rowId xmlns:a16="http://schemas.microsoft.com/office/drawing/2014/main" val="881824018"/>
                  </a:ext>
                </a:extLst>
              </a:tr>
              <a:tr h="370840">
                <a:tc>
                  <a:txBody>
                    <a:bodyPr vert="horz" wrap="square"/>
                    <a:lstStyle/>
                    <a:p>
                      <a:r>
                        <a:rPr lang="en-US" smtClean="0"/>
                        <a:t>Federal Capital</a:t>
                      </a:r>
                      <a:r>
                        <a:rPr lang="en-US" baseline="0" smtClean="0"/>
                        <a:t> Gains Tax </a:t>
                      </a:r>
                      <a:endParaRPr lang="en-US"/>
                    </a:p>
                  </a:txBody>
                  <a:tcPr/>
                </a:tc>
                <a:tc>
                  <a:txBody>
                    <a:bodyPr vert="horz" wrap="square"/>
                    <a:lstStyle/>
                    <a:p>
                      <a:pPr algn="r"/>
                      <a:r>
                        <a:rPr lang="en-US" smtClean="0"/>
                        <a:t>$113,373</a:t>
                      </a:r>
                      <a:endParaRPr lang="en-US"/>
                    </a:p>
                  </a:txBody>
                  <a:tcPr/>
                </a:tc>
                <a:extLst>
                  <a:ext uri="{0D108BD9-81ED-4DB2-BD59-A6C34878D82A}">
                    <a16:rowId xmlns:a16="http://schemas.microsoft.com/office/drawing/2014/main" val="2105142645"/>
                  </a:ext>
                </a:extLst>
              </a:tr>
              <a:tr h="370840">
                <a:tc>
                  <a:txBody>
                    <a:bodyPr vert="horz" wrap="square"/>
                    <a:lstStyle/>
                    <a:p>
                      <a:r>
                        <a:rPr lang="en-US" smtClean="0"/>
                        <a:t>Nebraska Capital Gains Tax</a:t>
                      </a:r>
                      <a:endParaRPr lang="en-US"/>
                    </a:p>
                  </a:txBody>
                  <a:tcPr/>
                </a:tc>
                <a:tc>
                  <a:txBody>
                    <a:bodyPr vert="horz" wrap="square"/>
                    <a:lstStyle/>
                    <a:p>
                      <a:pPr algn="r"/>
                      <a:r>
                        <a:rPr lang="en-US" smtClean="0"/>
                        <a:t>$24,233</a:t>
                      </a:r>
                      <a:endParaRPr lang="en-US"/>
                    </a:p>
                  </a:txBody>
                  <a:tcPr/>
                </a:tc>
                <a:extLst>
                  <a:ext uri="{0D108BD9-81ED-4DB2-BD59-A6C34878D82A}">
                    <a16:rowId xmlns:a16="http://schemas.microsoft.com/office/drawing/2014/main" val="2162802047"/>
                  </a:ext>
                </a:extLst>
              </a:tr>
              <a:tr h="370840">
                <a:tc>
                  <a:txBody>
                    <a:bodyPr vert="horz" wrap="square"/>
                    <a:lstStyle/>
                    <a:p>
                      <a:r>
                        <a:rPr lang="en-US" smtClean="0"/>
                        <a:t>Nebraska Inheritance Tax</a:t>
                      </a:r>
                      <a:endParaRPr lang="en-US"/>
                    </a:p>
                  </a:txBody>
                  <a:tcPr/>
                </a:tc>
                <a:tc>
                  <a:txBody>
                    <a:bodyPr vert="horz" wrap="square"/>
                    <a:lstStyle/>
                    <a:p>
                      <a:pPr algn="r"/>
                      <a:r>
                        <a:rPr lang="en-US" smtClean="0"/>
                        <a:t>$3,213</a:t>
                      </a:r>
                      <a:endParaRPr lang="en-US"/>
                    </a:p>
                  </a:txBody>
                  <a:tcPr/>
                </a:tc>
                <a:extLst>
                  <a:ext uri="{0D108BD9-81ED-4DB2-BD59-A6C34878D82A}">
                    <a16:rowId xmlns:a16="http://schemas.microsoft.com/office/drawing/2014/main" val="2467078006"/>
                  </a:ext>
                </a:extLst>
              </a:tr>
              <a:tr h="370840">
                <a:tc>
                  <a:txBody>
                    <a:bodyPr vert="horz" wrap="square"/>
                    <a:lstStyle/>
                    <a:p>
                      <a:r>
                        <a:rPr lang="en-US" smtClean="0"/>
                        <a:t>Total Tax</a:t>
                      </a:r>
                      <a:endParaRPr lang="en-US"/>
                    </a:p>
                  </a:txBody>
                  <a:tcPr/>
                </a:tc>
                <a:tc>
                  <a:txBody>
                    <a:bodyPr vert="horz" wrap="square"/>
                    <a:lstStyle/>
                    <a:p>
                      <a:pPr algn="r"/>
                      <a:r>
                        <a:rPr lang="en-US" smtClean="0"/>
                        <a:t>$140,819</a:t>
                      </a:r>
                      <a:endParaRPr lang="en-US"/>
                    </a:p>
                  </a:txBody>
                  <a:tcPr/>
                </a:tc>
                <a:extLst>
                  <a:ext uri="{0D108BD9-81ED-4DB2-BD59-A6C34878D82A}">
                    <a16:rowId xmlns:a16="http://schemas.microsoft.com/office/drawing/2014/main" val="266105804"/>
                  </a:ext>
                </a:extLst>
              </a:tr>
            </a:tbl>
          </a:graphicData>
        </a:graphic>
      </p:graphicFrame>
    </p:spTree>
    <p:extLst>
      <p:ext uri="{BB962C8B-B14F-4D97-AF65-F5344CB8AC3E}">
        <p14:creationId xmlns:p14="http://schemas.microsoft.com/office/powerpoint/2010/main" val="176224702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4"/>
            <a:ext cx="12192002" cy="6858000"/>
          </a:xfrm>
          <a:prstGeom prst="rect">
            <a:avLst/>
          </a:prstGeom>
        </p:spPr>
      </p:pic>
      <p:sp>
        <p:nvSpPr>
          <p:cNvPr id="8" name="TextBox 7"/>
          <p:cNvSpPr txBox="1"/>
          <p:nvPr/>
        </p:nvSpPr>
        <p:spPr>
          <a:xfrm>
            <a:off x="2047091" y="2894678"/>
            <a:ext cx="86730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5400" b="1" smtClean="0">
                <a:solidFill>
                  <a:srgbClr val="FFFFFF"/>
                </a:solidFill>
                <a:latin typeface="Arial"/>
                <a:ea typeface="Arial"/>
                <a:cs typeface="Arial"/>
              </a:rPr>
              <a:t>Wealth Transfer Planning</a:t>
            </a:r>
            <a:endParaRPr kumimoji="0" lang="en-US" sz="5400" b="1" i="0" u="none" strike="noStrike" kern="1200" cap="none" spc="0" normalizeH="0" baseline="0" noProof="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12666285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Overview of the IDGT</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sz="3600" b="1" u="sng" kern="0" smtClean="0"/>
              <a:t>I</a:t>
            </a:r>
            <a:r>
              <a:rPr lang="en-US" sz="3600" kern="0" smtClean="0"/>
              <a:t>ntentionally </a:t>
            </a:r>
            <a:r>
              <a:rPr lang="en-US" sz="3600" b="1" u="sng" kern="0" smtClean="0"/>
              <a:t>D</a:t>
            </a:r>
            <a:r>
              <a:rPr lang="en-US" sz="3600" kern="0" smtClean="0"/>
              <a:t>efective </a:t>
            </a:r>
            <a:r>
              <a:rPr lang="en-US" sz="3600" b="1" u="sng" kern="0" smtClean="0"/>
              <a:t>G</a:t>
            </a:r>
            <a:r>
              <a:rPr lang="en-US" sz="3600" kern="0" smtClean="0"/>
              <a:t>rantor </a:t>
            </a:r>
            <a:r>
              <a:rPr lang="en-US" sz="3600" b="1" u="sng" kern="0" smtClean="0"/>
              <a:t>T</a:t>
            </a:r>
            <a:r>
              <a:rPr lang="en-US" sz="3600" kern="0" smtClean="0"/>
              <a:t>rust</a:t>
            </a:r>
          </a:p>
          <a:p>
            <a:pPr marL="342900" indent="-342900" eaLnBrk="0" hangingPunct="0">
              <a:spcBef>
                <a:spcPct val="10000"/>
              </a:spcBef>
              <a:spcAft>
                <a:spcPct val="10000"/>
              </a:spcAft>
              <a:buClr>
                <a:schemeClr val="tx1"/>
              </a:buClr>
              <a:buSzPct val="110000"/>
              <a:defRPr/>
            </a:pPr>
            <a:r>
              <a:rPr lang="en-US" sz="3600" kern="0" smtClean="0">
                <a:cs typeface="Times New Roman" pitchFamily="18" charset="0"/>
              </a:rPr>
              <a:t>Irrevocable </a:t>
            </a:r>
            <a:r>
              <a:rPr lang="en-US" sz="3600" kern="0">
                <a:cs typeface="Times New Roman" pitchFamily="18" charset="0"/>
              </a:rPr>
              <a:t>wealth transfer </a:t>
            </a:r>
            <a:r>
              <a:rPr lang="en-US" sz="3600" kern="0" smtClean="0">
                <a:cs typeface="Times New Roman" pitchFamily="18" charset="0"/>
              </a:rPr>
              <a:t>trust</a:t>
            </a:r>
          </a:p>
          <a:p>
            <a:pPr marL="342900" indent="-342900" eaLnBrk="0" hangingPunct="0">
              <a:spcBef>
                <a:spcPct val="10000"/>
              </a:spcBef>
              <a:spcAft>
                <a:spcPct val="10000"/>
              </a:spcAft>
              <a:buClr>
                <a:schemeClr val="tx1"/>
              </a:buClr>
              <a:buSzPct val="110000"/>
              <a:defRPr/>
            </a:pPr>
            <a:r>
              <a:rPr lang="en-US" sz="3600" kern="0" smtClean="0">
                <a:cs typeface="Times New Roman" pitchFamily="18" charset="0"/>
              </a:rPr>
              <a:t>Designed to leverage wealth transfer capabilities</a:t>
            </a:r>
          </a:p>
          <a:p>
            <a:pPr marL="342900" indent="-342900" eaLnBrk="0" hangingPunct="0">
              <a:spcBef>
                <a:spcPct val="10000"/>
              </a:spcBef>
              <a:spcAft>
                <a:spcPct val="10000"/>
              </a:spcAft>
              <a:buClr>
                <a:schemeClr val="tx1"/>
              </a:buClr>
              <a:buSzPct val="110000"/>
              <a:defRPr/>
            </a:pPr>
            <a:r>
              <a:rPr lang="en-US" sz="3600" smtClean="0"/>
              <a:t>Typically </a:t>
            </a:r>
            <a:r>
              <a:rPr lang="en-US" sz="3600"/>
              <a:t>utilizes some or all of client’s estate and gift tax </a:t>
            </a:r>
            <a:r>
              <a:rPr lang="en-US" sz="3600" smtClean="0"/>
              <a:t>exemption</a:t>
            </a:r>
            <a:endParaRPr lang="en-US" sz="3200" smtClean="0"/>
          </a:p>
          <a:p>
            <a:pPr marL="342900" indent="-342900" eaLnBrk="0" hangingPunct="0">
              <a:spcBef>
                <a:spcPct val="10000"/>
              </a:spcBef>
              <a:spcAft>
                <a:spcPct val="10000"/>
              </a:spcAft>
              <a:buClr>
                <a:schemeClr val="tx1"/>
              </a:buClr>
              <a:buSzPct val="110000"/>
              <a:defRPr/>
            </a:pPr>
            <a:r>
              <a:rPr lang="en-US" sz="3600" smtClean="0"/>
              <a:t>Can include a spousal interest</a:t>
            </a:r>
            <a:endParaRPr lang="en-US" sz="3600"/>
          </a:p>
        </p:txBody>
      </p:sp>
    </p:spTree>
    <p:extLst>
      <p:ext uri="{BB962C8B-B14F-4D97-AF65-F5344CB8AC3E}">
        <p14:creationId xmlns:p14="http://schemas.microsoft.com/office/powerpoint/2010/main" val="244941147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Overview of the IDGT</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sz="3600" kern="0" smtClean="0">
                <a:cs typeface="Times New Roman" pitchFamily="18" charset="0"/>
              </a:rPr>
              <a:t>Can </a:t>
            </a:r>
            <a:r>
              <a:rPr lang="en-US" sz="3600" kern="0">
                <a:cs typeface="Times New Roman" pitchFamily="18" charset="0"/>
              </a:rPr>
              <a:t>be designed as “dynasty trust” where assets remain in trust for </a:t>
            </a:r>
            <a:r>
              <a:rPr lang="en-US" sz="3600" kern="0" smtClean="0">
                <a:cs typeface="Times New Roman" pitchFamily="18" charset="0"/>
              </a:rPr>
              <a:t>generations</a:t>
            </a:r>
          </a:p>
          <a:p>
            <a:pPr marL="342900" indent="-342900" eaLnBrk="0" hangingPunct="0">
              <a:spcBef>
                <a:spcPct val="10000"/>
              </a:spcBef>
              <a:spcAft>
                <a:spcPct val="10000"/>
              </a:spcAft>
              <a:buClr>
                <a:schemeClr val="tx1"/>
              </a:buClr>
              <a:buSzPct val="110000"/>
              <a:defRPr/>
            </a:pPr>
            <a:r>
              <a:rPr lang="en-US" sz="3600" kern="0" smtClean="0">
                <a:cs typeface="Times New Roman" pitchFamily="18" charset="0"/>
              </a:rPr>
              <a:t>Initially </a:t>
            </a:r>
            <a:r>
              <a:rPr lang="en-US" sz="3600" kern="0">
                <a:cs typeface="Times New Roman" pitchFamily="18" charset="0"/>
              </a:rPr>
              <a:t>set up as “grantor </a:t>
            </a:r>
            <a:r>
              <a:rPr lang="en-US" sz="3600" kern="0" smtClean="0">
                <a:cs typeface="Times New Roman" pitchFamily="18" charset="0"/>
              </a:rPr>
              <a:t>trust”</a:t>
            </a:r>
          </a:p>
          <a:p>
            <a:pPr marL="800100" lvl="1" indent="-342900" eaLnBrk="0" hangingPunct="0">
              <a:spcBef>
                <a:spcPct val="10000"/>
              </a:spcBef>
              <a:spcAft>
                <a:spcPct val="10000"/>
              </a:spcAft>
              <a:buClr>
                <a:schemeClr val="tx1"/>
              </a:buClr>
              <a:buSzPct val="110000"/>
              <a:defRPr/>
            </a:pPr>
            <a:r>
              <a:rPr lang="en-US" sz="3200" err="1" smtClean="0">
                <a:solidFill>
                  <a:schemeClr val="tx1"/>
                </a:solidFill>
              </a:rPr>
              <a:t>IDGT </a:t>
            </a:r>
            <a:r>
              <a:rPr lang="en-US" sz="3200">
                <a:solidFill>
                  <a:schemeClr val="tx1"/>
                </a:solidFill>
              </a:rPr>
              <a:t>income </a:t>
            </a:r>
            <a:r>
              <a:rPr lang="en-US" sz="3200" smtClean="0">
                <a:solidFill>
                  <a:schemeClr val="tx1"/>
                </a:solidFill>
              </a:rPr>
              <a:t>flows through </a:t>
            </a:r>
            <a:r>
              <a:rPr lang="en-US" sz="3200">
                <a:solidFill>
                  <a:schemeClr val="tx1"/>
                </a:solidFill>
              </a:rPr>
              <a:t>to </a:t>
            </a:r>
            <a:r>
              <a:rPr lang="en-US" sz="3200" smtClean="0">
                <a:solidFill>
                  <a:schemeClr val="tx1"/>
                </a:solidFill>
              </a:rPr>
              <a:t>grantor </a:t>
            </a:r>
            <a:r>
              <a:rPr lang="en-US" sz="3200">
                <a:solidFill>
                  <a:schemeClr val="tx1"/>
                </a:solidFill>
              </a:rPr>
              <a:t>who pays tax </a:t>
            </a:r>
            <a:endParaRPr lang="en-US" sz="3200" smtClean="0">
              <a:solidFill>
                <a:schemeClr val="tx1"/>
              </a:solidFill>
            </a:endParaRPr>
          </a:p>
          <a:p>
            <a:pPr marL="800100" lvl="1" indent="-342900" eaLnBrk="0" hangingPunct="0">
              <a:spcBef>
                <a:spcPct val="10000"/>
              </a:spcBef>
              <a:spcAft>
                <a:spcPct val="10000"/>
              </a:spcAft>
              <a:buClr>
                <a:schemeClr val="tx1"/>
              </a:buClr>
              <a:buSzPct val="110000"/>
              <a:defRPr/>
            </a:pPr>
            <a:r>
              <a:rPr lang="en-US" sz="3200" smtClean="0">
                <a:solidFill>
                  <a:schemeClr val="tx1"/>
                </a:solidFill>
              </a:rPr>
              <a:t>Grantor’s </a:t>
            </a:r>
            <a:r>
              <a:rPr lang="en-US" sz="3200">
                <a:solidFill>
                  <a:schemeClr val="tx1"/>
                </a:solidFill>
              </a:rPr>
              <a:t>payment of </a:t>
            </a:r>
            <a:r>
              <a:rPr lang="en-US" sz="3200" err="1" smtClean="0">
                <a:solidFill>
                  <a:schemeClr val="tx1"/>
                </a:solidFill>
              </a:rPr>
              <a:t>IDGT taxes </a:t>
            </a:r>
            <a:r>
              <a:rPr lang="en-US" sz="3200">
                <a:solidFill>
                  <a:schemeClr val="tx1"/>
                </a:solidFill>
              </a:rPr>
              <a:t>not </a:t>
            </a:r>
            <a:r>
              <a:rPr lang="en-US" sz="3200" smtClean="0">
                <a:solidFill>
                  <a:schemeClr val="tx1"/>
                </a:solidFill>
              </a:rPr>
              <a:t>additional gifts</a:t>
            </a:r>
          </a:p>
          <a:p>
            <a:pPr marL="800100" lvl="1" indent="-342900" eaLnBrk="0" hangingPunct="0">
              <a:spcBef>
                <a:spcPct val="10000"/>
              </a:spcBef>
              <a:spcAft>
                <a:spcPct val="10000"/>
              </a:spcAft>
              <a:buClr>
                <a:schemeClr val="tx1"/>
              </a:buClr>
              <a:buSzPct val="110000"/>
              <a:defRPr/>
            </a:pPr>
            <a:r>
              <a:rPr lang="en-US" sz="3200" smtClean="0">
                <a:solidFill>
                  <a:schemeClr val="tx1"/>
                </a:solidFill>
              </a:rPr>
              <a:t>Transactions </a:t>
            </a:r>
            <a:r>
              <a:rPr lang="en-US" sz="3200">
                <a:solidFill>
                  <a:schemeClr val="tx1"/>
                </a:solidFill>
              </a:rPr>
              <a:t>between </a:t>
            </a:r>
            <a:r>
              <a:rPr lang="en-US" sz="3200" smtClean="0">
                <a:solidFill>
                  <a:schemeClr val="tx1"/>
                </a:solidFill>
              </a:rPr>
              <a:t>grantor </a:t>
            </a:r>
            <a:r>
              <a:rPr lang="en-US" sz="3200">
                <a:solidFill>
                  <a:schemeClr val="tx1"/>
                </a:solidFill>
              </a:rPr>
              <a:t>and IDGT do not trigger tax </a:t>
            </a:r>
            <a:r>
              <a:rPr lang="en-US" sz="3200" smtClean="0">
                <a:solidFill>
                  <a:schemeClr val="tx1"/>
                </a:solidFill>
              </a:rPr>
              <a:t>consequences</a:t>
            </a:r>
            <a:endParaRPr lang="en-US" sz="3200">
              <a:solidFill>
                <a:schemeClr val="tx1"/>
              </a:solidFill>
            </a:endParaRPr>
          </a:p>
        </p:txBody>
      </p:sp>
    </p:spTree>
    <p:extLst>
      <p:ext uri="{BB962C8B-B14F-4D97-AF65-F5344CB8AC3E}">
        <p14:creationId xmlns:p14="http://schemas.microsoft.com/office/powerpoint/2010/main" val="1799627016"/>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Sale to IDGT Strategy</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altLang="en-US" sz="3600" kern="0" smtClean="0"/>
              <a:t>Often completed with business-owner client in advance of sale of business</a:t>
            </a:r>
          </a:p>
          <a:p>
            <a:pPr marL="342900" indent="-342900" eaLnBrk="0" hangingPunct="0">
              <a:spcBef>
                <a:spcPct val="10000"/>
              </a:spcBef>
              <a:spcAft>
                <a:spcPct val="10000"/>
              </a:spcAft>
              <a:buClr>
                <a:schemeClr val="tx1"/>
              </a:buClr>
              <a:buSzPct val="110000"/>
              <a:defRPr/>
            </a:pPr>
            <a:r>
              <a:rPr lang="en-US" altLang="en-US" sz="3600" kern="0" smtClean="0"/>
              <a:t>Client forms IDGT</a:t>
            </a:r>
            <a:endParaRPr lang="en-US" altLang="en-US" sz="3600" kern="0" smtClean="0"/>
          </a:p>
          <a:p>
            <a:pPr marL="342900" indent="-342900" eaLnBrk="0" hangingPunct="0">
              <a:spcBef>
                <a:spcPct val="10000"/>
              </a:spcBef>
              <a:spcAft>
                <a:spcPct val="10000"/>
              </a:spcAft>
              <a:buClr>
                <a:schemeClr val="tx1"/>
              </a:buClr>
              <a:buSzPct val="110000"/>
              <a:defRPr/>
            </a:pPr>
            <a:r>
              <a:rPr lang="en-US" altLang="en-US" sz="3600" kern="0"/>
              <a:t>Client makes </a:t>
            </a:r>
            <a:r>
              <a:rPr lang="en-US" altLang="en-US" sz="3600" kern="0" smtClean="0"/>
              <a:t>“</a:t>
            </a:r>
            <a:r>
              <a:rPr lang="en-US" altLang="en-US" sz="3600" kern="0"/>
              <a:t>seed” gift to </a:t>
            </a:r>
            <a:r>
              <a:rPr lang="en-US" altLang="en-US" sz="3600" kern="0" err="1" smtClean="0"/>
              <a:t>IDGT</a:t>
            </a:r>
            <a:r>
              <a:rPr lang="en-US" altLang="en-US" sz="3600" kern="0"/>
              <a:t>, utilizing some or all of </a:t>
            </a:r>
            <a:r>
              <a:rPr lang="en-US" altLang="en-US" sz="3600" kern="0" smtClean="0"/>
              <a:t>client’s </a:t>
            </a:r>
            <a:r>
              <a:rPr lang="en-US" altLang="en-US" sz="3600" kern="0"/>
              <a:t>gift </a:t>
            </a:r>
            <a:r>
              <a:rPr lang="en-US" altLang="en-US" sz="3600" kern="0" smtClean="0"/>
              <a:t>exemption</a:t>
            </a:r>
          </a:p>
          <a:p>
            <a:pPr marL="342900" indent="-342900" eaLnBrk="0" hangingPunct="0">
              <a:spcBef>
                <a:spcPct val="10000"/>
              </a:spcBef>
              <a:spcAft>
                <a:spcPct val="10000"/>
              </a:spcAft>
              <a:buClr>
                <a:schemeClr val="tx1"/>
              </a:buClr>
              <a:buSzPct val="110000"/>
              <a:defRPr/>
            </a:pPr>
            <a:r>
              <a:rPr lang="en-US" altLang="en-US" sz="3600" kern="0" smtClean="0">
                <a:solidFill>
                  <a:schemeClr val="tx1"/>
                </a:solidFill>
              </a:rPr>
              <a:t>Client </a:t>
            </a:r>
            <a:r>
              <a:rPr lang="en-US" altLang="en-US" sz="3600" kern="0">
                <a:solidFill>
                  <a:schemeClr val="tx1"/>
                </a:solidFill>
              </a:rPr>
              <a:t>sells </a:t>
            </a:r>
            <a:r>
              <a:rPr lang="en-US" altLang="en-US" sz="3600" kern="0" smtClean="0">
                <a:solidFill>
                  <a:schemeClr val="tx1"/>
                </a:solidFill>
              </a:rPr>
              <a:t>assets </a:t>
            </a:r>
            <a:r>
              <a:rPr lang="en-US" altLang="en-US" sz="3600" kern="0">
                <a:solidFill>
                  <a:schemeClr val="tx1"/>
                </a:solidFill>
              </a:rPr>
              <a:t>to </a:t>
            </a:r>
            <a:r>
              <a:rPr lang="en-US" altLang="en-US" sz="3600" kern="0" err="1" smtClean="0">
                <a:solidFill>
                  <a:schemeClr val="tx1"/>
                </a:solidFill>
              </a:rPr>
              <a:t>IDGT </a:t>
            </a:r>
            <a:r>
              <a:rPr lang="en-US" altLang="en-US" sz="3600" kern="0">
                <a:solidFill>
                  <a:schemeClr val="tx1"/>
                </a:solidFill>
              </a:rPr>
              <a:t>in exchange for a </a:t>
            </a:r>
            <a:r>
              <a:rPr lang="en-US" altLang="en-US" sz="3600" kern="0" smtClean="0">
                <a:solidFill>
                  <a:schemeClr val="tx1"/>
                </a:solidFill>
              </a:rPr>
              <a:t>note </a:t>
            </a:r>
          </a:p>
          <a:p>
            <a:pPr marL="342900" indent="-342900" eaLnBrk="0" hangingPunct="0">
              <a:spcBef>
                <a:spcPct val="10000"/>
              </a:spcBef>
              <a:spcAft>
                <a:spcPct val="10000"/>
              </a:spcAft>
              <a:buClr>
                <a:schemeClr val="tx1"/>
              </a:buClr>
              <a:buSzPct val="110000"/>
              <a:defRPr/>
            </a:pPr>
            <a:r>
              <a:rPr lang="en-US" altLang="en-US" sz="3600" kern="0"/>
              <a:t>Assets sold to IDGT </a:t>
            </a:r>
            <a:r>
              <a:rPr lang="en-US" altLang="en-US" sz="3600" kern="0" smtClean="0"/>
              <a:t>sold </a:t>
            </a:r>
            <a:r>
              <a:rPr lang="en-US" altLang="en-US" sz="3600" kern="0"/>
              <a:t>at </a:t>
            </a:r>
            <a:r>
              <a:rPr lang="en-US" altLang="en-US" sz="3600" kern="0" smtClean="0"/>
              <a:t>discounted </a:t>
            </a:r>
            <a:r>
              <a:rPr lang="en-US" altLang="en-US" sz="3600" kern="0"/>
              <a:t>values to leverage wealth transfer capabilities  </a:t>
            </a:r>
          </a:p>
        </p:txBody>
      </p:sp>
    </p:spTree>
    <p:extLst>
      <p:ext uri="{BB962C8B-B14F-4D97-AF65-F5344CB8AC3E}">
        <p14:creationId xmlns:p14="http://schemas.microsoft.com/office/powerpoint/2010/main" val="3399648607"/>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Sale to IDGT Strategy</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altLang="en-US" sz="3600" kern="0" err="1" smtClean="0">
                <a:solidFill>
                  <a:schemeClr val="tx1"/>
                </a:solidFill>
              </a:rPr>
              <a:t>IDGT </a:t>
            </a:r>
            <a:r>
              <a:rPr lang="en-US" altLang="en-US" sz="3600" kern="0">
                <a:solidFill>
                  <a:schemeClr val="tx1"/>
                </a:solidFill>
              </a:rPr>
              <a:t>assets not used to repay </a:t>
            </a:r>
            <a:r>
              <a:rPr lang="en-US" altLang="en-US" sz="3600" kern="0" smtClean="0">
                <a:solidFill>
                  <a:schemeClr val="tx1"/>
                </a:solidFill>
              </a:rPr>
              <a:t>note passes </a:t>
            </a:r>
            <a:r>
              <a:rPr lang="en-US" altLang="en-US" sz="3600" kern="0">
                <a:solidFill>
                  <a:schemeClr val="tx1"/>
                </a:solidFill>
              </a:rPr>
              <a:t>to </a:t>
            </a:r>
            <a:r>
              <a:rPr lang="en-US" altLang="en-US" sz="3600" kern="0" err="1" smtClean="0">
                <a:solidFill>
                  <a:schemeClr val="tx1"/>
                </a:solidFill>
              </a:rPr>
              <a:t>IDGT beneficiaries  </a:t>
            </a:r>
          </a:p>
          <a:p>
            <a:pPr marL="342900" indent="-342900" eaLnBrk="0" hangingPunct="0">
              <a:spcBef>
                <a:spcPct val="10000"/>
              </a:spcBef>
              <a:spcAft>
                <a:spcPct val="10000"/>
              </a:spcAft>
              <a:buClr>
                <a:schemeClr val="tx1"/>
              </a:buClr>
              <a:buSzPct val="110000"/>
              <a:defRPr/>
            </a:pPr>
            <a:r>
              <a:rPr lang="en-US" altLang="en-US" sz="3600" kern="0" smtClean="0"/>
              <a:t>Commonly referred to as estate “freeze” technique</a:t>
            </a:r>
          </a:p>
          <a:p>
            <a:pPr marL="800100" lvl="1" indent="-342900" eaLnBrk="0" hangingPunct="0">
              <a:spcBef>
                <a:spcPct val="10000"/>
              </a:spcBef>
              <a:spcAft>
                <a:spcPct val="10000"/>
              </a:spcAft>
              <a:buClr>
                <a:schemeClr val="tx1"/>
              </a:buClr>
              <a:buSzPct val="110000"/>
              <a:defRPr/>
            </a:pPr>
            <a:r>
              <a:rPr lang="en-US" altLang="en-US" sz="3200" kern="0" smtClean="0">
                <a:solidFill>
                  <a:schemeClr val="tx1"/>
                </a:solidFill>
              </a:rPr>
              <a:t>Exchanged rapidly </a:t>
            </a:r>
            <a:r>
              <a:rPr lang="en-US" altLang="en-US" sz="3200" kern="0">
                <a:solidFill>
                  <a:schemeClr val="tx1"/>
                </a:solidFill>
              </a:rPr>
              <a:t>appreciating and/or income-producing assets for </a:t>
            </a:r>
            <a:r>
              <a:rPr lang="en-US" altLang="en-US" sz="3200" kern="0" smtClean="0">
                <a:solidFill>
                  <a:schemeClr val="tx1"/>
                </a:solidFill>
              </a:rPr>
              <a:t>note </a:t>
            </a:r>
            <a:r>
              <a:rPr lang="en-US" altLang="en-US" sz="3200" kern="0">
                <a:solidFill>
                  <a:schemeClr val="tx1"/>
                </a:solidFill>
              </a:rPr>
              <a:t>accruing interest at </a:t>
            </a:r>
            <a:r>
              <a:rPr lang="en-US" altLang="en-US" sz="3200" kern="0" smtClean="0">
                <a:solidFill>
                  <a:schemeClr val="tx1"/>
                </a:solidFill>
              </a:rPr>
              <a:t>low/fixed interest rate </a:t>
            </a:r>
          </a:p>
          <a:p>
            <a:pPr marL="800100" lvl="1" indent="-342900" eaLnBrk="0" hangingPunct="0">
              <a:spcBef>
                <a:spcPct val="10000"/>
              </a:spcBef>
              <a:spcAft>
                <a:spcPct val="10000"/>
              </a:spcAft>
              <a:buClr>
                <a:schemeClr val="tx1"/>
              </a:buClr>
              <a:buSzPct val="110000"/>
              <a:defRPr/>
            </a:pPr>
            <a:r>
              <a:rPr lang="en-US" altLang="en-US" sz="3200" kern="0" smtClean="0">
                <a:solidFill>
                  <a:schemeClr val="tx1"/>
                </a:solidFill>
              </a:rPr>
              <a:t>Client freezes value </a:t>
            </a:r>
            <a:r>
              <a:rPr lang="en-US" altLang="en-US" sz="3200" kern="0">
                <a:solidFill>
                  <a:schemeClr val="tx1"/>
                </a:solidFill>
              </a:rPr>
              <a:t>of </a:t>
            </a:r>
            <a:r>
              <a:rPr lang="en-US" altLang="en-US" sz="3200" kern="0" smtClean="0">
                <a:solidFill>
                  <a:schemeClr val="tx1"/>
                </a:solidFill>
              </a:rPr>
              <a:t>estate by moving future </a:t>
            </a:r>
            <a:r>
              <a:rPr lang="en-US" altLang="en-US" sz="3200" kern="0">
                <a:solidFill>
                  <a:schemeClr val="tx1"/>
                </a:solidFill>
              </a:rPr>
              <a:t>appreciation </a:t>
            </a:r>
            <a:r>
              <a:rPr lang="en-US" altLang="en-US" sz="3200" kern="0" smtClean="0">
                <a:solidFill>
                  <a:schemeClr val="tx1"/>
                </a:solidFill>
              </a:rPr>
              <a:t>/ income on assets that are gifted </a:t>
            </a:r>
            <a:r>
              <a:rPr lang="en-US" altLang="en-US" sz="3200" kern="0">
                <a:solidFill>
                  <a:schemeClr val="tx1"/>
                </a:solidFill>
              </a:rPr>
              <a:t>/ sold </a:t>
            </a:r>
            <a:r>
              <a:rPr lang="en-US" altLang="en-US" sz="3200" kern="0" smtClean="0">
                <a:solidFill>
                  <a:schemeClr val="tx1"/>
                </a:solidFill>
              </a:rPr>
              <a:t>to IDGT out </a:t>
            </a:r>
            <a:r>
              <a:rPr lang="en-US" altLang="en-US" sz="3200" kern="0">
                <a:solidFill>
                  <a:schemeClr val="tx1"/>
                </a:solidFill>
              </a:rPr>
              <a:t>of </a:t>
            </a:r>
            <a:r>
              <a:rPr lang="en-US" altLang="en-US" sz="3200" kern="0" smtClean="0">
                <a:solidFill>
                  <a:schemeClr val="tx1"/>
                </a:solidFill>
              </a:rPr>
              <a:t>client’s “taxable” estate</a:t>
            </a:r>
            <a:endParaRPr lang="en-US" altLang="en-US" sz="3200" kern="0">
              <a:solidFill>
                <a:schemeClr val="tx1"/>
              </a:solidFill>
            </a:endParaRPr>
          </a:p>
        </p:txBody>
      </p:sp>
    </p:spTree>
    <p:extLst>
      <p:ext uri="{BB962C8B-B14F-4D97-AF65-F5344CB8AC3E}">
        <p14:creationId xmlns:p14="http://schemas.microsoft.com/office/powerpoint/2010/main" val="245682265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Leveraging Capabilities</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sz="3600" kern="0" smtClean="0"/>
              <a:t>Grantor trust status</a:t>
            </a:r>
          </a:p>
          <a:p>
            <a:pPr marL="800100" lvl="1" indent="-342900" eaLnBrk="0" hangingPunct="0">
              <a:spcBef>
                <a:spcPct val="10000"/>
              </a:spcBef>
              <a:spcAft>
                <a:spcPct val="10000"/>
              </a:spcAft>
              <a:buClr>
                <a:schemeClr val="tx1"/>
              </a:buClr>
              <a:buSzPct val="110000"/>
              <a:defRPr/>
            </a:pPr>
            <a:r>
              <a:rPr lang="en-US" sz="3200" smtClean="0">
                <a:solidFill>
                  <a:schemeClr val="tx1"/>
                </a:solidFill>
              </a:rPr>
              <a:t>Trust </a:t>
            </a:r>
            <a:r>
              <a:rPr lang="en-US" sz="3200">
                <a:solidFill>
                  <a:schemeClr val="tx1"/>
                </a:solidFill>
              </a:rPr>
              <a:t>where “grantor” (</a:t>
            </a:r>
            <a:r>
              <a:rPr lang="en-US" sz="3200" i="1">
                <a:solidFill>
                  <a:schemeClr val="tx1"/>
                </a:solidFill>
              </a:rPr>
              <a:t>i.e., </a:t>
            </a:r>
            <a:r>
              <a:rPr lang="en-US" sz="3200">
                <a:solidFill>
                  <a:schemeClr val="tx1"/>
                </a:solidFill>
              </a:rPr>
              <a:t>the person who </a:t>
            </a:r>
            <a:r>
              <a:rPr lang="en-US" sz="3200" smtClean="0">
                <a:solidFill>
                  <a:schemeClr val="tx1"/>
                </a:solidFill>
              </a:rPr>
              <a:t>creates </a:t>
            </a:r>
            <a:r>
              <a:rPr lang="en-US" sz="3200">
                <a:solidFill>
                  <a:schemeClr val="tx1"/>
                </a:solidFill>
              </a:rPr>
              <a:t>the trust) is responsible for paying income tax on trust’s </a:t>
            </a:r>
            <a:r>
              <a:rPr lang="en-US" sz="3200" smtClean="0">
                <a:solidFill>
                  <a:schemeClr val="tx1"/>
                </a:solidFill>
              </a:rPr>
              <a:t>income</a:t>
            </a:r>
          </a:p>
          <a:p>
            <a:pPr marL="800100" lvl="1" indent="-342900" eaLnBrk="0" hangingPunct="0">
              <a:spcBef>
                <a:spcPct val="10000"/>
              </a:spcBef>
              <a:spcAft>
                <a:spcPct val="10000"/>
              </a:spcAft>
              <a:buClr>
                <a:schemeClr val="tx1"/>
              </a:buClr>
              <a:buSzPct val="110000"/>
              <a:defRPr/>
            </a:pPr>
            <a:r>
              <a:rPr lang="en-US" sz="3200" kern="0" smtClean="0">
                <a:solidFill>
                  <a:schemeClr val="tx1"/>
                </a:solidFill>
                <a:cs typeface="Arial" panose="020b0604020202020204" pitchFamily="34" charset="0"/>
              </a:rPr>
              <a:t>Created if </a:t>
            </a:r>
            <a:r>
              <a:rPr lang="en-US" sz="3200" kern="0">
                <a:solidFill>
                  <a:schemeClr val="tx1"/>
                </a:solidFill>
                <a:cs typeface="Arial" panose="020b0604020202020204" pitchFamily="34" charset="0"/>
              </a:rPr>
              <a:t>certain provisions are included </a:t>
            </a:r>
            <a:r>
              <a:rPr lang="en-US" sz="3200" kern="0" smtClean="0">
                <a:solidFill>
                  <a:schemeClr val="tx1"/>
                </a:solidFill>
                <a:cs typeface="Arial" panose="020b0604020202020204" pitchFamily="34" charset="0"/>
              </a:rPr>
              <a:t>in trust that </a:t>
            </a:r>
            <a:r>
              <a:rPr lang="en-US" sz="3200" kern="0">
                <a:solidFill>
                  <a:schemeClr val="tx1"/>
                </a:solidFill>
                <a:cs typeface="Arial" panose="020b0604020202020204" pitchFamily="34" charset="0"/>
              </a:rPr>
              <a:t>trigger the grantor trust tax code </a:t>
            </a:r>
            <a:r>
              <a:rPr lang="en-US" sz="3200" kern="0" smtClean="0">
                <a:solidFill>
                  <a:schemeClr val="tx1"/>
                </a:solidFill>
                <a:cs typeface="Arial" panose="020b0604020202020204" pitchFamily="34" charset="0"/>
              </a:rPr>
              <a:t>sections</a:t>
            </a:r>
          </a:p>
          <a:p>
            <a:pPr marL="1257300" lvl="2" indent="-342900" eaLnBrk="0" hangingPunct="0">
              <a:spcBef>
                <a:spcPct val="10000"/>
              </a:spcBef>
              <a:spcAft>
                <a:spcPct val="10000"/>
              </a:spcAft>
              <a:buClr>
                <a:schemeClr val="tx1"/>
              </a:buClr>
              <a:buSzPct val="110000"/>
              <a:defRPr/>
            </a:pPr>
            <a:r>
              <a:rPr lang="en-US" err="1" smtClean="0">
                <a:solidFill>
                  <a:schemeClr val="tx1"/>
                </a:solidFill>
              </a:rPr>
              <a:t>I.R.C. § 671-679</a:t>
            </a:r>
          </a:p>
        </p:txBody>
      </p:sp>
    </p:spTree>
    <p:extLst>
      <p:ext uri="{BB962C8B-B14F-4D97-AF65-F5344CB8AC3E}">
        <p14:creationId xmlns:p14="http://schemas.microsoft.com/office/powerpoint/2010/main" val="217707693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Agenda</a:t>
            </a:r>
            <a:endParaRPr lang="en-US"/>
          </a:p>
        </p:txBody>
      </p:sp>
      <p:sp>
        <p:nvSpPr>
          <p:cNvPr id="7" name="Content Placeholder 6"/>
          <p:cNvSpPr>
            <a:spLocks noGrp="1"/>
          </p:cNvSpPr>
          <p:nvPr>
            <p:ph idx="1"/>
          </p:nvPr>
        </p:nvSpPr>
        <p:spPr/>
        <p:txBody>
          <a:bodyPr/>
          <a:lstStyle/>
          <a:p>
            <a:r>
              <a:rPr lang="en-US" smtClean="0"/>
              <a:t>Current Wealth Transfer Tax Provisions (TCJA)</a:t>
            </a:r>
          </a:p>
          <a:p>
            <a:r>
              <a:rPr lang="en-US" smtClean="0"/>
              <a:t>Biden’s Proposed Changes</a:t>
            </a:r>
          </a:p>
          <a:p>
            <a:r>
              <a:rPr lang="en-US" smtClean="0"/>
              <a:t>Statistics</a:t>
            </a:r>
          </a:p>
          <a:p>
            <a:r>
              <a:rPr lang="en-US" smtClean="0"/>
              <a:t>Illustrations</a:t>
            </a:r>
          </a:p>
          <a:p>
            <a:r>
              <a:rPr lang="en-US" smtClean="0"/>
              <a:t>Wealth Transfer Planning</a:t>
            </a:r>
            <a:endParaRPr lang="en-US"/>
          </a:p>
        </p:txBody>
      </p:sp>
    </p:spTree>
    <p:extLst>
      <p:ext uri="{BB962C8B-B14F-4D97-AF65-F5344CB8AC3E}">
        <p14:creationId xmlns:p14="http://schemas.microsoft.com/office/powerpoint/2010/main" val="1575826780"/>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Leveraging Capabilities</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sz="3600" kern="0" smtClean="0"/>
              <a:t>Grantor trusts</a:t>
            </a:r>
          </a:p>
          <a:p>
            <a:pPr marL="800100" lvl="1" indent="-342900" eaLnBrk="0" hangingPunct="0">
              <a:spcBef>
                <a:spcPct val="10000"/>
              </a:spcBef>
              <a:spcAft>
                <a:spcPct val="10000"/>
              </a:spcAft>
              <a:buSzPct val="110000"/>
              <a:defRPr/>
            </a:pPr>
            <a:r>
              <a:rPr lang="en-US" sz="3200" smtClean="0">
                <a:solidFill>
                  <a:schemeClr val="tx1"/>
                </a:solidFill>
              </a:rPr>
              <a:t>Why is this important?</a:t>
            </a:r>
          </a:p>
          <a:p>
            <a:pPr marL="1257300" lvl="2" indent="-342900" eaLnBrk="0" hangingPunct="0">
              <a:spcBef>
                <a:spcPct val="10000"/>
              </a:spcBef>
              <a:spcAft>
                <a:spcPct val="10000"/>
              </a:spcAft>
              <a:buSzPct val="110000"/>
              <a:defRPr/>
            </a:pPr>
            <a:r>
              <a:rPr lang="en-US" kern="0" smtClean="0">
                <a:solidFill>
                  <a:schemeClr val="tx1"/>
                </a:solidFill>
                <a:cs typeface="Arial" panose="020b0604020202020204" pitchFamily="34" charset="0"/>
              </a:rPr>
              <a:t>Grantor treated </a:t>
            </a:r>
            <a:r>
              <a:rPr lang="en-US" kern="0">
                <a:solidFill>
                  <a:schemeClr val="tx1"/>
                </a:solidFill>
                <a:cs typeface="Arial" panose="020b0604020202020204" pitchFamily="34" charset="0"/>
              </a:rPr>
              <a:t>as </a:t>
            </a:r>
            <a:r>
              <a:rPr lang="en-US" kern="0" smtClean="0">
                <a:solidFill>
                  <a:schemeClr val="tx1"/>
                </a:solidFill>
                <a:cs typeface="Arial" panose="020b0604020202020204" pitchFamily="34" charset="0"/>
              </a:rPr>
              <a:t>owner </a:t>
            </a:r>
            <a:r>
              <a:rPr lang="en-US" kern="0">
                <a:solidFill>
                  <a:schemeClr val="tx1"/>
                </a:solidFill>
                <a:cs typeface="Arial" panose="020b0604020202020204" pitchFamily="34" charset="0"/>
              </a:rPr>
              <a:t>of </a:t>
            </a:r>
            <a:r>
              <a:rPr lang="en-US" kern="0" smtClean="0">
                <a:solidFill>
                  <a:schemeClr val="tx1"/>
                </a:solidFill>
                <a:cs typeface="Arial" panose="020b0604020202020204" pitchFamily="34" charset="0"/>
              </a:rPr>
              <a:t>trust </a:t>
            </a:r>
            <a:r>
              <a:rPr lang="en-US" kern="0">
                <a:solidFill>
                  <a:schemeClr val="tx1"/>
                </a:solidFill>
                <a:cs typeface="Arial" panose="020b0604020202020204" pitchFamily="34" charset="0"/>
              </a:rPr>
              <a:t>assets for income tax </a:t>
            </a:r>
            <a:r>
              <a:rPr lang="en-US" kern="0" smtClean="0">
                <a:solidFill>
                  <a:schemeClr val="tx1"/>
                </a:solidFill>
                <a:cs typeface="Arial" panose="020b0604020202020204" pitchFamily="34" charset="0"/>
              </a:rPr>
              <a:t>purposes and </a:t>
            </a:r>
            <a:r>
              <a:rPr lang="en-US" kern="0">
                <a:solidFill>
                  <a:schemeClr val="tx1"/>
                </a:solidFill>
                <a:cs typeface="Arial" panose="020b0604020202020204" pitchFamily="34" charset="0"/>
              </a:rPr>
              <a:t>all income is taxed to </a:t>
            </a:r>
            <a:r>
              <a:rPr lang="en-US" kern="0" smtClean="0">
                <a:solidFill>
                  <a:schemeClr val="tx1"/>
                </a:solidFill>
                <a:cs typeface="Arial" panose="020b0604020202020204" pitchFamily="34" charset="0"/>
              </a:rPr>
              <a:t>grantor</a:t>
            </a:r>
          </a:p>
          <a:p>
            <a:pPr marL="1257300" lvl="2" indent="-342900" eaLnBrk="0" hangingPunct="0">
              <a:spcBef>
                <a:spcPct val="10000"/>
              </a:spcBef>
              <a:spcAft>
                <a:spcPct val="10000"/>
              </a:spcAft>
              <a:buSzPct val="110000"/>
              <a:defRPr/>
            </a:pPr>
            <a:r>
              <a:rPr lang="en-US" kern="0" smtClean="0">
                <a:solidFill>
                  <a:schemeClr val="tx1"/>
                </a:solidFill>
                <a:cs typeface="Arial" panose="020b0604020202020204" pitchFamily="34" charset="0"/>
              </a:rPr>
              <a:t>Grantor’s </a:t>
            </a:r>
            <a:r>
              <a:rPr lang="en-US" kern="0">
                <a:solidFill>
                  <a:schemeClr val="tx1"/>
                </a:solidFill>
                <a:cs typeface="Arial" panose="020b0604020202020204" pitchFamily="34" charset="0"/>
              </a:rPr>
              <a:t>payment of income </a:t>
            </a:r>
            <a:r>
              <a:rPr lang="en-US" kern="0" smtClean="0">
                <a:solidFill>
                  <a:schemeClr val="tx1"/>
                </a:solidFill>
                <a:cs typeface="Arial" panose="020b0604020202020204" pitchFamily="34" charset="0"/>
              </a:rPr>
              <a:t>taxes: </a:t>
            </a:r>
          </a:p>
          <a:p>
            <a:pPr marL="1714500" lvl="3" indent="-342900" eaLnBrk="0" hangingPunct="0">
              <a:spcBef>
                <a:spcPct val="10000"/>
              </a:spcBef>
              <a:spcAft>
                <a:spcPct val="10000"/>
              </a:spcAft>
              <a:buSzPct val="110000"/>
              <a:defRPr/>
            </a:pPr>
            <a:r>
              <a:rPr lang="en-US" sz="2800" kern="0">
                <a:solidFill>
                  <a:schemeClr val="tx1"/>
                </a:solidFill>
                <a:cs typeface="Arial" panose="020b0604020202020204" pitchFamily="34" charset="0"/>
              </a:rPr>
              <a:t>Further minimizes grantor’s “taxable” estate</a:t>
            </a:r>
          </a:p>
          <a:p>
            <a:pPr marL="1714500" lvl="3" indent="-342900" eaLnBrk="0" hangingPunct="0">
              <a:spcBef>
                <a:spcPct val="10000"/>
              </a:spcBef>
              <a:spcAft>
                <a:spcPct val="10000"/>
              </a:spcAft>
              <a:buSzPct val="110000"/>
              <a:defRPr/>
            </a:pPr>
            <a:r>
              <a:rPr lang="en-US" sz="2800" kern="0">
                <a:solidFill>
                  <a:schemeClr val="tx1"/>
                </a:solidFill>
                <a:cs typeface="Arial" panose="020b0604020202020204" pitchFamily="34" charset="0"/>
              </a:rPr>
              <a:t>Is not considered </a:t>
            </a:r>
            <a:r>
              <a:rPr lang="en-US" sz="2800" kern="0" smtClean="0">
                <a:solidFill>
                  <a:schemeClr val="tx1"/>
                </a:solidFill>
                <a:cs typeface="Arial" panose="020b0604020202020204" pitchFamily="34" charset="0"/>
              </a:rPr>
              <a:t>additional gifts for </a:t>
            </a:r>
            <a:r>
              <a:rPr lang="en-US" sz="2800" kern="0">
                <a:solidFill>
                  <a:schemeClr val="tx1"/>
                </a:solidFill>
                <a:cs typeface="Arial" panose="020b0604020202020204" pitchFamily="34" charset="0"/>
              </a:rPr>
              <a:t>gift tax purposes</a:t>
            </a:r>
          </a:p>
          <a:p>
            <a:pPr marL="2171700" lvl="4" indent="-342900" eaLnBrk="0" hangingPunct="0">
              <a:spcBef>
                <a:spcPct val="10000"/>
              </a:spcBef>
              <a:spcAft>
                <a:spcPct val="10000"/>
              </a:spcAft>
              <a:buSzPct val="110000"/>
              <a:defRPr/>
            </a:pPr>
            <a:r>
              <a:rPr lang="en-US" sz="2400">
                <a:solidFill>
                  <a:schemeClr val="tx1"/>
                </a:solidFill>
              </a:rPr>
              <a:t>Rev. Rul. 2004-64, 2004-2 CB 7</a:t>
            </a:r>
          </a:p>
          <a:p>
            <a:pPr marL="1257300" lvl="2" indent="-342900" eaLnBrk="0" hangingPunct="0">
              <a:spcBef>
                <a:spcPct val="10000"/>
              </a:spcBef>
              <a:spcAft>
                <a:spcPct val="10000"/>
              </a:spcAft>
              <a:buSzPct val="110000"/>
              <a:defRPr/>
            </a:pPr>
            <a:r>
              <a:rPr lang="en-US" smtClean="0">
                <a:solidFill>
                  <a:schemeClr val="tx1"/>
                </a:solidFill>
              </a:rPr>
              <a:t>Transactions </a:t>
            </a:r>
            <a:r>
              <a:rPr lang="en-US">
                <a:solidFill>
                  <a:schemeClr val="tx1"/>
                </a:solidFill>
              </a:rPr>
              <a:t>between grantor and </a:t>
            </a:r>
            <a:r>
              <a:rPr lang="en-US" smtClean="0">
                <a:solidFill>
                  <a:schemeClr val="tx1"/>
                </a:solidFill>
              </a:rPr>
              <a:t>trust </a:t>
            </a:r>
            <a:r>
              <a:rPr lang="en-US">
                <a:solidFill>
                  <a:schemeClr val="tx1"/>
                </a:solidFill>
              </a:rPr>
              <a:t>do not trigger </a:t>
            </a:r>
            <a:r>
              <a:rPr lang="en-US" smtClean="0">
                <a:solidFill>
                  <a:schemeClr val="tx1"/>
                </a:solidFill>
              </a:rPr>
              <a:t>income tax </a:t>
            </a:r>
            <a:r>
              <a:rPr lang="en-US">
                <a:solidFill>
                  <a:schemeClr val="tx1"/>
                </a:solidFill>
              </a:rPr>
              <a:t>consequences</a:t>
            </a:r>
          </a:p>
          <a:p>
            <a:pPr lvl="4" eaLnBrk="0" hangingPunct="0">
              <a:spcBef>
                <a:spcPct val="10000"/>
              </a:spcBef>
              <a:spcAft>
                <a:spcPct val="10000"/>
              </a:spcAft>
              <a:buClr>
                <a:schemeClr val="bg1">
                  <a:lumMod val="50000"/>
                </a:schemeClr>
              </a:buClr>
              <a:buSzPct val="110000"/>
              <a:defRPr/>
            </a:pPr>
            <a:endParaRPr lang="en-US" sz="2400" kern="0">
              <a:cs typeface="Arial" panose="020b0604020202020204" pitchFamily="34" charset="0"/>
            </a:endParaRPr>
          </a:p>
        </p:txBody>
      </p:sp>
    </p:spTree>
    <p:extLst>
      <p:ext uri="{BB962C8B-B14F-4D97-AF65-F5344CB8AC3E}">
        <p14:creationId xmlns:p14="http://schemas.microsoft.com/office/powerpoint/2010/main" val="814627443"/>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Leveraging Capabilities</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sz="3600" kern="0"/>
              <a:t>Use of valuation discounts</a:t>
            </a:r>
          </a:p>
          <a:p>
            <a:pPr marL="800100" lvl="1" indent="-342900" eaLnBrk="0" hangingPunct="0">
              <a:spcBef>
                <a:spcPct val="10000"/>
              </a:spcBef>
              <a:spcAft>
                <a:spcPct val="10000"/>
              </a:spcAft>
              <a:buSzPct val="110000"/>
              <a:buFont typeface="Arial" panose="020b0604020202020204" pitchFamily="34" charset="0"/>
              <a:buChar char="•"/>
              <a:defRPr/>
            </a:pPr>
            <a:r>
              <a:rPr lang="en-US" sz="3200" kern="0" smtClean="0">
                <a:solidFill>
                  <a:schemeClr val="tx1"/>
                </a:solidFill>
              </a:rPr>
              <a:t>Recapitalize company to create </a:t>
            </a:r>
            <a:r>
              <a:rPr lang="en-US" sz="3200" kern="0">
                <a:solidFill>
                  <a:schemeClr val="tx1"/>
                </a:solidFill>
              </a:rPr>
              <a:t>voting and nonvoting </a:t>
            </a:r>
            <a:r>
              <a:rPr lang="en-US" sz="3200" kern="0" smtClean="0">
                <a:solidFill>
                  <a:schemeClr val="tx1"/>
                </a:solidFill>
              </a:rPr>
              <a:t>interests</a:t>
            </a:r>
          </a:p>
          <a:p>
            <a:pPr marL="1257300" lvl="2" indent="-342900" eaLnBrk="0" hangingPunct="0">
              <a:spcBef>
                <a:spcPct val="10000"/>
              </a:spcBef>
              <a:spcAft>
                <a:spcPct val="10000"/>
              </a:spcAft>
              <a:buSzPct val="110000"/>
              <a:buFont typeface="Arial" panose="020b0604020202020204" pitchFamily="34" charset="0"/>
              <a:buChar char="•"/>
              <a:defRPr/>
            </a:pPr>
            <a:r>
              <a:rPr lang="en-US" kern="0" smtClean="0">
                <a:solidFill>
                  <a:schemeClr val="tx1"/>
                </a:solidFill>
              </a:rPr>
              <a:t>1,000 </a:t>
            </a:r>
            <a:r>
              <a:rPr lang="en-US" kern="0">
                <a:solidFill>
                  <a:schemeClr val="tx1"/>
                </a:solidFill>
              </a:rPr>
              <a:t>voting interests / 99,000 nonvoting interests</a:t>
            </a:r>
          </a:p>
          <a:p>
            <a:pPr marL="800100" lvl="1" indent="-342900" eaLnBrk="0" hangingPunct="0">
              <a:spcBef>
                <a:spcPct val="10000"/>
              </a:spcBef>
              <a:spcAft>
                <a:spcPct val="10000"/>
              </a:spcAft>
              <a:buSzPct val="110000"/>
              <a:buFont typeface="Arial" panose="020b0604020202020204" pitchFamily="34" charset="0"/>
              <a:buChar char="•"/>
              <a:defRPr/>
            </a:pPr>
            <a:r>
              <a:rPr lang="en-US" sz="3200" kern="0" smtClean="0">
                <a:solidFill>
                  <a:schemeClr val="tx1"/>
                </a:solidFill>
              </a:rPr>
              <a:t>Benefits</a:t>
            </a:r>
          </a:p>
          <a:p>
            <a:pPr marL="1257300" lvl="2" indent="-342900" eaLnBrk="0" hangingPunct="0">
              <a:spcBef>
                <a:spcPct val="10000"/>
              </a:spcBef>
              <a:spcAft>
                <a:spcPct val="10000"/>
              </a:spcAft>
              <a:buSzPct val="110000"/>
              <a:buFont typeface="Arial" panose="020b0604020202020204" pitchFamily="34" charset="0"/>
              <a:buChar char="•"/>
              <a:defRPr/>
            </a:pPr>
            <a:r>
              <a:rPr lang="en-US" kern="0" smtClean="0">
                <a:solidFill>
                  <a:schemeClr val="tx1"/>
                </a:solidFill>
              </a:rPr>
              <a:t>Generates lack of control discount </a:t>
            </a:r>
            <a:r>
              <a:rPr lang="en-US" kern="0">
                <a:solidFill>
                  <a:schemeClr val="tx1"/>
                </a:solidFill>
              </a:rPr>
              <a:t>for nonvoting interests </a:t>
            </a:r>
            <a:endParaRPr lang="en-US" kern="0" smtClean="0">
              <a:solidFill>
                <a:schemeClr val="tx1"/>
              </a:solidFill>
            </a:endParaRPr>
          </a:p>
          <a:p>
            <a:pPr marL="1257300" lvl="2" indent="-342900" eaLnBrk="0" hangingPunct="0">
              <a:spcBef>
                <a:spcPct val="10000"/>
              </a:spcBef>
              <a:spcAft>
                <a:spcPct val="10000"/>
              </a:spcAft>
              <a:buSzPct val="110000"/>
              <a:buFont typeface="Arial" panose="020b0604020202020204" pitchFamily="34" charset="0"/>
              <a:buChar char="•"/>
              <a:defRPr/>
            </a:pPr>
            <a:r>
              <a:rPr lang="en-US" smtClean="0">
                <a:solidFill>
                  <a:schemeClr val="tx1"/>
                </a:solidFill>
              </a:rPr>
              <a:t>Allows </a:t>
            </a:r>
            <a:r>
              <a:rPr lang="en-US">
                <a:solidFill>
                  <a:schemeClr val="tx1"/>
                </a:solidFill>
              </a:rPr>
              <a:t>control to remain with owner of voting interests and value to be transferred with nonvoting interests</a:t>
            </a:r>
            <a:endParaRPr lang="en-US" kern="0">
              <a:solidFill>
                <a:schemeClr val="tx1"/>
              </a:solidFill>
            </a:endParaRPr>
          </a:p>
        </p:txBody>
      </p:sp>
    </p:spTree>
    <p:extLst>
      <p:ext uri="{BB962C8B-B14F-4D97-AF65-F5344CB8AC3E}">
        <p14:creationId xmlns:p14="http://schemas.microsoft.com/office/powerpoint/2010/main" val="365101094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252491"/>
            <a:ext cx="10515600" cy="1119110"/>
          </a:xfrm>
        </p:spPr>
        <p:txBody>
          <a:bodyPr/>
          <a:lstStyle/>
          <a:p>
            <a:r>
              <a:rPr lang="en-US" altLang="en-US" smtClean="0"/>
              <a:t>Sale to IDGT Strategy</a:t>
            </a:r>
            <a:endParaRPr lang="en-US"/>
          </a:p>
        </p:txBody>
      </p:sp>
      <p:grpSp>
        <p:nvGrpSpPr>
          <p:cNvPr id="6" name="Group 49"/>
          <p:cNvGrpSpPr/>
          <p:nvPr/>
        </p:nvGrpSpPr>
        <p:grpSpPr>
          <a:xfrm>
            <a:off x="1019174" y="1219200"/>
            <a:ext cx="10239375" cy="4755285"/>
            <a:chOff x="152400" y="1981200"/>
            <a:chExt cx="8839200" cy="4059414"/>
          </a:xfrm>
        </p:grpSpPr>
        <p:sp>
          <p:nvSpPr>
            <p:cNvPr id="7" name="Text Box 28"/>
            <p:cNvSpPr txBox="1">
              <a:spLocks noChangeArrowheads="1"/>
            </p:cNvSpPr>
            <p:nvPr/>
          </p:nvSpPr>
          <p:spPr bwMode="auto">
            <a:xfrm>
              <a:off x="1663699" y="4952890"/>
              <a:ext cx="7097548" cy="1087724"/>
            </a:xfrm>
            <a:prstGeom prst="rect">
              <a:avLst/>
            </a:prstGeom>
            <a:solidFill>
              <a:schemeClr val="bg2">
                <a:lumMod val="40000"/>
                <a:lumOff val="60000"/>
              </a:schemeClr>
            </a:solidFill>
            <a:ln w="9525">
              <a:solidFill>
                <a:schemeClr val="tx1"/>
              </a:solidFill>
              <a:prstDash val="dash"/>
              <a:miter lim="800000"/>
            </a:ln>
          </p:spPr>
          <p:txBody>
            <a:bodyPr wrap="square" lIns="91429" tIns="45714" rIns="91429" bIns="45714">
              <a:spAutoFit/>
            </a:bodyPr>
            <a:lstStyle/>
            <a:p>
              <a:pPr marL="0" lvl="1">
                <a:lnSpc>
                  <a:spcPct val="120000"/>
                </a:lnSpc>
                <a:spcBef>
                  <a:spcPct val="50000"/>
                </a:spcBef>
                <a:defRPr/>
              </a:pPr>
              <a:r>
                <a:rPr lang="en-US" sz="1600" b="1" u="sng"/>
                <a:t>Step 2 – The Sale Transaction</a:t>
              </a:r>
              <a:r>
                <a:rPr lang="en-US" sz="1600" b="1"/>
                <a:t>:  </a:t>
              </a:r>
              <a:r>
                <a:rPr lang="en-US" sz="1600" smtClean="0"/>
                <a:t>Client </a:t>
              </a:r>
              <a:r>
                <a:rPr lang="en-US" sz="1600"/>
                <a:t>sells </a:t>
              </a:r>
              <a:r>
                <a:rPr lang="en-US" sz="1600" smtClean="0"/>
                <a:t>nonvoting </a:t>
              </a:r>
              <a:r>
                <a:rPr lang="en-US" sz="1600"/>
                <a:t>interests to </a:t>
              </a:r>
              <a:r>
                <a:rPr lang="en-US" sz="1600" err="1" smtClean="0"/>
                <a:t>IDGT </a:t>
              </a:r>
              <a:r>
                <a:rPr lang="en-US" sz="1600"/>
                <a:t>in exchange for </a:t>
              </a:r>
              <a:r>
                <a:rPr lang="en-US" sz="1600" smtClean="0"/>
                <a:t>promissory note</a:t>
              </a:r>
              <a:r>
                <a:rPr lang="en-US" sz="1600"/>
                <a:t> </a:t>
              </a:r>
              <a:r>
                <a:rPr lang="en-US" sz="1600" smtClean="0"/>
                <a:t>calling for payment </a:t>
              </a:r>
              <a:r>
                <a:rPr lang="en-US" sz="1600"/>
                <a:t>over a set period (</a:t>
              </a:r>
              <a:r>
                <a:rPr lang="en-US" sz="1600" i="1"/>
                <a:t>e.g.</a:t>
              </a:r>
              <a:r>
                <a:rPr lang="en-US" sz="1600"/>
                <a:t>, 9 years) and interest accruing at </a:t>
              </a:r>
              <a:r>
                <a:rPr lang="en-US" sz="1600" smtClean="0"/>
                <a:t> </a:t>
              </a:r>
              <a:r>
                <a:rPr lang="en-US" sz="1600"/>
                <a:t>“Applicable Federal </a:t>
              </a:r>
              <a:r>
                <a:rPr lang="en-US" sz="1600" smtClean="0"/>
                <a:t>Rate.”  Note </a:t>
              </a:r>
              <a:r>
                <a:rPr lang="en-US" sz="1600"/>
                <a:t>will be paid using income received by </a:t>
              </a:r>
              <a:r>
                <a:rPr lang="en-US" sz="1600" err="1" smtClean="0"/>
                <a:t>IDGT </a:t>
              </a:r>
              <a:r>
                <a:rPr lang="en-US" sz="1600"/>
                <a:t>from </a:t>
              </a:r>
              <a:r>
                <a:rPr lang="en-US" sz="1600" smtClean="0"/>
                <a:t>gifted </a:t>
              </a:r>
              <a:r>
                <a:rPr lang="en-US" sz="1600"/>
                <a:t>/ purchased interests and/or proceeds from </a:t>
              </a:r>
              <a:r>
                <a:rPr lang="en-US" sz="1600" err="1" smtClean="0"/>
                <a:t>IDGT’s </a:t>
              </a:r>
              <a:r>
                <a:rPr lang="en-US" sz="1600"/>
                <a:t>eventual sale of </a:t>
              </a:r>
              <a:r>
                <a:rPr lang="en-US" sz="1600" smtClean="0"/>
                <a:t>interests</a:t>
              </a:r>
              <a:r>
                <a:rPr lang="en-US" sz="1600"/>
                <a:t>.</a:t>
              </a:r>
            </a:p>
          </p:txBody>
        </p:sp>
        <p:sp>
          <p:nvSpPr>
            <p:cNvPr id="8" name="Oval 7"/>
            <p:cNvSpPr>
              <a:spLocks noChangeArrowheads="1"/>
            </p:cNvSpPr>
            <p:nvPr/>
          </p:nvSpPr>
          <p:spPr bwMode="auto">
            <a:xfrm>
              <a:off x="152400" y="3581400"/>
              <a:ext cx="1057682" cy="1066800"/>
            </a:xfrm>
            <a:prstGeom prst="ellipse">
              <a:avLst/>
            </a:prstGeom>
            <a:solidFill>
              <a:srgbClr val="0064A6"/>
            </a:solidFill>
            <a:ln w="12700">
              <a:solidFill>
                <a:schemeClr val="tx1"/>
              </a:solidFill>
              <a:round/>
            </a:ln>
          </p:spPr>
          <p:txBody>
            <a:bodyPr wrap="none" anchor="ct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eaLnBrk="1" hangingPunct="1">
                <a:spcBef>
                  <a:spcPct val="0"/>
                </a:spcBef>
                <a:buClrTx/>
                <a:buSzTx/>
                <a:buFontTx/>
                <a:buNone/>
              </a:pPr>
              <a:endParaRPr lang="en-US" altLang="en-US" sz="1800" b="0"/>
            </a:p>
          </p:txBody>
        </p:sp>
        <p:sp>
          <p:nvSpPr>
            <p:cNvPr id="9" name="Rectangle 7"/>
            <p:cNvSpPr>
              <a:spLocks noChangeArrowheads="1"/>
            </p:cNvSpPr>
            <p:nvPr/>
          </p:nvSpPr>
          <p:spPr bwMode="auto">
            <a:xfrm>
              <a:off x="3778738" y="3657600"/>
              <a:ext cx="1586523" cy="990600"/>
            </a:xfrm>
            <a:prstGeom prst="rect">
              <a:avLst/>
            </a:prstGeom>
            <a:solidFill>
              <a:schemeClr val="bg1">
                <a:lumMod val="65000"/>
              </a:schemeClr>
            </a:solidFill>
            <a:ln w="12700">
              <a:solidFill>
                <a:schemeClr val="tx1"/>
              </a:solidFill>
              <a:miter lim="800000"/>
            </a:ln>
          </p:spPr>
          <p:txBody>
            <a:bodyPr wrap="none" anchor="ct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eaLnBrk="1" hangingPunct="1">
                <a:spcBef>
                  <a:spcPct val="0"/>
                </a:spcBef>
                <a:buClrTx/>
                <a:buSzTx/>
                <a:buFontTx/>
                <a:buNone/>
              </a:pPr>
              <a:endParaRPr lang="en-US" altLang="en-US" sz="1800" b="0"/>
            </a:p>
          </p:txBody>
        </p:sp>
        <p:sp>
          <p:nvSpPr>
            <p:cNvPr id="10" name="Text Box 8"/>
            <p:cNvSpPr txBox="1">
              <a:spLocks noChangeArrowheads="1"/>
            </p:cNvSpPr>
            <p:nvPr/>
          </p:nvSpPr>
          <p:spPr bwMode="auto">
            <a:xfrm>
              <a:off x="152400" y="3657600"/>
              <a:ext cx="105768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nchorCtr="1"/>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50000"/>
                </a:spcBef>
                <a:buClrTx/>
                <a:buSzTx/>
                <a:buFontTx/>
                <a:buNone/>
              </a:pPr>
              <a:r>
                <a:rPr lang="en-US" altLang="en-US" sz="1800" smtClean="0">
                  <a:solidFill>
                    <a:schemeClr val="bg1"/>
                  </a:solidFill>
                </a:rPr>
                <a:t>Client</a:t>
              </a:r>
              <a:endParaRPr lang="en-US" altLang="en-US" sz="1800">
                <a:solidFill>
                  <a:schemeClr val="bg1"/>
                </a:solidFill>
              </a:endParaRPr>
            </a:p>
          </p:txBody>
        </p:sp>
        <p:sp>
          <p:nvSpPr>
            <p:cNvPr id="11" name="Text Box 9"/>
            <p:cNvSpPr txBox="1">
              <a:spLocks noChangeArrowheads="1"/>
            </p:cNvSpPr>
            <p:nvPr/>
          </p:nvSpPr>
          <p:spPr bwMode="auto">
            <a:xfrm>
              <a:off x="7543800" y="3657538"/>
              <a:ext cx="1447800" cy="990563"/>
            </a:xfrm>
            <a:prstGeom prst="rect">
              <a:avLst/>
            </a:prstGeom>
            <a:solidFill>
              <a:schemeClr val="accent1">
                <a:lumMod val="20000"/>
                <a:lumOff val="80000"/>
              </a:schemeClr>
            </a:solidFill>
            <a:ln w="9525">
              <a:solidFill>
                <a:schemeClr val="tx1"/>
              </a:solidFill>
              <a:miter lim="800000"/>
            </a:ln>
          </p:spPr>
          <p:txBody>
            <a:bodyPr lIns="91429" tIns="45714" rIns="91429" bIns="45714" anchor="ctr" anchorCtr="1"/>
            <a:lstStyle/>
            <a:p>
              <a:pPr algn="ctr">
                <a:spcBef>
                  <a:spcPct val="50000"/>
                </a:spcBef>
                <a:defRPr/>
              </a:pPr>
              <a:r>
                <a:rPr lang="en-US" sz="1400" b="1"/>
                <a:t>Beneficiaries (</a:t>
              </a:r>
              <a:r>
                <a:rPr lang="en-US" sz="1400" b="1" i="1"/>
                <a:t>i.e.</a:t>
              </a:r>
              <a:r>
                <a:rPr lang="en-US" sz="1400" b="1"/>
                <a:t>, spouse, children, others)</a:t>
              </a:r>
            </a:p>
          </p:txBody>
        </p:sp>
        <p:sp>
          <p:nvSpPr>
            <p:cNvPr id="12" name="Text Box 10"/>
            <p:cNvSpPr txBox="1">
              <a:spLocks noChangeArrowheads="1"/>
            </p:cNvSpPr>
            <p:nvPr/>
          </p:nvSpPr>
          <p:spPr bwMode="auto">
            <a:xfrm>
              <a:off x="4005385" y="3733800"/>
              <a:ext cx="1133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nchorCtr="1"/>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buClrTx/>
                <a:buSzTx/>
                <a:buFontTx/>
                <a:buNone/>
              </a:pPr>
              <a:r>
                <a:rPr lang="en-US" altLang="en-US" sz="1800"/>
                <a:t>IDGT</a:t>
              </a:r>
            </a:p>
          </p:txBody>
        </p:sp>
        <p:sp>
          <p:nvSpPr>
            <p:cNvPr id="13" name="Freeform 11"/>
            <p:cNvSpPr/>
            <p:nvPr/>
          </p:nvSpPr>
          <p:spPr bwMode="auto">
            <a:xfrm>
              <a:off x="1058985" y="3733800"/>
              <a:ext cx="2719754" cy="46038"/>
            </a:xfrm>
            <a:custGeom>
              <a:gdLst>
                <a:gd name="T0" fmla="*/ 0 w 1746"/>
                <a:gd name="T1" fmla="*/ 0 h 1"/>
                <a:gd name="T2" fmla="*/ 2147483647 w 1746"/>
                <a:gd name="T3" fmla="*/ 0 h 1"/>
                <a:gd name="T4" fmla="*/ 0 60000 65536"/>
                <a:gd name="T5" fmla="*/ 0 60000 65536"/>
                <a:gd name="T6" fmla="*/ 0 w 1746"/>
                <a:gd name="T7" fmla="*/ 0 h 1"/>
                <a:gd name="T8" fmla="*/ 1746 w 1746"/>
                <a:gd name="T9" fmla="*/ 1 h 1"/>
              </a:gdLst>
              <a:cxnLst>
                <a:cxn ang="T4">
                  <a:pos x="T0" y="T1"/>
                </a:cxn>
                <a:cxn ang="T5">
                  <a:pos x="T2" y="T3"/>
                </a:cxn>
              </a:cxnLst>
              <a:rect l="T6" t="T7" r="T8" b="T9"/>
              <a:pathLst>
                <a:path w="1746" h="1">
                  <a:moveTo>
                    <a:pt x="0" y="0"/>
                  </a:moveTo>
                  <a:lnTo>
                    <a:pt x="1746" y="0"/>
                  </a:lnTo>
                </a:path>
              </a:pathLst>
            </a:custGeom>
            <a:noFill/>
            <a:ln w="12700">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Line 12"/>
            <p:cNvSpPr>
              <a:spLocks noChangeShapeType="1"/>
            </p:cNvSpPr>
            <p:nvPr/>
          </p:nvSpPr>
          <p:spPr bwMode="auto">
            <a:xfrm flipV="1">
              <a:off x="5365262" y="4114800"/>
              <a:ext cx="2178538" cy="0"/>
            </a:xfrm>
            <a:prstGeom prst="line">
              <a:avLst/>
            </a:prstGeom>
            <a:noFill/>
            <a:ln w="127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15"/>
            <p:cNvSpPr txBox="1">
              <a:spLocks noChangeArrowheads="1"/>
            </p:cNvSpPr>
            <p:nvPr/>
          </p:nvSpPr>
          <p:spPr bwMode="auto">
            <a:xfrm>
              <a:off x="681241" y="2003908"/>
              <a:ext cx="3278234" cy="788203"/>
            </a:xfrm>
            <a:prstGeom prst="rect">
              <a:avLst/>
            </a:prstGeom>
            <a:solidFill>
              <a:schemeClr val="bg2">
                <a:lumMod val="40000"/>
                <a:lumOff val="60000"/>
              </a:schemeClr>
            </a:solidFill>
            <a:ln w="9525">
              <a:solidFill>
                <a:schemeClr val="tx1"/>
              </a:solidFill>
              <a:prstDash val="dash"/>
              <a:miter lim="800000"/>
            </a:ln>
          </p:spPr>
          <p:txBody>
            <a:bodyPr wrap="square" lIns="91429" tIns="45714" rIns="91429" bIns="45714">
              <a:spAutoFit/>
            </a:bodyPr>
            <a:lstStyle/>
            <a:p>
              <a:pPr marL="0" lvl="1" algn="just">
                <a:lnSpc>
                  <a:spcPct val="120000"/>
                </a:lnSpc>
                <a:spcBef>
                  <a:spcPct val="50000"/>
                </a:spcBef>
                <a:defRPr/>
              </a:pPr>
              <a:r>
                <a:rPr lang="en-US" sz="1500" b="1" u="sng"/>
                <a:t>Step 1 – The Gift Transaction</a:t>
              </a:r>
              <a:r>
                <a:rPr lang="en-US" sz="1500" b="1"/>
                <a:t>:  </a:t>
              </a:r>
              <a:r>
                <a:rPr lang="en-US" sz="1500" smtClean="0"/>
                <a:t>Client </a:t>
              </a:r>
              <a:r>
                <a:rPr lang="en-US" sz="1500"/>
                <a:t>establishes </a:t>
              </a:r>
              <a:r>
                <a:rPr lang="en-US" sz="1500" smtClean="0"/>
                <a:t>IDGT </a:t>
              </a:r>
              <a:r>
                <a:rPr lang="en-US" sz="1500"/>
                <a:t>and transfers </a:t>
              </a:r>
              <a:r>
                <a:rPr lang="en-US" sz="1500" smtClean="0"/>
                <a:t>“</a:t>
              </a:r>
              <a:r>
                <a:rPr lang="en-US" sz="1500"/>
                <a:t>seed” </a:t>
              </a:r>
              <a:r>
                <a:rPr lang="en-US" sz="1500" smtClean="0"/>
                <a:t>gift not exceeding $11.7 M in value.  </a:t>
              </a:r>
              <a:endParaRPr lang="en-US" sz="1500"/>
            </a:p>
          </p:txBody>
        </p:sp>
        <p:sp>
          <p:nvSpPr>
            <p:cNvPr id="16" name="Freeform 24"/>
            <p:cNvSpPr/>
            <p:nvPr/>
          </p:nvSpPr>
          <p:spPr bwMode="auto">
            <a:xfrm>
              <a:off x="1210082" y="4191000"/>
              <a:ext cx="2568656" cy="46038"/>
            </a:xfrm>
            <a:custGeom>
              <a:gdLst>
                <a:gd name="T0" fmla="*/ 0 w 1690"/>
                <a:gd name="T1" fmla="*/ 0 h 1"/>
                <a:gd name="T2" fmla="*/ 2147483647 w 1690"/>
                <a:gd name="T3" fmla="*/ 0 h 1"/>
                <a:gd name="T4" fmla="*/ 0 60000 65536"/>
                <a:gd name="T5" fmla="*/ 0 60000 65536"/>
                <a:gd name="T6" fmla="*/ 0 w 1690"/>
                <a:gd name="T7" fmla="*/ 0 h 1"/>
                <a:gd name="T8" fmla="*/ 1690 w 1690"/>
                <a:gd name="T9" fmla="*/ 1 h 1"/>
              </a:gdLst>
              <a:cxnLst>
                <a:cxn ang="T4">
                  <a:pos x="T0" y="T1"/>
                </a:cxn>
                <a:cxn ang="T5">
                  <a:pos x="T2" y="T3"/>
                </a:cxn>
              </a:cxnLst>
              <a:rect l="T6" t="T7" r="T8" b="T9"/>
              <a:pathLst>
                <a:path w="1690" h="1">
                  <a:moveTo>
                    <a:pt x="0" y="0"/>
                  </a:moveTo>
                  <a:lnTo>
                    <a:pt x="1690" y="0"/>
                  </a:lnTo>
                </a:path>
              </a:pathLst>
            </a:custGeom>
            <a:noFill/>
            <a:ln w="12700">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27"/>
            <p:cNvSpPr/>
            <p:nvPr/>
          </p:nvSpPr>
          <p:spPr bwMode="auto">
            <a:xfrm>
              <a:off x="1058985" y="4495800"/>
              <a:ext cx="2719754" cy="79375"/>
            </a:xfrm>
            <a:custGeom>
              <a:gdLst>
                <a:gd name="T0" fmla="*/ 2147483647 w 1910"/>
                <a:gd name="T1" fmla="*/ 0 h 1"/>
                <a:gd name="T2" fmla="*/ 0 w 1910"/>
                <a:gd name="T3" fmla="*/ 0 h 1"/>
                <a:gd name="T4" fmla="*/ 0 60000 65536"/>
                <a:gd name="T5" fmla="*/ 0 60000 65536"/>
                <a:gd name="T6" fmla="*/ 0 w 1910"/>
                <a:gd name="T7" fmla="*/ 0 h 1"/>
                <a:gd name="T8" fmla="*/ 1910 w 1910"/>
                <a:gd name="T9" fmla="*/ 1 h 1"/>
              </a:gdLst>
              <a:cxnLst>
                <a:cxn ang="T4">
                  <a:pos x="T0" y="T1"/>
                </a:cxn>
                <a:cxn ang="T5">
                  <a:pos x="T2" y="T3"/>
                </a:cxn>
              </a:cxnLst>
              <a:rect l="T6" t="T7" r="T8" b="T9"/>
              <a:pathLst>
                <a:path w="1910" h="1">
                  <a:moveTo>
                    <a:pt x="1910" y="0"/>
                  </a:moveTo>
                  <a:lnTo>
                    <a:pt x="0" y="0"/>
                  </a:ln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Text Box 15"/>
            <p:cNvSpPr txBox="1">
              <a:spLocks noChangeArrowheads="1"/>
            </p:cNvSpPr>
            <p:nvPr/>
          </p:nvSpPr>
          <p:spPr bwMode="auto">
            <a:xfrm>
              <a:off x="4572000" y="1981200"/>
              <a:ext cx="4343401" cy="1008902"/>
            </a:xfrm>
            <a:prstGeom prst="rect">
              <a:avLst/>
            </a:prstGeom>
            <a:solidFill>
              <a:schemeClr val="bg2">
                <a:lumMod val="40000"/>
                <a:lumOff val="60000"/>
              </a:schemeClr>
            </a:solidFill>
            <a:ln w="9525">
              <a:solidFill>
                <a:schemeClr val="tx1"/>
              </a:solidFill>
              <a:prstDash val="dash"/>
              <a:miter lim="800000"/>
            </a:ln>
          </p:spPr>
          <p:txBody>
            <a:bodyPr wrap="square" lIns="91429" tIns="45714" rIns="91429" bIns="45714">
              <a:spAutoFit/>
            </a:bodyPr>
            <a:lstStyle/>
            <a:p>
              <a:pPr marL="0" lvl="1" algn="just">
                <a:lnSpc>
                  <a:spcPct val="120000"/>
                </a:lnSpc>
                <a:spcBef>
                  <a:spcPct val="50000"/>
                </a:spcBef>
                <a:defRPr/>
              </a:pPr>
              <a:r>
                <a:rPr lang="en-US" sz="1500" b="1" u="sng"/>
                <a:t>Step 3 – Distribution of IDGT Assets</a:t>
              </a:r>
              <a:r>
                <a:rPr lang="en-US" sz="1500" b="1"/>
                <a:t>:  </a:t>
              </a:r>
              <a:r>
                <a:rPr lang="en-US" sz="1500"/>
                <a:t>Interests gifted / sold to </a:t>
              </a:r>
              <a:r>
                <a:rPr lang="en-US" sz="1500" err="1" smtClean="0"/>
                <a:t>IDGT </a:t>
              </a:r>
              <a:r>
                <a:rPr lang="en-US" sz="1500"/>
                <a:t>(or </a:t>
              </a:r>
              <a:r>
                <a:rPr lang="en-US" sz="1500" smtClean="0"/>
                <a:t>their proceeds </a:t>
              </a:r>
              <a:r>
                <a:rPr lang="en-US" sz="1500"/>
                <a:t>from </a:t>
              </a:r>
              <a:r>
                <a:rPr lang="en-US" sz="1500" smtClean="0"/>
                <a:t>sale</a:t>
              </a:r>
              <a:r>
                <a:rPr lang="en-US" sz="1500"/>
                <a:t>), and </a:t>
              </a:r>
              <a:r>
                <a:rPr lang="en-US" sz="1500" smtClean="0"/>
                <a:t>future </a:t>
              </a:r>
              <a:r>
                <a:rPr lang="en-US" sz="1500"/>
                <a:t>appreciation, less the payments under the </a:t>
              </a:r>
              <a:r>
                <a:rPr lang="en-US" sz="1500" smtClean="0"/>
                <a:t>note </a:t>
              </a:r>
              <a:r>
                <a:rPr lang="en-US" sz="1500"/>
                <a:t>are held for </a:t>
              </a:r>
              <a:r>
                <a:rPr lang="en-US" sz="1500" smtClean="0"/>
                <a:t>benefit </a:t>
              </a:r>
              <a:r>
                <a:rPr lang="en-US" sz="1500"/>
                <a:t>of </a:t>
              </a:r>
              <a:r>
                <a:rPr lang="en-US" sz="1500" smtClean="0"/>
                <a:t>beneficiaries</a:t>
              </a:r>
              <a:r>
                <a:rPr lang="en-US" sz="1500">
                  <a:solidFill>
                    <a:srgbClr val="000000"/>
                  </a:solidFill>
                </a:rPr>
                <a:t>.</a:t>
              </a:r>
              <a:endParaRPr lang="en-US" sz="1500"/>
            </a:p>
          </p:txBody>
        </p:sp>
        <p:sp>
          <p:nvSpPr>
            <p:cNvPr id="19" name="Text Box 22"/>
            <p:cNvSpPr txBox="1">
              <a:spLocks noChangeArrowheads="1"/>
            </p:cNvSpPr>
            <p:nvPr/>
          </p:nvSpPr>
          <p:spPr bwMode="auto">
            <a:xfrm>
              <a:off x="1493390" y="3505200"/>
              <a:ext cx="1814744" cy="26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50000"/>
                </a:spcBef>
                <a:buClrTx/>
                <a:buSzTx/>
                <a:buFontTx/>
                <a:buNone/>
              </a:pPr>
              <a:r>
                <a:rPr lang="en-US" altLang="en-US" sz="1400"/>
                <a:t>Gift of Assets</a:t>
              </a:r>
              <a:endParaRPr lang="en-US" altLang="en-US" sz="1400" b="0"/>
            </a:p>
          </p:txBody>
        </p:sp>
        <p:sp>
          <p:nvSpPr>
            <p:cNvPr id="20" name="Text Box 22"/>
            <p:cNvSpPr txBox="1">
              <a:spLocks noChangeArrowheads="1"/>
            </p:cNvSpPr>
            <p:nvPr/>
          </p:nvSpPr>
          <p:spPr bwMode="auto">
            <a:xfrm>
              <a:off x="1285631" y="3962400"/>
              <a:ext cx="2342010" cy="26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50000"/>
                </a:spcBef>
                <a:buClrTx/>
                <a:buSzTx/>
                <a:buFontTx/>
                <a:buNone/>
              </a:pPr>
              <a:r>
                <a:rPr lang="en-US" altLang="en-US" sz="1400"/>
                <a:t>Sale of Assets </a:t>
              </a:r>
            </a:p>
          </p:txBody>
        </p:sp>
        <p:sp>
          <p:nvSpPr>
            <p:cNvPr id="21" name="Text Box 22"/>
            <p:cNvSpPr txBox="1">
              <a:spLocks noChangeArrowheads="1"/>
            </p:cNvSpPr>
            <p:nvPr/>
          </p:nvSpPr>
          <p:spPr bwMode="auto">
            <a:xfrm>
              <a:off x="1587826" y="4495800"/>
              <a:ext cx="1737621" cy="26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50000"/>
                </a:spcBef>
                <a:buClrTx/>
                <a:buSzTx/>
                <a:buFontTx/>
                <a:buNone/>
              </a:pPr>
              <a:r>
                <a:rPr lang="en-US" altLang="en-US" sz="1400"/>
                <a:t>Promissory Note</a:t>
              </a:r>
              <a:endParaRPr lang="en-US" altLang="en-US" sz="1400" b="0"/>
            </a:p>
          </p:txBody>
        </p:sp>
        <p:cxnSp>
          <p:nvCxnSpPr>
            <p:cNvPr id="22" name="Straight Connector 21"/>
            <p:cNvCxnSpPr/>
            <p:nvPr/>
          </p:nvCxnSpPr>
          <p:spPr>
            <a:xfrm flipH="1">
              <a:off x="1292889" y="4190918"/>
              <a:ext cx="0" cy="304789"/>
            </a:xfrm>
            <a:prstGeom prst="line">
              <a:avLst/>
            </a:prstGeom>
            <a:ln>
              <a:solidFill>
                <a:schemeClr val="tx1"/>
              </a:solidFill>
              <a:prstDash val="dash"/>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a:endCxn id="7" idx="1"/>
            </p:cNvCxnSpPr>
            <p:nvPr/>
          </p:nvCxnSpPr>
          <p:spPr>
            <a:xfrm>
              <a:off x="1292889" y="4343312"/>
              <a:ext cx="370810" cy="1153440"/>
            </a:xfrm>
            <a:prstGeom prst="line">
              <a:avLst/>
            </a:prstGeom>
            <a:ln>
              <a:solidFill>
                <a:schemeClr val="tx1"/>
              </a:solidFill>
              <a:prstDash val="dash"/>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a:stCxn id="15" idx="2"/>
            </p:cNvCxnSpPr>
            <p:nvPr/>
          </p:nvCxnSpPr>
          <p:spPr>
            <a:xfrm flipH="1">
              <a:off x="1436688" y="2792111"/>
              <a:ext cx="883670" cy="941688"/>
            </a:xfrm>
            <a:prstGeom prst="line">
              <a:avLst/>
            </a:prstGeom>
            <a:ln>
              <a:solidFill>
                <a:schemeClr val="tx1"/>
              </a:solidFill>
              <a:prstDash val="dash"/>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a:stCxn id="18" idx="2"/>
            </p:cNvCxnSpPr>
            <p:nvPr/>
          </p:nvCxnSpPr>
          <p:spPr>
            <a:xfrm flipH="1">
              <a:off x="6454531" y="2990102"/>
              <a:ext cx="289171" cy="1124698"/>
            </a:xfrm>
            <a:prstGeom prst="line">
              <a:avLst/>
            </a:prstGeom>
            <a:ln>
              <a:solidFill>
                <a:schemeClr val="tx1"/>
              </a:solidFill>
              <a:prstDash val="dash"/>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1709617718"/>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424544" y="228600"/>
            <a:ext cx="10896600" cy="1381125"/>
          </a:xfrm>
        </p:spPr>
        <p:txBody>
          <a:bodyPr>
            <a:normAutofit/>
          </a:bodyPr>
          <a:lstStyle/>
          <a:p>
            <a:r>
              <a:rPr lang="en-US" altLang="en-US" smtClean="0"/>
              <a:t>Sale to IDGT Strategy </a:t>
            </a:r>
            <a:br>
              <a:rPr lang="en-US" altLang="en-US" smtClean="0"/>
            </a:br>
            <a:r>
              <a:rPr lang="en-US" altLang="en-US" smtClean="0"/>
              <a:t>Practical Impact</a:t>
            </a:r>
            <a:endParaRPr lang="en-US"/>
          </a:p>
        </p:txBody>
      </p:sp>
      <p:grpSp>
        <p:nvGrpSpPr>
          <p:cNvPr id="26" name="Group 25"/>
          <p:cNvGrpSpPr/>
          <p:nvPr/>
        </p:nvGrpSpPr>
        <p:grpSpPr>
          <a:xfrm>
            <a:off x="1507068" y="938296"/>
            <a:ext cx="8966200" cy="5302476"/>
            <a:chOff x="1245153" y="1147765"/>
            <a:chExt cx="9362190" cy="5513387"/>
          </a:xfrm>
        </p:grpSpPr>
        <p:grpSp>
          <p:nvGrpSpPr>
            <p:cNvPr id="27" name="Group 26"/>
            <p:cNvGrpSpPr/>
            <p:nvPr/>
          </p:nvGrpSpPr>
          <p:grpSpPr>
            <a:xfrm>
              <a:off x="1245154" y="1147765"/>
              <a:ext cx="9362189" cy="5513387"/>
              <a:chOff x="-191760" y="1071563"/>
              <a:chExt cx="9362189" cy="5513387"/>
            </a:xfrm>
          </p:grpSpPr>
          <p:sp>
            <p:nvSpPr>
              <p:cNvPr id="29" name="Flowchart: Manual Input 28"/>
              <p:cNvSpPr/>
              <p:nvPr/>
            </p:nvSpPr>
            <p:spPr>
              <a:xfrm>
                <a:off x="798513" y="3500438"/>
                <a:ext cx="7112000" cy="2071687"/>
              </a:xfrm>
              <a:prstGeom prst="flowChartManualInput">
                <a:avLst/>
              </a:prstGeom>
              <a:solidFill>
                <a:srgbClr val="C00000">
                  <a:alpha val="6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anchor="ctr"/>
              <a:lstStyle/>
              <a:p>
                <a:pPr algn="ctr">
                  <a:defRPr/>
                </a:pPr>
                <a:endParaRPr lang="en-US"/>
              </a:p>
            </p:txBody>
          </p:sp>
          <p:sp>
            <p:nvSpPr>
              <p:cNvPr id="30" name="Freeform 29"/>
              <p:cNvSpPr/>
              <p:nvPr/>
            </p:nvSpPr>
            <p:spPr>
              <a:xfrm>
                <a:off x="798513" y="1071563"/>
                <a:ext cx="7112000" cy="2857500"/>
              </a:xfrm>
              <a:custGeom>
                <a:gdLst>
                  <a:gd name="connsiteX0" fmla="*/ 0 w 7715250"/>
                  <a:gd name="connsiteY0" fmla="*/ 2657475 h 2657475"/>
                  <a:gd name="connsiteX1" fmla="*/ 7715250 w 7715250"/>
                  <a:gd name="connsiteY1" fmla="*/ 0 h 2657475"/>
                  <a:gd name="connsiteX2" fmla="*/ 7705725 w 7715250"/>
                  <a:gd name="connsiteY2" fmla="*/ 2228850 h 2657475"/>
                  <a:gd name="connsiteX3" fmla="*/ 0 w 7715250"/>
                  <a:gd name="connsiteY3" fmla="*/ 2657475 h 2657475"/>
                </a:gdLst>
                <a:cxnLst>
                  <a:cxn ang="0">
                    <a:pos x="connsiteX0" y="connsiteY0"/>
                  </a:cxn>
                  <a:cxn ang="0">
                    <a:pos x="connsiteX1" y="connsiteY1"/>
                  </a:cxn>
                  <a:cxn ang="0">
                    <a:pos x="connsiteX2" y="connsiteY2"/>
                  </a:cxn>
                  <a:cxn ang="0">
                    <a:pos x="connsiteX3" y="connsiteY3"/>
                  </a:cxn>
                </a:cxnLst>
                <a:rect l="l" t="t" r="r" b="b"/>
                <a:pathLst>
                  <a:path w="7715250" h="2657475">
                    <a:moveTo>
                      <a:pt x="0" y="2657475"/>
                    </a:moveTo>
                    <a:lnTo>
                      <a:pt x="7715250" y="0"/>
                    </a:lnTo>
                    <a:lnTo>
                      <a:pt x="7705725" y="2228850"/>
                    </a:lnTo>
                    <a:lnTo>
                      <a:pt x="0" y="2657475"/>
                    </a:lnTo>
                    <a:close/>
                  </a:path>
                </a:pathLst>
              </a:custGeom>
              <a:solidFill>
                <a:srgbClr val="7696FE"/>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anchor="ctr"/>
              <a:lstStyle/>
              <a:p>
                <a:pPr algn="ctr">
                  <a:defRPr/>
                </a:pPr>
                <a:endParaRPr lang="en-US"/>
              </a:p>
            </p:txBody>
          </p:sp>
          <p:cxnSp>
            <p:nvCxnSpPr>
              <p:cNvPr id="31" name="Straight Connector 30"/>
              <p:cNvCxnSpPr/>
              <p:nvPr/>
            </p:nvCxnSpPr>
            <p:spPr>
              <a:xfrm flipH="1" flipV="1">
                <a:off x="798513"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789488"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597025"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2395538"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3192463"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990975"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514975"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313488"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7112000"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910513" y="5500688"/>
                <a:ext cx="0"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8513" y="3929063"/>
                <a:ext cx="7112000" cy="1143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58"/>
              <p:cNvSpPr txBox="1">
                <a:spLocks noChangeArrowheads="1"/>
              </p:cNvSpPr>
              <p:nvPr/>
            </p:nvSpPr>
            <p:spPr bwMode="auto">
              <a:xfrm>
                <a:off x="1016000" y="4643438"/>
                <a:ext cx="3192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800" b="0">
                    <a:solidFill>
                      <a:schemeClr val="bg1"/>
                    </a:solidFill>
                  </a:rPr>
                  <a:t>Promissory Note Receivable</a:t>
                </a:r>
              </a:p>
            </p:txBody>
          </p:sp>
          <p:sp>
            <p:nvSpPr>
              <p:cNvPr id="43" name="TextBox 59"/>
              <p:cNvSpPr txBox="1">
                <a:spLocks noChangeArrowheads="1"/>
              </p:cNvSpPr>
              <p:nvPr/>
            </p:nvSpPr>
            <p:spPr bwMode="auto">
              <a:xfrm>
                <a:off x="4935538" y="3929063"/>
                <a:ext cx="2828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800" b="0">
                    <a:solidFill>
                      <a:schemeClr val="bg1"/>
                    </a:solidFill>
                  </a:rPr>
                  <a:t>Cash Payments Received</a:t>
                </a:r>
              </a:p>
            </p:txBody>
          </p:sp>
          <p:sp>
            <p:nvSpPr>
              <p:cNvPr id="44" name="TextBox 60"/>
              <p:cNvSpPr txBox="1">
                <a:spLocks noChangeArrowheads="1"/>
              </p:cNvSpPr>
              <p:nvPr/>
            </p:nvSpPr>
            <p:spPr bwMode="auto">
              <a:xfrm>
                <a:off x="4800600" y="2500313"/>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800" b="0">
                    <a:solidFill>
                      <a:schemeClr val="bg1"/>
                    </a:solidFill>
                  </a:rPr>
                  <a:t>Business Interests </a:t>
                </a:r>
              </a:p>
              <a:p>
                <a:pPr algn="ctr" eaLnBrk="1" hangingPunct="1">
                  <a:spcBef>
                    <a:spcPct val="0"/>
                  </a:spcBef>
                  <a:buClrTx/>
                  <a:buSzTx/>
                  <a:buFontTx/>
                  <a:buNone/>
                </a:pPr>
                <a:r>
                  <a:rPr lang="en-US" altLang="en-US" sz="1800" b="0">
                    <a:solidFill>
                      <a:schemeClr val="bg1"/>
                    </a:solidFill>
                  </a:rPr>
                  <a:t>(or proceeds from their sale)</a:t>
                </a:r>
              </a:p>
            </p:txBody>
          </p:sp>
          <p:sp>
            <p:nvSpPr>
              <p:cNvPr id="46" name="TextBox 62"/>
              <p:cNvSpPr txBox="1">
                <a:spLocks noChangeArrowheads="1"/>
              </p:cNvSpPr>
              <p:nvPr/>
            </p:nvSpPr>
            <p:spPr bwMode="auto">
              <a:xfrm rot="5400000">
                <a:off x="7454901" y="6024562"/>
                <a:ext cx="8699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eaLnBrk="1" hangingPunct="1">
                  <a:spcBef>
                    <a:spcPct val="0"/>
                  </a:spcBef>
                  <a:buClrTx/>
                  <a:buSzTx/>
                  <a:buFontTx/>
                  <a:buNone/>
                </a:pPr>
                <a:r>
                  <a:rPr lang="en-US" altLang="en-US" sz="1000">
                    <a:solidFill>
                      <a:schemeClr val="bg1"/>
                    </a:solidFill>
                  </a:rPr>
                  <a:t>Year 9</a:t>
                </a:r>
              </a:p>
            </p:txBody>
          </p:sp>
          <p:cxnSp>
            <p:nvCxnSpPr>
              <p:cNvPr id="47" name="Straight Connector 46"/>
              <p:cNvCxnSpPr>
                <a:stCxn id="30" idx="0"/>
              </p:cNvCxnSpPr>
              <p:nvPr/>
            </p:nvCxnSpPr>
            <p:spPr>
              <a:xfrm flipH="1">
                <a:off x="-191760" y="3929063"/>
                <a:ext cx="9902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320686" y="4439166"/>
                <a:ext cx="0" cy="357187"/>
              </a:xfrm>
              <a:prstGeom prst="line">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9" name="TextBox 77"/>
              <p:cNvSpPr txBox="1">
                <a:spLocks noChangeArrowheads="1"/>
              </p:cNvSpPr>
              <p:nvPr/>
            </p:nvSpPr>
            <p:spPr bwMode="auto">
              <a:xfrm>
                <a:off x="-191760" y="3123774"/>
                <a:ext cx="979468" cy="76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400"/>
                  <a:t>IDGT “Net” Value</a:t>
                </a:r>
              </a:p>
            </p:txBody>
          </p:sp>
          <p:cxnSp>
            <p:nvCxnSpPr>
              <p:cNvPr id="50" name="Straight Connector 49"/>
              <p:cNvCxnSpPr/>
              <p:nvPr/>
            </p:nvCxnSpPr>
            <p:spPr>
              <a:xfrm flipH="1">
                <a:off x="297974" y="2766586"/>
                <a:ext cx="0" cy="357188"/>
              </a:xfrm>
              <a:prstGeom prst="line">
                <a:avLst/>
              </a:prstGeom>
              <a:ln>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cxnSp>
            <p:nvCxnSpPr>
              <p:cNvPr id="51" name="Straight Connector 50"/>
              <p:cNvCxnSpPr>
                <a:stCxn id="30" idx="1"/>
              </p:cNvCxnSpPr>
              <p:nvPr/>
            </p:nvCxnSpPr>
            <p:spPr>
              <a:xfrm>
                <a:off x="7910513" y="1071563"/>
                <a:ext cx="14446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077200" y="3505200"/>
                <a:ext cx="7254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7910513" y="5572125"/>
                <a:ext cx="14446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4" name="TextBox 84"/>
              <p:cNvSpPr txBox="1">
                <a:spLocks noChangeArrowheads="1"/>
              </p:cNvSpPr>
              <p:nvPr/>
            </p:nvSpPr>
            <p:spPr bwMode="auto">
              <a:xfrm>
                <a:off x="7917253" y="1533642"/>
                <a:ext cx="1253176" cy="165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400" b="0"/>
                  <a:t>Net </a:t>
                </a:r>
                <a:r>
                  <a:rPr lang="en-US" altLang="en-US" sz="1400" b="0" err="1" smtClean="0"/>
                  <a:t>IDGT value not </a:t>
                </a:r>
                <a:r>
                  <a:rPr lang="en-US" altLang="en-US" sz="1400" b="0"/>
                  <a:t>included in </a:t>
                </a:r>
                <a:r>
                  <a:rPr lang="en-US" altLang="en-US" sz="1400" b="0" smtClean="0"/>
                  <a:t>estate, but rather held for benefit beneficiaries</a:t>
                </a:r>
                <a:endParaRPr lang="en-US" altLang="en-US" sz="1400" b="0"/>
              </a:p>
            </p:txBody>
          </p:sp>
          <p:sp>
            <p:nvSpPr>
              <p:cNvPr id="55" name="TextBox 85"/>
              <p:cNvSpPr txBox="1">
                <a:spLocks noChangeArrowheads="1"/>
              </p:cNvSpPr>
              <p:nvPr/>
            </p:nvSpPr>
            <p:spPr bwMode="auto">
              <a:xfrm>
                <a:off x="7950894" y="3718495"/>
                <a:ext cx="1219535" cy="165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400" b="0" smtClean="0"/>
                  <a:t>Tax-free cash/in-kind </a:t>
                </a:r>
                <a:r>
                  <a:rPr lang="en-US" altLang="en-US" sz="1400" b="0"/>
                  <a:t>payments received by Grantor </a:t>
                </a:r>
                <a:r>
                  <a:rPr lang="en-US" altLang="en-US" sz="1400" b="0" smtClean="0"/>
                  <a:t>included </a:t>
                </a:r>
                <a:r>
                  <a:rPr lang="en-US" altLang="en-US" sz="1400" b="0"/>
                  <a:t>in </a:t>
                </a:r>
                <a:r>
                  <a:rPr lang="en-US" altLang="en-US" sz="1400" b="0" smtClean="0"/>
                  <a:t>estate</a:t>
                </a:r>
                <a:endParaRPr lang="en-US" altLang="en-US" sz="1400" b="0"/>
              </a:p>
            </p:txBody>
          </p:sp>
          <p:sp>
            <p:nvSpPr>
              <p:cNvPr id="56" name="TextBox 90"/>
              <p:cNvSpPr txBox="1">
                <a:spLocks noChangeArrowheads="1"/>
              </p:cNvSpPr>
              <p:nvPr/>
            </p:nvSpPr>
            <p:spPr bwMode="auto">
              <a:xfrm rot="560516">
                <a:off x="760413" y="4532315"/>
                <a:ext cx="7159625" cy="25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000" i="1">
                    <a:solidFill>
                      <a:schemeClr val="bg1"/>
                    </a:solidFill>
                  </a:rPr>
                  <a:t>Outstanding balance on N</a:t>
                </a:r>
                <a:r>
                  <a:rPr lang="en-US" altLang="en-US" sz="1000" i="1" smtClean="0">
                    <a:solidFill>
                      <a:schemeClr val="bg1"/>
                    </a:solidFill>
                  </a:rPr>
                  <a:t>ote </a:t>
                </a:r>
                <a:r>
                  <a:rPr lang="en-US" altLang="en-US" sz="1000" i="1">
                    <a:solidFill>
                      <a:schemeClr val="bg1"/>
                    </a:solidFill>
                  </a:rPr>
                  <a:t>goes down as IDGT uses business income to pay down principal </a:t>
                </a:r>
              </a:p>
            </p:txBody>
          </p:sp>
          <p:sp>
            <p:nvSpPr>
              <p:cNvPr id="57" name="TextBox 37"/>
              <p:cNvSpPr txBox="1">
                <a:spLocks noChangeArrowheads="1"/>
              </p:cNvSpPr>
              <p:nvPr/>
            </p:nvSpPr>
            <p:spPr bwMode="auto">
              <a:xfrm rot="20260833">
                <a:off x="603211" y="2471898"/>
                <a:ext cx="7646349" cy="25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000" i="1">
                    <a:solidFill>
                      <a:schemeClr val="bg1"/>
                    </a:solidFill>
                  </a:rPr>
                  <a:t>Income and appreciation on Business Interests (or proceeds from their sale)*</a:t>
                </a:r>
              </a:p>
            </p:txBody>
          </p:sp>
          <p:sp>
            <p:nvSpPr>
              <p:cNvPr id="58" name="TextBox 42"/>
              <p:cNvSpPr txBox="1">
                <a:spLocks noChangeArrowheads="1"/>
              </p:cNvSpPr>
              <p:nvPr/>
            </p:nvSpPr>
            <p:spPr bwMode="auto">
              <a:xfrm rot="21374885">
                <a:off x="800100" y="3715546"/>
                <a:ext cx="7116763" cy="25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000" i="1">
                    <a:solidFill>
                      <a:schemeClr val="bg1"/>
                    </a:solidFill>
                  </a:rPr>
                  <a:t>Interest received on </a:t>
                </a:r>
                <a:r>
                  <a:rPr lang="en-US" altLang="en-US" sz="1000" i="1" smtClean="0">
                    <a:solidFill>
                      <a:schemeClr val="bg1"/>
                    </a:solidFill>
                  </a:rPr>
                  <a:t>Note </a:t>
                </a:r>
                <a:r>
                  <a:rPr lang="en-US" altLang="en-US" sz="1000" i="1">
                    <a:solidFill>
                      <a:schemeClr val="bg1"/>
                    </a:solidFill>
                  </a:rPr>
                  <a:t>(e.g., </a:t>
                </a:r>
                <a:r>
                  <a:rPr lang="en-US" altLang="en-US" sz="1000" i="1" smtClean="0">
                    <a:solidFill>
                      <a:schemeClr val="bg1"/>
                    </a:solidFill>
                  </a:rPr>
                  <a:t>February 2021 Mid-Term AFR </a:t>
                </a:r>
                <a:r>
                  <a:rPr lang="en-US" altLang="en-US" sz="1000" i="1">
                    <a:solidFill>
                      <a:schemeClr val="bg1"/>
                    </a:solidFill>
                  </a:rPr>
                  <a:t>= </a:t>
                </a:r>
                <a:r>
                  <a:rPr lang="en-US" altLang="en-US" sz="1000" i="1" smtClean="0">
                    <a:solidFill>
                      <a:schemeClr val="bg1"/>
                    </a:solidFill>
                  </a:rPr>
                  <a:t>0.56%) </a:t>
                </a:r>
                <a:endParaRPr lang="en-US" altLang="en-US" sz="1000" i="1">
                  <a:solidFill>
                    <a:schemeClr val="bg1"/>
                  </a:solidFill>
                </a:endParaRPr>
              </a:p>
            </p:txBody>
          </p:sp>
          <p:sp>
            <p:nvSpPr>
              <p:cNvPr id="59" name="TextBox 43"/>
              <p:cNvSpPr txBox="1">
                <a:spLocks noChangeArrowheads="1"/>
              </p:cNvSpPr>
              <p:nvPr/>
            </p:nvSpPr>
            <p:spPr bwMode="auto">
              <a:xfrm>
                <a:off x="2612232" y="6008562"/>
                <a:ext cx="6558197" cy="28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eaLnBrk="1" hangingPunct="1">
                  <a:spcBef>
                    <a:spcPct val="0"/>
                  </a:spcBef>
                  <a:buClrTx/>
                  <a:buSzTx/>
                  <a:buFontTx/>
                  <a:buNone/>
                </a:pPr>
                <a:r>
                  <a:rPr lang="en-US" altLang="en-US" sz="1200" b="0" i="1"/>
                  <a:t>* - </a:t>
                </a:r>
                <a:r>
                  <a:rPr lang="en-US" altLang="en-US" sz="1200" b="0" i="1" smtClean="0"/>
                  <a:t>Assumes </a:t>
                </a:r>
                <a:r>
                  <a:rPr lang="en-US" altLang="en-US" sz="1200" b="0" i="1"/>
                  <a:t>assets transferred appreciate at </a:t>
                </a:r>
                <a:r>
                  <a:rPr lang="en-US" altLang="en-US" sz="1200" b="0" i="1" smtClean="0"/>
                  <a:t>rate </a:t>
                </a:r>
                <a:r>
                  <a:rPr lang="en-US" altLang="en-US" sz="1200" b="0" i="1"/>
                  <a:t>greater than </a:t>
                </a:r>
                <a:r>
                  <a:rPr lang="en-US" altLang="en-US" sz="1200" b="0" i="1" smtClean="0"/>
                  <a:t>interest </a:t>
                </a:r>
                <a:r>
                  <a:rPr lang="en-US" altLang="en-US" sz="1200" b="0" i="1"/>
                  <a:t>paid under the </a:t>
                </a:r>
                <a:r>
                  <a:rPr lang="en-US" altLang="en-US" sz="1200" b="0" i="1" smtClean="0"/>
                  <a:t>Note</a:t>
                </a:r>
                <a:endParaRPr lang="en-US" altLang="en-US" sz="1200" b="0" i="1"/>
              </a:p>
            </p:txBody>
          </p:sp>
        </p:grpSp>
        <p:sp>
          <p:nvSpPr>
            <p:cNvPr id="28" name="TextBox 68"/>
            <p:cNvSpPr txBox="1">
              <a:spLocks noChangeArrowheads="1"/>
            </p:cNvSpPr>
            <p:nvPr/>
          </p:nvSpPr>
          <p:spPr bwMode="auto">
            <a:xfrm>
              <a:off x="1245153" y="4007986"/>
              <a:ext cx="1026786" cy="53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400"/>
                <a:t>Grantor’s “Estate”</a:t>
              </a:r>
            </a:p>
          </p:txBody>
        </p:sp>
      </p:grpSp>
      <p:sp>
        <p:nvSpPr>
          <p:cNvPr id="61" name="TextBox 68"/>
          <p:cNvSpPr txBox="1">
            <a:spLocks noChangeArrowheads="1"/>
          </p:cNvSpPr>
          <p:nvPr/>
        </p:nvSpPr>
        <p:spPr bwMode="auto">
          <a:xfrm>
            <a:off x="2005245" y="5408833"/>
            <a:ext cx="983356" cy="5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eaLnBrk="0" hangingPunct="0">
              <a:spcBef>
                <a:spcPct val="20000"/>
              </a:spcBef>
              <a:buClr>
                <a:srgbClr val="014481"/>
              </a:buClr>
              <a:buSzPct val="110000"/>
              <a:buChar char="•"/>
              <a:defRPr sz="3200" b="1">
                <a:solidFill>
                  <a:schemeClr val="tx1"/>
                </a:solidFill>
                <a:latin typeface="Arial"/>
              </a:defRPr>
            </a:lvl1pPr>
            <a:lvl2pPr marL="742950" indent="-285750" eaLnBrk="0" hangingPunct="0">
              <a:spcBef>
                <a:spcPct val="20000"/>
              </a:spcBef>
              <a:buClr>
                <a:srgbClr val="014481"/>
              </a:buClr>
              <a:buSzPct val="110000"/>
              <a:buChar char="•"/>
              <a:defRPr sz="2800">
                <a:solidFill>
                  <a:schemeClr val="tx1"/>
                </a:solidFill>
                <a:latin typeface="Arial"/>
              </a:defRPr>
            </a:lvl2pPr>
            <a:lvl3pPr marL="1143000" indent="-228600" eaLnBrk="0" hangingPunct="0">
              <a:spcBef>
                <a:spcPct val="20000"/>
              </a:spcBef>
              <a:buClr>
                <a:srgbClr val="014481"/>
              </a:buClr>
              <a:buSzPct val="110000"/>
              <a:buChar char="•"/>
              <a:defRPr sz="2400">
                <a:solidFill>
                  <a:schemeClr val="tx1"/>
                </a:solidFill>
                <a:latin typeface="Arial"/>
              </a:defRPr>
            </a:lvl3pPr>
            <a:lvl4pPr marL="1600200" indent="-228600" eaLnBrk="0" hangingPunct="0">
              <a:spcBef>
                <a:spcPct val="20000"/>
              </a:spcBef>
              <a:buClr>
                <a:srgbClr val="014481"/>
              </a:buClr>
              <a:buSzPct val="110000"/>
              <a:buChar char="•"/>
              <a:defRPr sz="2000">
                <a:solidFill>
                  <a:schemeClr val="tx1"/>
                </a:solidFill>
                <a:latin typeface="Arial"/>
              </a:defRPr>
            </a:lvl4pPr>
            <a:lvl5pPr marL="2057400" indent="-228600" eaLnBrk="0" hangingPunct="0">
              <a:spcBef>
                <a:spcPct val="20000"/>
              </a:spcBef>
              <a:buClr>
                <a:srgbClr val="014481"/>
              </a:buClr>
              <a:buSzPct val="110000"/>
              <a:buChar char="•"/>
              <a:defRPr sz="2000">
                <a:solidFill>
                  <a:schemeClr val="tx1"/>
                </a:solidFill>
                <a:latin typeface="Arial"/>
              </a:defRPr>
            </a:lvl5pPr>
            <a:lvl6pPr marL="2514600" indent="-228600" eaLnBrk="0" fontAlgn="base" hangingPunct="0">
              <a:spcBef>
                <a:spcPct val="20000"/>
              </a:spcBef>
              <a:spcAft>
                <a:spcPct val="0"/>
              </a:spcAft>
              <a:buClr>
                <a:srgbClr val="014481"/>
              </a:buClr>
              <a:buSzPct val="110000"/>
              <a:buChar char="•"/>
              <a:defRPr sz="2000">
                <a:solidFill>
                  <a:schemeClr val="tx1"/>
                </a:solidFill>
                <a:latin typeface="Arial"/>
              </a:defRPr>
            </a:lvl6pPr>
            <a:lvl7pPr marL="2971800" indent="-228600" eaLnBrk="0" fontAlgn="base" hangingPunct="0">
              <a:spcBef>
                <a:spcPct val="20000"/>
              </a:spcBef>
              <a:spcAft>
                <a:spcPct val="0"/>
              </a:spcAft>
              <a:buClr>
                <a:srgbClr val="014481"/>
              </a:buClr>
              <a:buSzPct val="110000"/>
              <a:buChar char="•"/>
              <a:defRPr sz="2000">
                <a:solidFill>
                  <a:schemeClr val="tx1"/>
                </a:solidFill>
                <a:latin typeface="Arial"/>
              </a:defRPr>
            </a:lvl7pPr>
            <a:lvl8pPr marL="3429000" indent="-228600" eaLnBrk="0" fontAlgn="base" hangingPunct="0">
              <a:spcBef>
                <a:spcPct val="20000"/>
              </a:spcBef>
              <a:spcAft>
                <a:spcPct val="0"/>
              </a:spcAft>
              <a:buClr>
                <a:srgbClr val="014481"/>
              </a:buClr>
              <a:buSzPct val="110000"/>
              <a:buChar char="•"/>
              <a:defRPr sz="2000">
                <a:solidFill>
                  <a:schemeClr val="tx1"/>
                </a:solidFill>
                <a:latin typeface="Arial"/>
              </a:defRPr>
            </a:lvl8pPr>
            <a:lvl9pPr marL="3886200" indent="-228600" eaLnBrk="0" fontAlgn="base" hangingPunct="0">
              <a:spcBef>
                <a:spcPct val="20000"/>
              </a:spcBef>
              <a:spcAft>
                <a:spcPct val="0"/>
              </a:spcAft>
              <a:buClr>
                <a:srgbClr val="014481"/>
              </a:buClr>
              <a:buSzPct val="110000"/>
              <a:buChar char="•"/>
              <a:defRPr sz="2000">
                <a:solidFill>
                  <a:schemeClr val="tx1"/>
                </a:solidFill>
                <a:latin typeface="Arial"/>
              </a:defRPr>
            </a:lvl9pPr>
          </a:lstStyle>
          <a:p>
            <a:pPr algn="ctr" eaLnBrk="1" hangingPunct="1">
              <a:spcBef>
                <a:spcPct val="0"/>
              </a:spcBef>
              <a:buClrTx/>
              <a:buSzTx/>
              <a:buFontTx/>
              <a:buNone/>
            </a:pPr>
            <a:r>
              <a:rPr lang="en-US" altLang="en-US" sz="1400" smtClean="0"/>
              <a:t>Date of Sale</a:t>
            </a:r>
            <a:endParaRPr lang="en-US" altLang="en-US" sz="1400"/>
          </a:p>
        </p:txBody>
      </p:sp>
    </p:spTree>
    <p:extLst>
      <p:ext uri="{BB962C8B-B14F-4D97-AF65-F5344CB8AC3E}">
        <p14:creationId xmlns:p14="http://schemas.microsoft.com/office/powerpoint/2010/main" val="379693528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365125"/>
            <a:ext cx="10515600" cy="1006475"/>
          </a:xfrm>
        </p:spPr>
        <p:txBody>
          <a:bodyPr/>
          <a:lstStyle/>
          <a:p>
            <a:r>
              <a:rPr lang="en-US" altLang="en-US" smtClean="0"/>
              <a:t>Sale to IDGT Strategy</a:t>
            </a:r>
            <a:endParaRPr lang="en-US"/>
          </a:p>
        </p:txBody>
      </p:sp>
      <p:sp>
        <p:nvSpPr>
          <p:cNvPr id="5" name="Content Placeholder 2"/>
          <p:cNvSpPr>
            <a:spLocks noGrp="1"/>
          </p:cNvSpPr>
          <p:nvPr>
            <p:ph idx="1"/>
          </p:nvPr>
        </p:nvSpPr>
        <p:spPr>
          <a:xfrm>
            <a:off x="1076324" y="1371600"/>
            <a:ext cx="10277475" cy="4684599"/>
          </a:xfrm>
        </p:spPr>
        <p:txBody>
          <a:bodyPr/>
          <a:lstStyle/>
          <a:p>
            <a:pPr marL="342900" indent="-342900" eaLnBrk="0" hangingPunct="0">
              <a:spcBef>
                <a:spcPct val="10000"/>
              </a:spcBef>
              <a:spcAft>
                <a:spcPct val="10000"/>
              </a:spcAft>
              <a:buClr>
                <a:schemeClr val="tx1"/>
              </a:buClr>
              <a:buSzPct val="110000"/>
              <a:defRPr/>
            </a:pPr>
            <a:r>
              <a:rPr lang="en-US" altLang="en-US" sz="3600" kern="0" smtClean="0"/>
              <a:t>“Seed</a:t>
            </a:r>
            <a:r>
              <a:rPr lang="en-US" altLang="en-US" sz="3600" kern="0"/>
              <a:t>” </a:t>
            </a:r>
            <a:r>
              <a:rPr lang="en-US" altLang="en-US" sz="3600" kern="0" smtClean="0"/>
              <a:t>gift</a:t>
            </a:r>
          </a:p>
          <a:p>
            <a:pPr marL="800100" lvl="1" indent="-342900" eaLnBrk="0" hangingPunct="0">
              <a:spcBef>
                <a:spcPct val="10000"/>
              </a:spcBef>
              <a:spcAft>
                <a:spcPct val="10000"/>
              </a:spcAft>
              <a:buClr>
                <a:schemeClr val="tx1"/>
              </a:buClr>
              <a:buSzPct val="110000"/>
              <a:defRPr/>
            </a:pPr>
            <a:r>
              <a:rPr lang="en-US" sz="3200" smtClean="0">
                <a:solidFill>
                  <a:schemeClr val="tx1"/>
                </a:solidFill>
              </a:rPr>
              <a:t>Gift should equal or exceed </a:t>
            </a:r>
            <a:r>
              <a:rPr lang="en-US" sz="3200">
                <a:solidFill>
                  <a:schemeClr val="tx1"/>
                </a:solidFill>
              </a:rPr>
              <a:t>10% of </a:t>
            </a:r>
            <a:r>
              <a:rPr lang="en-US" sz="3200" smtClean="0">
                <a:solidFill>
                  <a:schemeClr val="tx1"/>
                </a:solidFill>
              </a:rPr>
              <a:t>expected value of eventual sale to IDGT</a:t>
            </a:r>
            <a:endParaRPr lang="en-US" sz="3200">
              <a:solidFill>
                <a:schemeClr val="tx1"/>
              </a:solidFill>
            </a:endParaRPr>
          </a:p>
          <a:p>
            <a:pPr marL="800100" lvl="1" indent="-342900" eaLnBrk="0" hangingPunct="0">
              <a:spcBef>
                <a:spcPct val="10000"/>
              </a:spcBef>
              <a:spcAft>
                <a:spcPct val="10000"/>
              </a:spcAft>
              <a:buClr>
                <a:schemeClr val="tx1"/>
              </a:buClr>
              <a:buSzPct val="110000"/>
              <a:defRPr/>
            </a:pPr>
            <a:r>
              <a:rPr lang="en-US" sz="3200" smtClean="0">
                <a:solidFill>
                  <a:schemeClr val="tx1"/>
                </a:solidFill>
              </a:rPr>
              <a:t>Gives IDGT “financial </a:t>
            </a:r>
            <a:r>
              <a:rPr lang="en-US" sz="3200">
                <a:solidFill>
                  <a:schemeClr val="tx1"/>
                </a:solidFill>
              </a:rPr>
              <a:t>wherewithal</a:t>
            </a:r>
            <a:r>
              <a:rPr lang="en-US" sz="3200" smtClean="0">
                <a:solidFill>
                  <a:schemeClr val="tx1"/>
                </a:solidFill>
              </a:rPr>
              <a:t>” to complete purchase of assets from client</a:t>
            </a:r>
          </a:p>
          <a:p>
            <a:pPr marL="800100" lvl="1" indent="-342900" eaLnBrk="0" hangingPunct="0">
              <a:spcBef>
                <a:spcPct val="10000"/>
              </a:spcBef>
              <a:spcAft>
                <a:spcPct val="10000"/>
              </a:spcAft>
              <a:buClr>
                <a:schemeClr val="tx1"/>
              </a:buClr>
              <a:buSzPct val="110000"/>
              <a:defRPr/>
            </a:pPr>
            <a:r>
              <a:rPr lang="en-US" sz="3200" smtClean="0">
                <a:solidFill>
                  <a:schemeClr val="tx1"/>
                </a:solidFill>
              </a:rPr>
              <a:t>Reduces risk </a:t>
            </a:r>
            <a:r>
              <a:rPr lang="en-US" sz="3200">
                <a:solidFill>
                  <a:schemeClr val="tx1"/>
                </a:solidFill>
              </a:rPr>
              <a:t>that </a:t>
            </a:r>
            <a:r>
              <a:rPr lang="en-US" sz="3200" smtClean="0">
                <a:solidFill>
                  <a:schemeClr val="tx1"/>
                </a:solidFill>
              </a:rPr>
              <a:t>sale </a:t>
            </a:r>
            <a:r>
              <a:rPr lang="en-US" sz="3200">
                <a:solidFill>
                  <a:schemeClr val="tx1"/>
                </a:solidFill>
              </a:rPr>
              <a:t>will be treated as § 2036 </a:t>
            </a:r>
            <a:r>
              <a:rPr lang="en-US" sz="3200" smtClean="0">
                <a:solidFill>
                  <a:schemeClr val="tx1"/>
                </a:solidFill>
              </a:rPr>
              <a:t>transfer </a:t>
            </a:r>
            <a:r>
              <a:rPr lang="en-US" sz="3200">
                <a:solidFill>
                  <a:schemeClr val="tx1"/>
                </a:solidFill>
              </a:rPr>
              <a:t>with </a:t>
            </a:r>
            <a:r>
              <a:rPr lang="en-US" sz="3200" smtClean="0">
                <a:solidFill>
                  <a:schemeClr val="tx1"/>
                </a:solidFill>
              </a:rPr>
              <a:t>retained </a:t>
            </a:r>
            <a:r>
              <a:rPr lang="en-US" sz="3200">
                <a:solidFill>
                  <a:schemeClr val="tx1"/>
                </a:solidFill>
              </a:rPr>
              <a:t>interest </a:t>
            </a:r>
            <a:r>
              <a:rPr lang="en-US" sz="3200" smtClean="0">
                <a:solidFill>
                  <a:schemeClr val="tx1"/>
                </a:solidFill>
              </a:rPr>
              <a:t>causing estate inclusion</a:t>
            </a:r>
            <a:r>
              <a:rPr lang="en-US" sz="3200">
                <a:solidFill>
                  <a:schemeClr val="tx1"/>
                </a:solidFill>
              </a:rPr>
              <a:t> </a:t>
            </a:r>
            <a:r>
              <a:rPr lang="en-US" altLang="en-US" sz="3200" kern="0" smtClean="0">
                <a:solidFill>
                  <a:schemeClr val="tx1"/>
                </a:solidFill>
              </a:rPr>
              <a:t> </a:t>
            </a:r>
            <a:endParaRPr lang="en-US" altLang="en-US" sz="3200" kern="0">
              <a:solidFill>
                <a:schemeClr val="tx1"/>
              </a:solidFill>
            </a:endParaRPr>
          </a:p>
        </p:txBody>
      </p:sp>
    </p:spTree>
    <p:extLst>
      <p:ext uri="{BB962C8B-B14F-4D97-AF65-F5344CB8AC3E}">
        <p14:creationId xmlns:p14="http://schemas.microsoft.com/office/powerpoint/2010/main" val="765694075"/>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166233"/>
            <a:ext cx="10515600" cy="1205367"/>
          </a:xfrm>
        </p:spPr>
        <p:txBody>
          <a:bodyPr/>
          <a:lstStyle/>
          <a:p>
            <a:r>
              <a:rPr lang="en-US" altLang="en-US" smtClean="0"/>
              <a:t>Sale to IDGT Strategy</a:t>
            </a:r>
            <a:endParaRPr lang="en-US"/>
          </a:p>
        </p:txBody>
      </p:sp>
      <p:sp>
        <p:nvSpPr>
          <p:cNvPr id="5" name="Content Placeholder 2"/>
          <p:cNvSpPr>
            <a:spLocks noGrp="1"/>
          </p:cNvSpPr>
          <p:nvPr>
            <p:ph idx="1"/>
          </p:nvPr>
        </p:nvSpPr>
        <p:spPr>
          <a:xfrm>
            <a:off x="1076324" y="1266825"/>
            <a:ext cx="10277475" cy="4789374"/>
          </a:xfrm>
        </p:spPr>
        <p:txBody>
          <a:bodyPr/>
          <a:lstStyle/>
          <a:p>
            <a:pPr marL="342900" indent="-342900" eaLnBrk="0" hangingPunct="0">
              <a:spcBef>
                <a:spcPct val="10000"/>
              </a:spcBef>
              <a:spcAft>
                <a:spcPct val="10000"/>
              </a:spcAft>
              <a:buClr>
                <a:schemeClr val="tx1"/>
              </a:buClr>
              <a:buSzPct val="110000"/>
              <a:defRPr/>
            </a:pPr>
            <a:r>
              <a:rPr lang="en-US" altLang="en-US" sz="3600" smtClean="0"/>
              <a:t>Powerful, flexible and scalable</a:t>
            </a:r>
          </a:p>
          <a:p>
            <a:pPr marL="342900" indent="-342900" eaLnBrk="0" hangingPunct="0">
              <a:spcBef>
                <a:spcPct val="10000"/>
              </a:spcBef>
              <a:spcAft>
                <a:spcPct val="10000"/>
              </a:spcAft>
              <a:buClr>
                <a:schemeClr val="tx1"/>
              </a:buClr>
              <a:buSzPct val="110000"/>
              <a:defRPr/>
            </a:pPr>
            <a:r>
              <a:rPr lang="en-US" altLang="en-US" sz="3600" smtClean="0"/>
              <a:t>Flexibility is critical</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Spousal interest (where possible)</a:t>
            </a: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Not direct transfer to descendants</a:t>
            </a: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Distributions of income / principal available to spouse</a:t>
            </a: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Distributions to spouse can find their way back to grantor</a:t>
            </a:r>
          </a:p>
          <a:p>
            <a:pPr marL="800100" lvl="1" indent="-342900" eaLnBrk="0" hangingPunct="0">
              <a:spcBef>
                <a:spcPct val="10000"/>
              </a:spcBef>
              <a:spcAft>
                <a:spcPct val="10000"/>
              </a:spcAft>
              <a:buClr>
                <a:schemeClr val="tx1"/>
              </a:buClr>
              <a:buSzPct val="110000"/>
              <a:defRPr/>
            </a:pPr>
            <a:r>
              <a:rPr lang="en-US" altLang="en-US" sz="3200">
                <a:solidFill>
                  <a:schemeClr val="tx1"/>
                </a:solidFill>
              </a:rPr>
              <a:t>Power of substitution</a:t>
            </a:r>
          </a:p>
          <a:p>
            <a:pPr marL="1257300" lvl="2" indent="-342900" eaLnBrk="0" hangingPunct="0">
              <a:spcBef>
                <a:spcPct val="10000"/>
              </a:spcBef>
              <a:spcAft>
                <a:spcPct val="10000"/>
              </a:spcAft>
              <a:buClr>
                <a:schemeClr val="tx1"/>
              </a:buClr>
              <a:buSzPct val="110000"/>
              <a:defRPr/>
            </a:pPr>
            <a:r>
              <a:rPr lang="en-US" altLang="en-US">
                <a:solidFill>
                  <a:schemeClr val="tx1"/>
                </a:solidFill>
              </a:rPr>
              <a:t>Allows grantor to take back assets at any </a:t>
            </a:r>
            <a:r>
              <a:rPr lang="en-US" altLang="en-US" smtClean="0">
                <a:solidFill>
                  <a:schemeClr val="tx1"/>
                </a:solidFill>
              </a:rPr>
              <a:t>time</a:t>
            </a:r>
            <a:endParaRPr lang="en-US" altLang="en-US">
              <a:solidFill>
                <a:schemeClr val="tx1"/>
              </a:solidFill>
            </a:endParaRP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Can regain control over IDGT assets and their income</a:t>
            </a:r>
            <a:endParaRPr lang="en-US" altLang="en-US">
              <a:solidFill>
                <a:schemeClr val="tx1"/>
              </a:solidFill>
            </a:endParaRPr>
          </a:p>
        </p:txBody>
      </p:sp>
    </p:spTree>
    <p:extLst>
      <p:ext uri="{BB962C8B-B14F-4D97-AF65-F5344CB8AC3E}">
        <p14:creationId xmlns:p14="http://schemas.microsoft.com/office/powerpoint/2010/main" val="719332933"/>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166233"/>
            <a:ext cx="10515600" cy="1205367"/>
          </a:xfrm>
        </p:spPr>
        <p:txBody>
          <a:bodyPr/>
          <a:lstStyle/>
          <a:p>
            <a:r>
              <a:rPr lang="en-US" altLang="en-US" smtClean="0"/>
              <a:t>Sale to IDGT Strategy</a:t>
            </a:r>
            <a:endParaRPr lang="en-US"/>
          </a:p>
        </p:txBody>
      </p:sp>
      <p:sp>
        <p:nvSpPr>
          <p:cNvPr id="5" name="Content Placeholder 2"/>
          <p:cNvSpPr>
            <a:spLocks noGrp="1"/>
          </p:cNvSpPr>
          <p:nvPr>
            <p:ph idx="1"/>
          </p:nvPr>
        </p:nvSpPr>
        <p:spPr>
          <a:xfrm>
            <a:off x="1076324" y="1266825"/>
            <a:ext cx="10277475" cy="4789374"/>
          </a:xfrm>
        </p:spPr>
        <p:txBody>
          <a:bodyPr/>
          <a:lstStyle/>
          <a:p>
            <a:pPr marL="342900" indent="-342900" eaLnBrk="0" hangingPunct="0">
              <a:spcBef>
                <a:spcPct val="10000"/>
              </a:spcBef>
              <a:spcAft>
                <a:spcPct val="10000"/>
              </a:spcAft>
              <a:buClr>
                <a:schemeClr val="tx1"/>
              </a:buClr>
              <a:buSzPct val="110000"/>
              <a:defRPr/>
            </a:pPr>
            <a:r>
              <a:rPr lang="en-US" altLang="en-US" sz="3600" err="1" smtClean="0"/>
              <a:t>IDGT assets are exempt from:</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Transfer taxes</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Claims of beneficiaries’ creditors</a:t>
            </a:r>
          </a:p>
          <a:p>
            <a:pPr marL="342900" indent="-342900" eaLnBrk="0" hangingPunct="0">
              <a:spcBef>
                <a:spcPct val="10000"/>
              </a:spcBef>
              <a:spcAft>
                <a:spcPct val="10000"/>
              </a:spcAft>
              <a:buClr>
                <a:schemeClr val="tx1"/>
              </a:buClr>
              <a:buSzPct val="110000"/>
              <a:defRPr/>
            </a:pPr>
            <a:r>
              <a:rPr lang="en-US" altLang="en-US" sz="3600" smtClean="0"/>
              <a:t>Flexibility is critical</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Powers of appointment</a:t>
            </a: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Allow someone other than grantor to change IDGT terms</a:t>
            </a: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Can be held by spouse</a:t>
            </a:r>
          </a:p>
          <a:p>
            <a:pPr marL="1257300" lvl="2" indent="-342900" eaLnBrk="0" hangingPunct="0">
              <a:spcBef>
                <a:spcPct val="10000"/>
              </a:spcBef>
              <a:spcAft>
                <a:spcPct val="10000"/>
              </a:spcAft>
              <a:buClr>
                <a:schemeClr val="tx1"/>
              </a:buClr>
              <a:buSzPct val="110000"/>
              <a:defRPr/>
            </a:pPr>
            <a:r>
              <a:rPr lang="en-US" altLang="en-US" smtClean="0">
                <a:solidFill>
                  <a:schemeClr val="tx1"/>
                </a:solidFill>
              </a:rPr>
              <a:t>Changes can be typically only be made among descendants, spouses/widows/widowers of descendants, and/or charities</a:t>
            </a:r>
          </a:p>
        </p:txBody>
      </p:sp>
    </p:spTree>
    <p:extLst>
      <p:ext uri="{BB962C8B-B14F-4D97-AF65-F5344CB8AC3E}">
        <p14:creationId xmlns:p14="http://schemas.microsoft.com/office/powerpoint/2010/main" val="462784383"/>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166233"/>
            <a:ext cx="10515600" cy="1205367"/>
          </a:xfrm>
        </p:spPr>
        <p:txBody>
          <a:bodyPr/>
          <a:lstStyle/>
          <a:p>
            <a:r>
              <a:rPr lang="en-US" altLang="en-US" smtClean="0"/>
              <a:t>Sale to IDGT Strategy</a:t>
            </a:r>
            <a:endParaRPr lang="en-US"/>
          </a:p>
        </p:txBody>
      </p:sp>
      <p:sp>
        <p:nvSpPr>
          <p:cNvPr id="5" name="Content Placeholder 2"/>
          <p:cNvSpPr>
            <a:spLocks noGrp="1"/>
          </p:cNvSpPr>
          <p:nvPr>
            <p:ph idx="1"/>
          </p:nvPr>
        </p:nvSpPr>
        <p:spPr>
          <a:xfrm>
            <a:off x="1076324" y="1266825"/>
            <a:ext cx="10277475" cy="4789374"/>
          </a:xfrm>
        </p:spPr>
        <p:txBody>
          <a:bodyPr/>
          <a:lstStyle/>
          <a:p>
            <a:pPr marL="342900" indent="-342900" eaLnBrk="0" hangingPunct="0">
              <a:spcBef>
                <a:spcPct val="10000"/>
              </a:spcBef>
              <a:spcAft>
                <a:spcPct val="10000"/>
              </a:spcAft>
              <a:buClr>
                <a:schemeClr val="tx1"/>
              </a:buClr>
              <a:buSzPct val="110000"/>
              <a:defRPr/>
            </a:pPr>
            <a:r>
              <a:rPr lang="en-US" altLang="en-US" sz="3600" smtClean="0"/>
              <a:t>Controlling the client’s income tax burden</a:t>
            </a:r>
          </a:p>
          <a:p>
            <a:pPr marL="800100" lvl="1" indent="-342900" eaLnBrk="0" hangingPunct="0">
              <a:spcBef>
                <a:spcPct val="10000"/>
              </a:spcBef>
              <a:spcAft>
                <a:spcPct val="10000"/>
              </a:spcAft>
              <a:buClr>
                <a:schemeClr val="tx1"/>
              </a:buClr>
              <a:buSzPct val="110000"/>
              <a:defRPr/>
            </a:pPr>
            <a:r>
              <a:rPr lang="en-US" altLang="en-US" sz="3200">
                <a:solidFill>
                  <a:schemeClr val="tx1"/>
                </a:solidFill>
              </a:rPr>
              <a:t>Spousal distributions</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Investment of IDGT assets</a:t>
            </a:r>
            <a:endParaRPr lang="en-US" altLang="en-US" sz="3200">
              <a:solidFill>
                <a:schemeClr val="tx1"/>
              </a:solidFill>
            </a:endParaRPr>
          </a:p>
          <a:p>
            <a:pPr marL="800100" lvl="1" indent="-342900" eaLnBrk="0" hangingPunct="0">
              <a:spcBef>
                <a:spcPct val="10000"/>
              </a:spcBef>
              <a:spcAft>
                <a:spcPct val="10000"/>
              </a:spcAft>
              <a:buClr>
                <a:schemeClr val="tx1"/>
              </a:buClr>
              <a:buSzPct val="110000"/>
              <a:defRPr/>
            </a:pPr>
            <a:r>
              <a:rPr lang="en-US" altLang="en-US" sz="3200">
                <a:solidFill>
                  <a:schemeClr val="tx1"/>
                </a:solidFill>
              </a:rPr>
              <a:t>Income tax reimbursement provision</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Additional sales of assets to IDGT</a:t>
            </a:r>
            <a:endParaRPr lang="en-US" altLang="en-US" sz="3200" smtClean="0">
              <a:solidFill>
                <a:schemeClr val="tx1"/>
              </a:solidFill>
            </a:endParaRP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Power </a:t>
            </a:r>
            <a:r>
              <a:rPr lang="en-US" altLang="en-US" sz="3200">
                <a:solidFill>
                  <a:schemeClr val="tx1"/>
                </a:solidFill>
              </a:rPr>
              <a:t>of </a:t>
            </a:r>
            <a:r>
              <a:rPr lang="en-US" altLang="en-US" sz="3200" smtClean="0">
                <a:solidFill>
                  <a:schemeClr val="tx1"/>
                </a:solidFill>
              </a:rPr>
              <a:t>substitution</a:t>
            </a:r>
          </a:p>
          <a:p>
            <a:pPr marL="800100" lvl="1" indent="-342900" eaLnBrk="0" hangingPunct="0">
              <a:spcBef>
                <a:spcPct val="10000"/>
              </a:spcBef>
              <a:spcAft>
                <a:spcPct val="10000"/>
              </a:spcAft>
              <a:buClr>
                <a:schemeClr val="tx1"/>
              </a:buClr>
              <a:buSzPct val="110000"/>
              <a:defRPr/>
            </a:pPr>
            <a:r>
              <a:rPr lang="en-US" altLang="en-US" sz="3200" smtClean="0">
                <a:solidFill>
                  <a:schemeClr val="tx1"/>
                </a:solidFill>
              </a:rPr>
              <a:t>Turn </a:t>
            </a:r>
            <a:r>
              <a:rPr lang="en-US" altLang="en-US" sz="3200">
                <a:solidFill>
                  <a:schemeClr val="tx1"/>
                </a:solidFill>
              </a:rPr>
              <a:t>off grantor trust status of </a:t>
            </a:r>
            <a:r>
              <a:rPr lang="en-US" altLang="en-US" sz="3200" err="1" smtClean="0">
                <a:solidFill>
                  <a:schemeClr val="tx1"/>
                </a:solidFill>
              </a:rPr>
              <a:t>IDGT</a:t>
            </a:r>
            <a:endParaRPr lang="en-US" altLang="en-US" sz="3200" smtClean="0">
              <a:solidFill>
                <a:schemeClr val="tx1"/>
              </a:solidFill>
            </a:endParaRPr>
          </a:p>
        </p:txBody>
      </p:sp>
    </p:spTree>
    <p:extLst>
      <p:ext uri="{BB962C8B-B14F-4D97-AF65-F5344CB8AC3E}">
        <p14:creationId xmlns:p14="http://schemas.microsoft.com/office/powerpoint/2010/main" val="114157647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166233"/>
            <a:ext cx="10515600" cy="1205367"/>
          </a:xfrm>
        </p:spPr>
        <p:txBody>
          <a:bodyPr/>
          <a:lstStyle/>
          <a:p>
            <a:r>
              <a:rPr lang="en-US" altLang="en-US"/>
              <a:t>Process</a:t>
            </a:r>
            <a:endParaRPr lang="en-US"/>
          </a:p>
        </p:txBody>
      </p:sp>
      <p:sp>
        <p:nvSpPr>
          <p:cNvPr id="5" name="Content Placeholder 2"/>
          <p:cNvSpPr>
            <a:spLocks noGrp="1"/>
          </p:cNvSpPr>
          <p:nvPr>
            <p:ph idx="1"/>
          </p:nvPr>
        </p:nvSpPr>
        <p:spPr>
          <a:xfrm>
            <a:off x="1076324" y="1266825"/>
            <a:ext cx="10277475" cy="4789374"/>
          </a:xfrm>
        </p:spPr>
        <p:txBody>
          <a:bodyPr/>
          <a:lstStyle/>
          <a:p>
            <a:pPr marL="342900" indent="-342900" eaLnBrk="0" hangingPunct="0">
              <a:spcBef>
                <a:spcPct val="10000"/>
              </a:spcBef>
              <a:spcAft>
                <a:spcPct val="10000"/>
              </a:spcAft>
              <a:buClr>
                <a:schemeClr val="tx1"/>
              </a:buClr>
              <a:buSzPct val="110000"/>
              <a:defRPr/>
            </a:pPr>
            <a:r>
              <a:rPr lang="en-US" altLang="en-US" sz="3600" smtClean="0"/>
              <a:t>Sale to IDGT process:</a:t>
            </a:r>
            <a:endParaRPr lang="en-US" altLang="en-US" sz="3600"/>
          </a:p>
          <a:p>
            <a:pPr marL="800100" lvl="1" indent="-342900"/>
            <a:r>
              <a:rPr lang="en-US" altLang="en-US" sz="3200">
                <a:solidFill>
                  <a:schemeClr val="tx1"/>
                </a:solidFill>
              </a:rPr>
              <a:t>Determine tax and non-tax objectives</a:t>
            </a:r>
          </a:p>
          <a:p>
            <a:pPr marL="800100" lvl="1" indent="-342900"/>
            <a:r>
              <a:rPr lang="en-US" altLang="en-US" sz="3200">
                <a:solidFill>
                  <a:schemeClr val="tx1"/>
                </a:solidFill>
              </a:rPr>
              <a:t>Recapitalize company into </a:t>
            </a:r>
            <a:r>
              <a:rPr lang="en-US" altLang="en-US" sz="3200" smtClean="0">
                <a:solidFill>
                  <a:schemeClr val="tx1"/>
                </a:solidFill>
              </a:rPr>
              <a:t>voting/nonvoting </a:t>
            </a:r>
            <a:r>
              <a:rPr lang="en-US" altLang="en-US" sz="3200">
                <a:solidFill>
                  <a:schemeClr val="tx1"/>
                </a:solidFill>
              </a:rPr>
              <a:t>interests</a:t>
            </a:r>
          </a:p>
          <a:p>
            <a:pPr marL="800100" lvl="1" indent="-342900"/>
            <a:r>
              <a:rPr lang="en-US" altLang="en-US" sz="3200">
                <a:solidFill>
                  <a:schemeClr val="tx1"/>
                </a:solidFill>
              </a:rPr>
              <a:t>Form IDGT</a:t>
            </a:r>
            <a:endParaRPr lang="en-US" altLang="en-US" sz="3200">
              <a:solidFill>
                <a:schemeClr val="tx1"/>
              </a:solidFill>
            </a:endParaRPr>
          </a:p>
          <a:p>
            <a:pPr marL="800100" lvl="1" indent="-342900"/>
            <a:r>
              <a:rPr lang="en-US" altLang="en-US" sz="3200">
                <a:solidFill>
                  <a:schemeClr val="tx1"/>
                </a:solidFill>
              </a:rPr>
              <a:t>Obtain appraisal of nonvoting interests</a:t>
            </a:r>
          </a:p>
          <a:p>
            <a:pPr marL="800100" lvl="1" indent="-342900"/>
            <a:r>
              <a:rPr lang="en-US" altLang="en-US" sz="3200">
                <a:solidFill>
                  <a:schemeClr val="tx1"/>
                </a:solidFill>
              </a:rPr>
              <a:t>Gift / sell nonvoting interests to </a:t>
            </a:r>
            <a:r>
              <a:rPr lang="en-US" altLang="en-US" sz="3200" err="1" smtClean="0">
                <a:solidFill>
                  <a:schemeClr val="tx1"/>
                </a:solidFill>
              </a:rPr>
              <a:t>IDGT</a:t>
            </a:r>
            <a:endParaRPr lang="en-US" altLang="en-US" sz="3200" smtClean="0">
              <a:solidFill>
                <a:schemeClr val="tx1"/>
              </a:solidFill>
            </a:endParaRPr>
          </a:p>
          <a:p>
            <a:pPr marL="800100" lvl="1" indent="-342900"/>
            <a:r>
              <a:rPr lang="en-US" altLang="en-US" sz="3200" smtClean="0">
                <a:solidFill>
                  <a:schemeClr val="tx1"/>
                </a:solidFill>
              </a:rPr>
              <a:t>Gift tax return</a:t>
            </a:r>
          </a:p>
          <a:p>
            <a:pPr marL="342900" indent="-342900"/>
            <a:r>
              <a:rPr lang="en-US" altLang="en-US" sz="3200" smtClean="0"/>
              <a:t>Usually will take 2-3 months to design and implement</a:t>
            </a:r>
          </a:p>
          <a:p>
            <a:pPr marL="914400" lvl="2" indent="0">
              <a:buNone/>
            </a:pPr>
            <a:endParaRPr lang="en-US" altLang="en-US" sz="2400"/>
          </a:p>
          <a:p>
            <a:pPr lvl="1"/>
            <a:endParaRPr lang="en-US" altLang="en-US" sz="3200"/>
          </a:p>
        </p:txBody>
      </p:sp>
    </p:spTree>
    <p:extLst>
      <p:ext uri="{BB962C8B-B14F-4D97-AF65-F5344CB8AC3E}">
        <p14:creationId xmlns:p14="http://schemas.microsoft.com/office/powerpoint/2010/main" val="2842149078"/>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a:xfrm>
            <a:off x="838200" y="166233"/>
            <a:ext cx="10515600" cy="1205367"/>
          </a:xfrm>
        </p:spPr>
        <p:txBody>
          <a:bodyPr/>
          <a:lstStyle/>
          <a:p>
            <a:r>
              <a:rPr lang="en-US" altLang="en-US"/>
              <a:t>Process</a:t>
            </a:r>
            <a:endParaRPr lang="en-US"/>
          </a:p>
        </p:txBody>
      </p:sp>
      <p:sp>
        <p:nvSpPr>
          <p:cNvPr id="5" name="Content Placeholder 2"/>
          <p:cNvSpPr>
            <a:spLocks noGrp="1"/>
          </p:cNvSpPr>
          <p:nvPr>
            <p:ph idx="1"/>
          </p:nvPr>
        </p:nvSpPr>
        <p:spPr>
          <a:xfrm>
            <a:off x="1076324" y="1266825"/>
            <a:ext cx="10277475" cy="4789374"/>
          </a:xfrm>
        </p:spPr>
        <p:txBody>
          <a:bodyPr/>
          <a:lstStyle/>
          <a:p>
            <a:pPr marL="342900" indent="-342900"/>
            <a:r>
              <a:rPr lang="en-US" altLang="en-US" sz="3600" smtClean="0"/>
              <a:t>Timing </a:t>
            </a:r>
            <a:r>
              <a:rPr lang="en-US" altLang="en-US" sz="3600"/>
              <a:t>is </a:t>
            </a:r>
            <a:r>
              <a:rPr lang="en-US" altLang="en-US" sz="3600" smtClean="0"/>
              <a:t>critical</a:t>
            </a:r>
          </a:p>
          <a:p>
            <a:pPr marL="800100" lvl="1" indent="-342900"/>
            <a:r>
              <a:rPr lang="en-US" altLang="en-US" sz="3200" smtClean="0">
                <a:solidFill>
                  <a:schemeClr val="tx1"/>
                </a:solidFill>
              </a:rPr>
              <a:t>Planning </a:t>
            </a:r>
            <a:r>
              <a:rPr lang="en-US" altLang="en-US" sz="3200">
                <a:solidFill>
                  <a:schemeClr val="tx1"/>
                </a:solidFill>
              </a:rPr>
              <a:t>should be done as far in advance of sale as </a:t>
            </a:r>
            <a:r>
              <a:rPr lang="en-US" altLang="en-US" sz="3200" smtClean="0">
                <a:solidFill>
                  <a:schemeClr val="tx1"/>
                </a:solidFill>
              </a:rPr>
              <a:t>possible</a:t>
            </a:r>
          </a:p>
          <a:p>
            <a:pPr marL="800100" lvl="1" indent="-342900"/>
            <a:r>
              <a:rPr lang="en-US" altLang="en-US" sz="3200" smtClean="0">
                <a:solidFill>
                  <a:schemeClr val="tx1"/>
                </a:solidFill>
              </a:rPr>
              <a:t>As soon as client expresses interest in eventual sale of business, wealth transfer planning effort should begin</a:t>
            </a:r>
          </a:p>
          <a:p>
            <a:pPr marL="800100" lvl="1" indent="-342900"/>
            <a:r>
              <a:rPr lang="en-US" altLang="en-US" sz="3200" smtClean="0">
                <a:solidFill>
                  <a:schemeClr val="tx1"/>
                </a:solidFill>
              </a:rPr>
              <a:t>Adequate time between wealth transfer planning effort and business sale reduces risk</a:t>
            </a:r>
          </a:p>
          <a:p>
            <a:pPr marL="800100" lvl="1" indent="-342900"/>
            <a:r>
              <a:rPr lang="en-US" altLang="en-US" sz="3200" smtClean="0">
                <a:solidFill>
                  <a:schemeClr val="tx1"/>
                </a:solidFill>
              </a:rPr>
              <a:t>Once letter of intent is signed, planning opportunity is significantly diminished</a:t>
            </a:r>
          </a:p>
          <a:p>
            <a:pPr marL="914400" lvl="2" indent="0">
              <a:buNone/>
            </a:pPr>
            <a:endParaRPr lang="en-US" altLang="en-US" sz="2400"/>
          </a:p>
          <a:p>
            <a:pPr lvl="1"/>
            <a:endParaRPr lang="en-US" altLang="en-US" sz="3200"/>
          </a:p>
        </p:txBody>
      </p:sp>
    </p:spTree>
    <p:extLst>
      <p:ext uri="{BB962C8B-B14F-4D97-AF65-F5344CB8AC3E}">
        <p14:creationId xmlns:p14="http://schemas.microsoft.com/office/powerpoint/2010/main" val="102073293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4"/>
            <a:ext cx="12192002" cy="6858000"/>
          </a:xfrm>
          <a:prstGeom prst="rect">
            <a:avLst/>
          </a:prstGeom>
        </p:spPr>
      </p:pic>
      <p:sp>
        <p:nvSpPr>
          <p:cNvPr id="8" name="TextBox 7"/>
          <p:cNvSpPr txBox="1"/>
          <p:nvPr/>
        </p:nvSpPr>
        <p:spPr>
          <a:xfrm>
            <a:off x="2047092" y="2894678"/>
            <a:ext cx="837706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5400" b="1" noProof="0" smtClean="0">
                <a:solidFill>
                  <a:srgbClr val="FFFFFF"/>
                </a:solidFill>
                <a:latin typeface="Arial"/>
                <a:ea typeface="Arial"/>
                <a:cs typeface="Arial"/>
              </a:rPr>
              <a:t>The Tax Cuts and Jobs Act of 2017</a:t>
            </a:r>
            <a:endParaRPr kumimoji="0" lang="en-US" sz="5400" b="1" i="0" u="none" strike="noStrike" kern="1200" cap="none" spc="0" normalizeH="0" baseline="0" noProof="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397600653"/>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normAutofit/>
          </a:bodyPr>
          <a:lstStyle/>
          <a:p>
            <a:r>
              <a:rPr lang="en-US" smtClean="0"/>
              <a:t>Illustration 5: Funding IDGTs</a:t>
            </a:r>
            <a:endParaRPr lang="en-US"/>
          </a:p>
        </p:txBody>
      </p:sp>
      <p:sp>
        <p:nvSpPr>
          <p:cNvPr id="7" name="Content Placeholder 6"/>
          <p:cNvSpPr>
            <a:spLocks noGrp="1"/>
          </p:cNvSpPr>
          <p:nvPr>
            <p:ph idx="1"/>
          </p:nvPr>
        </p:nvSpPr>
        <p:spPr>
          <a:xfrm>
            <a:off x="838199" y="1704861"/>
            <a:ext cx="5213685" cy="3974044"/>
          </a:xfrm>
        </p:spPr>
        <p:txBody>
          <a:bodyPr/>
          <a:lstStyle/>
          <a:p>
            <a:pPr marL="0" indent="0">
              <a:buNone/>
            </a:pPr>
            <a:r>
              <a:rPr lang="en-US" smtClean="0"/>
              <a:t>Presume:</a:t>
            </a:r>
          </a:p>
          <a:p>
            <a:r>
              <a:rPr lang="en-US" smtClean="0"/>
              <a:t>$11.7M Exemption</a:t>
            </a:r>
          </a:p>
          <a:p>
            <a:r>
              <a:rPr lang="en-US" smtClean="0"/>
              <a:t>40% Rate</a:t>
            </a:r>
          </a:p>
          <a:p>
            <a:r>
              <a:rPr lang="en-US" smtClean="0"/>
              <a:t>Growth of 5%</a:t>
            </a:r>
          </a:p>
          <a:p>
            <a:r>
              <a:rPr lang="en-US" smtClean="0"/>
              <a:t>Settlor dies 15 years after transfer</a:t>
            </a:r>
          </a:p>
        </p:txBody>
      </p:sp>
      <p:graphicFrame>
        <p:nvGraphicFramePr>
          <p:cNvPr id="2" name="Table 1"/>
          <p:cNvGraphicFramePr>
            <a:graphicFrameLocks noGrp="1"/>
          </p:cNvGraphicFramePr>
          <p:nvPr>
            <p:extLst>
              <p:ext uri="{D42A27DB-BD31-4B8C-83A1-F6EECF244321}">
                <p14:modId xmlns:p14="http://schemas.microsoft.com/office/powerpoint/2010/main" val="3296991790"/>
              </p:ext>
            </p:extLst>
          </p:nvPr>
        </p:nvGraphicFramePr>
        <p:xfrm>
          <a:off x="5903494" y="1704861"/>
          <a:ext cx="5450306" cy="1384746"/>
        </p:xfrm>
        <a:graphic>
          <a:graphicData uri="http://schemas.openxmlformats.org/drawingml/2006/table">
            <a:tbl>
              <a:tblPr firstRow="1" bandRow="1">
                <a:tableStyleId>{5DA37D80-6434-44D0-A028-1B22A696006F}</a:tableStyleId>
              </a:tblPr>
              <a:tblGrid>
                <a:gridCol w="3895029">
                  <a:extLst>
                    <a:ext uri="{9D8B030D-6E8A-4147-A177-3AD203B41FA5}">
                      <a16:colId xmlns:a16="http://schemas.microsoft.com/office/drawing/2014/main" val="1659408304"/>
                    </a:ext>
                  </a:extLst>
                </a:gridCol>
                <a:gridCol w="1555277">
                  <a:extLst>
                    <a:ext uri="{9D8B030D-6E8A-4147-A177-3AD203B41FA5}">
                      <a16:colId xmlns:a16="http://schemas.microsoft.com/office/drawing/2014/main" val="1092548957"/>
                    </a:ext>
                  </a:extLst>
                </a:gridCol>
              </a:tblGrid>
              <a:tr h="461582">
                <a:tc>
                  <a:txBody>
                    <a:bodyPr vert="horz" wrap="square"/>
                    <a:lstStyle/>
                    <a:p>
                      <a:r>
                        <a:rPr lang="en-US" b="0" smtClean="0"/>
                        <a:t>Amount of Gifts to Two IDGTs (H&amp;W)</a:t>
                      </a:r>
                      <a:endParaRPr lang="en-US" b="0"/>
                    </a:p>
                  </a:txBody>
                  <a:tcPr anchor="ctr"/>
                </a:tc>
                <a:tc>
                  <a:txBody>
                    <a:bodyPr vert="horz" wrap="square"/>
                    <a:lstStyle/>
                    <a:p>
                      <a:pPr algn="r"/>
                      <a:r>
                        <a:rPr lang="en-US" b="0" smtClean="0"/>
                        <a:t>$23.4 M</a:t>
                      </a:r>
                      <a:endParaRPr lang="en-US" b="0"/>
                    </a:p>
                  </a:txBody>
                  <a:tcPr anchor="ctr"/>
                </a:tc>
                <a:extLst>
                  <a:ext uri="{0D108BD9-81ED-4DB2-BD59-A6C34878D82A}">
                    <a16:rowId xmlns:a16="http://schemas.microsoft.com/office/drawing/2014/main" val="2998464392"/>
                  </a:ext>
                </a:extLst>
              </a:tr>
              <a:tr h="461582">
                <a:tc>
                  <a:txBody>
                    <a:bodyPr vert="horz" wrap="square"/>
                    <a:lstStyle/>
                    <a:p>
                      <a:r>
                        <a:rPr lang="en-US" smtClean="0"/>
                        <a:t>Gift Tax Due</a:t>
                      </a:r>
                      <a:endParaRPr lang="en-US"/>
                    </a:p>
                  </a:txBody>
                  <a:tcPr anchor="ctr"/>
                </a:tc>
                <a:tc>
                  <a:txBody>
                    <a:bodyPr vert="horz" wrap="square"/>
                    <a:lstStyle/>
                    <a:p>
                      <a:pPr algn="r"/>
                      <a:r>
                        <a:rPr lang="en-US" smtClean="0"/>
                        <a:t>$0</a:t>
                      </a:r>
                      <a:endParaRPr lang="en-US"/>
                    </a:p>
                  </a:txBody>
                  <a:tcPr anchor="ctr"/>
                </a:tc>
                <a:extLst>
                  <a:ext uri="{0D108BD9-81ED-4DB2-BD59-A6C34878D82A}">
                    <a16:rowId xmlns:a16="http://schemas.microsoft.com/office/drawing/2014/main" val="936494125"/>
                  </a:ext>
                </a:extLst>
              </a:tr>
              <a:tr h="461582">
                <a:tc>
                  <a:txBody>
                    <a:bodyPr vert="horz" wrap="square"/>
                    <a:lstStyle/>
                    <a:p>
                      <a:r>
                        <a:rPr lang="en-US" smtClean="0"/>
                        <a:t>Combined Value After 15 Years</a:t>
                      </a:r>
                      <a:endParaRPr lang="en-US"/>
                    </a:p>
                  </a:txBody>
                  <a:tcPr anchor="ctr"/>
                </a:tc>
                <a:tc>
                  <a:txBody>
                    <a:bodyPr vert="horz" wrap="square"/>
                    <a:lstStyle/>
                    <a:p>
                      <a:pPr algn="r"/>
                      <a:r>
                        <a:rPr lang="en-US" smtClean="0"/>
                        <a:t>$48.6 M</a:t>
                      </a:r>
                      <a:endParaRPr lang="en-US"/>
                    </a:p>
                  </a:txBody>
                  <a:tcPr anchor="ctr"/>
                </a:tc>
                <a:extLst>
                  <a:ext uri="{0D108BD9-81ED-4DB2-BD59-A6C34878D82A}">
                    <a16:rowId xmlns:a16="http://schemas.microsoft.com/office/drawing/2014/main" val="93920063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38529085"/>
              </p:ext>
            </p:extLst>
          </p:nvPr>
        </p:nvGraphicFramePr>
        <p:xfrm>
          <a:off x="5903494" y="4137860"/>
          <a:ext cx="5450306" cy="1101662"/>
        </p:xfrm>
        <a:graphic>
          <a:graphicData uri="http://schemas.openxmlformats.org/drawingml/2006/table">
            <a:tbl>
              <a:tblPr firstRow="1" bandRow="1">
                <a:tableStyleId>{5DA37D80-6434-44D0-A028-1B22A696006F}</a:tableStyleId>
              </a:tblPr>
              <a:tblGrid>
                <a:gridCol w="3895029">
                  <a:extLst>
                    <a:ext uri="{9D8B030D-6E8A-4147-A177-3AD203B41FA5}">
                      <a16:colId xmlns:a16="http://schemas.microsoft.com/office/drawing/2014/main" val="1312052334"/>
                    </a:ext>
                  </a:extLst>
                </a:gridCol>
                <a:gridCol w="1555277">
                  <a:extLst>
                    <a:ext uri="{9D8B030D-6E8A-4147-A177-3AD203B41FA5}">
                      <a16:colId xmlns:a16="http://schemas.microsoft.com/office/drawing/2014/main" val="1835948754"/>
                    </a:ext>
                  </a:extLst>
                </a:gridCol>
              </a:tblGrid>
              <a:tr h="461582">
                <a:tc>
                  <a:txBody>
                    <a:bodyPr vert="horz" wrap="square"/>
                    <a:lstStyle/>
                    <a:p>
                      <a:r>
                        <a:rPr lang="en-US" b="0" smtClean="0"/>
                        <a:t>Taxable Estate</a:t>
                      </a:r>
                      <a:r>
                        <a:rPr lang="en-US" b="0" baseline="0" smtClean="0"/>
                        <a:t> for Same Securities Not Placed in IDGTs (After 15 Years)</a:t>
                      </a:r>
                      <a:endParaRPr lang="en-US" b="0"/>
                    </a:p>
                  </a:txBody>
                  <a:tcPr anchor="ctr"/>
                </a:tc>
                <a:tc>
                  <a:txBody>
                    <a:bodyPr vert="horz" wrap="square"/>
                    <a:lstStyle/>
                    <a:p>
                      <a:pPr algn="r"/>
                      <a:r>
                        <a:rPr lang="en-US" b="0" smtClean="0"/>
                        <a:t>$48.6 M</a:t>
                      </a:r>
                      <a:endParaRPr lang="en-US" b="0"/>
                    </a:p>
                  </a:txBody>
                  <a:tcPr anchor="ctr"/>
                </a:tc>
                <a:extLst>
                  <a:ext uri="{0D108BD9-81ED-4DB2-BD59-A6C34878D82A}">
                    <a16:rowId xmlns:a16="http://schemas.microsoft.com/office/drawing/2014/main" val="3417460989"/>
                  </a:ext>
                </a:extLst>
              </a:tr>
              <a:tr h="461582">
                <a:tc>
                  <a:txBody>
                    <a:bodyPr vert="horz" wrap="square"/>
                    <a:lstStyle/>
                    <a:p>
                      <a:r>
                        <a:rPr lang="en-US" smtClean="0"/>
                        <a:t>Estate Tax Due</a:t>
                      </a:r>
                      <a:endParaRPr lang="en-US"/>
                    </a:p>
                  </a:txBody>
                  <a:tcPr anchor="ctr"/>
                </a:tc>
                <a:tc>
                  <a:txBody>
                    <a:bodyPr vert="horz" wrap="square"/>
                    <a:lstStyle/>
                    <a:p>
                      <a:pPr algn="r"/>
                      <a:r>
                        <a:rPr lang="en-US" smtClean="0"/>
                        <a:t>$19.4</a:t>
                      </a:r>
                      <a:r>
                        <a:rPr lang="en-US" baseline="0" smtClean="0"/>
                        <a:t> M</a:t>
                      </a:r>
                      <a:endParaRPr lang="en-US"/>
                    </a:p>
                  </a:txBody>
                  <a:tcPr anchor="ctr"/>
                </a:tc>
                <a:extLst>
                  <a:ext uri="{0D108BD9-81ED-4DB2-BD59-A6C34878D82A}">
                    <a16:rowId xmlns:a16="http://schemas.microsoft.com/office/drawing/2014/main" val="4250375673"/>
                  </a:ext>
                </a:extLst>
              </a:tr>
            </a:tbl>
          </a:graphicData>
        </a:graphic>
      </p:graphicFrame>
    </p:spTree>
    <p:extLst>
      <p:ext uri="{BB962C8B-B14F-4D97-AF65-F5344CB8AC3E}">
        <p14:creationId xmlns:p14="http://schemas.microsoft.com/office/powerpoint/2010/main" val="2259601434"/>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95165" y="5965607"/>
            <a:ext cx="2264700" cy="557808"/>
          </a:xfrm>
          <a:prstGeom prst="rect">
            <a:avLst/>
          </a:prstGeom>
        </p:spPr>
      </p:pic>
      <p:sp>
        <p:nvSpPr>
          <p:cNvPr id="4" name="Title 3"/>
          <p:cNvSpPr>
            <a:spLocks noGrp="1"/>
          </p:cNvSpPr>
          <p:nvPr>
            <p:ph type="ctrTitle"/>
          </p:nvPr>
        </p:nvSpPr>
        <p:spPr/>
        <p:txBody>
          <a:bodyPr>
            <a:normAutofit/>
          </a:bodyPr>
          <a:lstStyle/>
          <a:p>
            <a:r>
              <a:rPr lang="en-US" altLang="en-US" smtClean="0"/>
              <a:t>Thank You!</a:t>
            </a:r>
            <a:endParaRPr lang="en-US"/>
          </a:p>
        </p:txBody>
      </p:sp>
      <p:sp>
        <p:nvSpPr>
          <p:cNvPr id="15" name="Subtitle 14"/>
          <p:cNvSpPr>
            <a:spLocks noGrp="1"/>
          </p:cNvSpPr>
          <p:nvPr>
            <p:ph type="subTitle" idx="1"/>
          </p:nvPr>
        </p:nvSpPr>
        <p:spPr/>
        <p:txBody>
          <a:bodyPr>
            <a:normAutofit/>
          </a:bodyPr>
          <a:lstStyle/>
          <a:p>
            <a:r>
              <a:rPr lang="en-US" sz="2200" err="1" smtClean="0"/>
              <a:t>BKR Worldwide iNTERNATIONAL</a:t>
            </a:r>
            <a:endParaRPr lang="en-US" sz="2200"/>
          </a:p>
        </p:txBody>
      </p:sp>
      <p:sp>
        <p:nvSpPr>
          <p:cNvPr id="16" name="TextBox 15"/>
          <p:cNvSpPr txBox="1"/>
          <p:nvPr/>
        </p:nvSpPr>
        <p:spPr>
          <a:xfrm>
            <a:off x="1948790" y="4261502"/>
            <a:ext cx="102432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1" smtClean="0">
                <a:solidFill>
                  <a:srgbClr val="000000">
                    <a:lumMod val="65000"/>
                    <a:lumOff val="35000"/>
                  </a:srgbClr>
                </a:solidFill>
                <a:latin typeface="Arial" panose="020b0604020202020204" pitchFamily="34" charset="0"/>
                <a:cs typeface="Arial" panose="020b0604020202020204" pitchFamily="34" charset="0"/>
              </a:rPr>
              <a:t>FEBRUARY 17, 2021</a:t>
            </a:r>
          </a:p>
          <a:p>
            <a:pPr marL="0" marR="0" lvl="0" indent="0" algn="l" defTabSz="914400" rtl="0" eaLnBrk="1" fontAlgn="auto" latinLnBrk="0" hangingPunct="1">
              <a:lnSpc>
                <a:spcPct val="100000"/>
              </a:lnSpc>
              <a:spcBef>
                <a:spcPct val="0"/>
              </a:spcBef>
              <a:spcAft>
                <a:spcPct val="0"/>
              </a:spcAft>
              <a:buClrTx/>
              <a:buSzTx/>
              <a:buFontTx/>
              <a:buNone/>
              <a:defRPr/>
            </a:pPr>
            <a:r>
              <a:rPr lang="en-US" sz="2000" b="1" smtClean="0">
                <a:solidFill>
                  <a:srgbClr val="000000">
                    <a:lumMod val="65000"/>
                    <a:lumOff val="35000"/>
                  </a:srgbClr>
                </a:solidFill>
                <a:latin typeface="Arial" panose="020b0604020202020204" pitchFamily="34" charset="0"/>
                <a:cs typeface="Arial" panose="020b0604020202020204" pitchFamily="34" charset="0"/>
              </a:rPr>
              <a:t>PRESENTED BY: </a:t>
            </a:r>
            <a:r>
              <a:rPr lang="en-US" sz="2000" b="1">
                <a:solidFill>
                  <a:srgbClr val="000000">
                    <a:lumMod val="65000"/>
                    <a:lumOff val="35000"/>
                  </a:srgbClr>
                </a:solidFill>
                <a:latin typeface="Arial" panose="020b0604020202020204" pitchFamily="34" charset="0"/>
                <a:cs typeface="Arial" panose="020b0604020202020204" pitchFamily="34" charset="0"/>
              </a:rPr>
              <a:t> </a:t>
            </a:r>
            <a:r>
              <a:rPr lang="en-US" sz="2000" b="1" smtClean="0">
                <a:solidFill>
                  <a:srgbClr val="000000">
                    <a:lumMod val="65000"/>
                    <a:lumOff val="35000"/>
                  </a:srgbClr>
                </a:solidFill>
                <a:latin typeface="Arial" panose="020b0604020202020204" pitchFamily="34" charset="0"/>
                <a:cs typeface="Arial" panose="020b0604020202020204" pitchFamily="34" charset="0"/>
              </a:rPr>
              <a:t>BRANDON D. HAMM</a:t>
            </a:r>
            <a:endParaRPr kumimoji="0" lang="en-US" sz="2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 Placeholder 5"/>
          <p:cNvSpPr txBox="1"/>
          <p:nvPr/>
        </p:nvSpPr>
        <p:spPr bwMode="auto">
          <a:xfrm>
            <a:off x="1680885" y="5965607"/>
            <a:ext cx="7272615" cy="767702"/>
          </a:xfrm>
          <a:prstGeom prst="rect">
            <a:avLst/>
          </a:prstGeom>
          <a:noFill/>
          <a:ln w="9525">
            <a:noFill/>
            <a:miter lim="800000"/>
          </a:ln>
        </p:spPr>
        <p:txBody>
          <a:bodyPr vert="horz" wrap="square" lIns="0" tIns="45720" rIns="0" bIns="45720" numCol="1" anchor="t" anchorCtr="0" compatLnSpc="1">
            <a:prstTxWarp prst="textNoShape">
              <a:avLst/>
            </a:prstTxWarp>
          </a:bodyPr>
          <a:lstStyle>
            <a:lvl1pPr marL="292100" indent="-292100" algn="l" rtl="0" eaLnBrk="0" fontAlgn="base" hangingPunct="0">
              <a:spcBef>
                <a:spcPct val="20000"/>
              </a:spcBef>
              <a:spcAft>
                <a:spcPct val="0"/>
              </a:spcAft>
              <a:buClr>
                <a:srgbClr val="1A64AE"/>
              </a:buClr>
              <a:buSzPct val="90000"/>
              <a:buFont typeface="Wingdings" pitchFamily="2" charset="2"/>
              <a:buChar char="§"/>
              <a:defRPr sz="2600" b="1">
                <a:solidFill>
                  <a:schemeClr val="tx1"/>
                </a:solidFill>
                <a:latin typeface="+mn-lt"/>
                <a:ea typeface="+mn-ea"/>
                <a:cs typeface="+mn-cs"/>
              </a:defRPr>
            </a:lvl1pPr>
            <a:lvl2pPr marL="520700" indent="-234950" algn="l" rtl="0" eaLnBrk="0" fontAlgn="base" hangingPunct="0">
              <a:spcBef>
                <a:spcPct val="20000"/>
              </a:spcBef>
              <a:spcAft>
                <a:spcPct val="0"/>
              </a:spcAft>
              <a:buClr>
                <a:srgbClr val="1A64AE"/>
              </a:buClr>
              <a:buSzPct val="90000"/>
              <a:buFont typeface="Wingdings" pitchFamily="2" charset="2"/>
              <a:buChar char="§"/>
              <a:defRPr sz="2400">
                <a:solidFill>
                  <a:schemeClr val="tx1"/>
                </a:solidFill>
                <a:latin typeface="+mn-lt"/>
                <a:ea typeface="+mn-ea"/>
                <a:cs typeface="+mn-cs"/>
              </a:defRPr>
            </a:lvl2pPr>
            <a:lvl3pPr marL="742950" indent="-169863" algn="l" rtl="0" eaLnBrk="0" fontAlgn="base" hangingPunct="0">
              <a:spcBef>
                <a:spcPct val="20000"/>
              </a:spcBef>
              <a:spcAft>
                <a:spcPct val="0"/>
              </a:spcAft>
              <a:buClr>
                <a:srgbClr val="1A64AE"/>
              </a:buClr>
              <a:buSzPct val="90000"/>
              <a:buFont typeface="Wingdings" pitchFamily="2" charset="2"/>
              <a:buChar char="§"/>
              <a:defRPr sz="2200">
                <a:solidFill>
                  <a:schemeClr val="tx1"/>
                </a:solidFill>
                <a:latin typeface="+mn-lt"/>
                <a:ea typeface="+mn-ea"/>
                <a:cs typeface="+mn-cs"/>
              </a:defRPr>
            </a:lvl3pPr>
            <a:lvl4pPr marL="1028700" indent="-171450" algn="l" rtl="0" eaLnBrk="0" fontAlgn="base" hangingPunct="0">
              <a:spcBef>
                <a:spcPct val="20000"/>
              </a:spcBef>
              <a:spcAft>
                <a:spcPct val="0"/>
              </a:spcAft>
              <a:buClr>
                <a:srgbClr val="1A64AE"/>
              </a:buClr>
              <a:buSzPct val="90000"/>
              <a:buFont typeface="Wingdings" pitchFamily="2" charset="2"/>
              <a:buChar char="§"/>
              <a:defRPr sz="2000">
                <a:solidFill>
                  <a:schemeClr val="tx1"/>
                </a:solidFill>
                <a:latin typeface="+mn-lt"/>
                <a:ea typeface="+mn-ea"/>
                <a:cs typeface="+mn-cs"/>
              </a:defRPr>
            </a:lvl4pPr>
            <a:lvl5pPr marL="1312863" indent="-169863" algn="l" rtl="0" eaLnBrk="0" fontAlgn="base" hangingPunct="0">
              <a:spcBef>
                <a:spcPct val="20000"/>
              </a:spcBef>
              <a:spcAft>
                <a:spcPct val="0"/>
              </a:spcAft>
              <a:buClr>
                <a:srgbClr val="1A64AE"/>
              </a:buClr>
              <a:buSzPct val="90000"/>
              <a:buFont typeface="Wingdings" pitchFamily="2" charset="2"/>
              <a:buChar char="§"/>
              <a:defRPr>
                <a:solidFill>
                  <a:schemeClr val="tx1"/>
                </a:solidFill>
                <a:latin typeface="+mn-lt"/>
                <a:ea typeface="+mn-ea"/>
                <a:cs typeface="+mn-cs"/>
              </a:defRPr>
            </a:lvl5pPr>
            <a:lvl6pPr marL="1770063" indent="-169863" algn="l" rtl="0" eaLnBrk="1" fontAlgn="base" hangingPunct="1">
              <a:spcBef>
                <a:spcPct val="20000"/>
              </a:spcBef>
              <a:spcAft>
                <a:spcPct val="0"/>
              </a:spcAft>
              <a:buClr>
                <a:srgbClr val="00A5D9"/>
              </a:buClr>
              <a:buSzPct val="90000"/>
              <a:buFont typeface="Wingdings" charset="2"/>
              <a:buChar char="§"/>
              <a:defRPr sz="1600">
                <a:solidFill>
                  <a:schemeClr val="tx1"/>
                </a:solidFill>
                <a:latin typeface="+mn-lt"/>
                <a:ea typeface="+mn-ea"/>
                <a:cs typeface="+mn-cs"/>
              </a:defRPr>
            </a:lvl6pPr>
            <a:lvl7pPr marL="2227263" indent="-169863" algn="l" rtl="0" eaLnBrk="1" fontAlgn="base" hangingPunct="1">
              <a:spcBef>
                <a:spcPct val="20000"/>
              </a:spcBef>
              <a:spcAft>
                <a:spcPct val="0"/>
              </a:spcAft>
              <a:buClr>
                <a:srgbClr val="00A5D9"/>
              </a:buClr>
              <a:buSzPct val="90000"/>
              <a:buFont typeface="Wingdings" charset="2"/>
              <a:buChar char="§"/>
              <a:defRPr sz="1600">
                <a:solidFill>
                  <a:schemeClr val="tx1"/>
                </a:solidFill>
                <a:latin typeface="+mn-lt"/>
                <a:ea typeface="+mn-ea"/>
                <a:cs typeface="+mn-cs"/>
              </a:defRPr>
            </a:lvl7pPr>
            <a:lvl8pPr marL="2684463" indent="-169863" algn="l" rtl="0" eaLnBrk="1" fontAlgn="base" hangingPunct="1">
              <a:spcBef>
                <a:spcPct val="20000"/>
              </a:spcBef>
              <a:spcAft>
                <a:spcPct val="0"/>
              </a:spcAft>
              <a:buClr>
                <a:srgbClr val="00A5D9"/>
              </a:buClr>
              <a:buSzPct val="90000"/>
              <a:buFont typeface="Wingdings" charset="2"/>
              <a:buChar char="§"/>
              <a:defRPr sz="1600">
                <a:solidFill>
                  <a:schemeClr val="tx1"/>
                </a:solidFill>
                <a:latin typeface="+mn-lt"/>
                <a:ea typeface="+mn-ea"/>
                <a:cs typeface="+mn-cs"/>
              </a:defRPr>
            </a:lvl8pPr>
            <a:lvl9pPr marL="3141663" indent="-169863" algn="l" rtl="0" eaLnBrk="1" fontAlgn="base" hangingPunct="1">
              <a:spcBef>
                <a:spcPct val="20000"/>
              </a:spcBef>
              <a:spcAft>
                <a:spcPct val="0"/>
              </a:spcAft>
              <a:buClr>
                <a:srgbClr val="00A5D9"/>
              </a:buClr>
              <a:buSzPct val="90000"/>
              <a:buFont typeface="Wingdings" charset="2"/>
              <a:buChar char="§"/>
              <a:defRPr sz="16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
                <a:srgbClr val="1A64AE"/>
              </a:buClr>
              <a:buSzPct val="90000"/>
              <a:buFont typeface="Wingdings" pitchFamily="2" charset="2"/>
              <a:buNone/>
              <a:defRPr/>
            </a:pPr>
            <a:r>
              <a:rPr kumimoji="0" lang="en-US" sz="1000" b="1" i="1" u="sng" strike="noStrike" kern="0" cap="none" spc="0" normalizeH="0" baseline="0" noProof="0" smtClean="0">
                <a:ln>
                  <a:noFill/>
                </a:ln>
                <a:solidFill>
                  <a:srgbClr val="000000"/>
                </a:solidFill>
                <a:effectLst/>
                <a:uLnTx/>
                <a:uFillTx/>
                <a:latin typeface="Calibri" panose="020f0502020204030204"/>
                <a:ea typeface="+mn-ea"/>
                <a:cs typeface="+mn-cs"/>
              </a:rPr>
              <a:t>Presentation Disclaimer</a:t>
            </a:r>
            <a:r>
              <a:rPr kumimoji="0" lang="en-US" sz="1000" b="1" i="1" u="none" strike="noStrike" kern="0" cap="none" spc="0" normalizeH="0" baseline="0" noProof="0" smtClean="0">
                <a:ln>
                  <a:noFill/>
                </a:ln>
                <a:solidFill>
                  <a:srgbClr val="000000"/>
                </a:solidFill>
                <a:effectLst/>
                <a:uLnTx/>
                <a:uFillTx/>
                <a:latin typeface="Calibri" panose="020f0502020204030204"/>
                <a:ea typeface="+mn-ea"/>
                <a:cs typeface="+mn-cs"/>
              </a:rPr>
              <a:t>: </a:t>
            </a:r>
            <a:r>
              <a:rPr kumimoji="0" lang="en-US" sz="1000" b="0" i="1" u="none" strike="noStrike" kern="0" cap="none" spc="0" normalizeH="0" baseline="0" noProof="0" smtClean="0">
                <a:ln>
                  <a:noFill/>
                </a:ln>
                <a:solidFill>
                  <a:srgbClr val="000000"/>
                </a:solidFill>
                <a:effectLst/>
                <a:uLnTx/>
                <a:uFillTx/>
                <a:latin typeface="Calibri" panose="020f0502020204030204"/>
                <a:ea typeface="+mn-ea"/>
                <a:cs typeface="+mn-cs"/>
              </a:rPr>
              <a:t>This presentation should not be considered as legal, tax, business, or financial advice. This presentation is intended for educational and informational purposes only. It is provided with the understanding that while the author is a practicing attorney, neither she nor Koley Jessen have been engaged by the attendee/reader to render legal advice or other professional services. If legal advice or other expert assistance is needed by the attendee/reader, the services of a competent professional should be sought.</a:t>
            </a:r>
            <a:endParaRPr kumimoji="0" lang="en-US" sz="1000" b="1" i="1" u="none" strike="noStrike" kern="0" cap="none" spc="0" normalizeH="0" baseline="0" noProof="0" smtClean="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9707362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Transfer Taxes</a:t>
            </a:r>
            <a:endParaRPr lang="en-US"/>
          </a:p>
        </p:txBody>
      </p:sp>
      <p:sp>
        <p:nvSpPr>
          <p:cNvPr id="3" name="Content Placeholder 2"/>
          <p:cNvSpPr>
            <a:spLocks noGrp="1"/>
          </p:cNvSpPr>
          <p:nvPr>
            <p:ph idx="1"/>
          </p:nvPr>
        </p:nvSpPr>
        <p:spPr>
          <a:xfrm>
            <a:off x="838199" y="1690688"/>
            <a:ext cx="4637049" cy="4036761"/>
          </a:xfrm>
        </p:spPr>
        <p:txBody>
          <a:bodyPr>
            <a:normAutofit lnSpcReduction="10000"/>
          </a:bodyPr>
          <a:lstStyle/>
          <a:p>
            <a:r>
              <a:rPr lang="en-US" altLang="en-US" sz="3200" smtClean="0"/>
              <a:t>Federal transfer taxes</a:t>
            </a:r>
          </a:p>
          <a:p>
            <a:pPr lvl="1"/>
            <a:r>
              <a:rPr lang="en-US" altLang="en-US" sz="2800">
                <a:solidFill>
                  <a:schemeClr val="tx1"/>
                </a:solidFill>
              </a:rPr>
              <a:t>E</a:t>
            </a:r>
            <a:r>
              <a:rPr lang="en-US" altLang="en-US" sz="2800" smtClean="0">
                <a:solidFill>
                  <a:schemeClr val="tx1"/>
                </a:solidFill>
              </a:rPr>
              <a:t>state tax</a:t>
            </a:r>
          </a:p>
          <a:p>
            <a:pPr lvl="1"/>
            <a:r>
              <a:rPr lang="en-US" altLang="en-US" sz="2800" smtClean="0">
                <a:solidFill>
                  <a:schemeClr val="tx1"/>
                </a:solidFill>
              </a:rPr>
              <a:t>Gift tax</a:t>
            </a:r>
          </a:p>
          <a:p>
            <a:pPr lvl="1"/>
            <a:r>
              <a:rPr lang="en-US" altLang="en-US" sz="2800" smtClean="0">
                <a:solidFill>
                  <a:schemeClr val="tx1"/>
                </a:solidFill>
              </a:rPr>
              <a:t>Generation-skipping</a:t>
            </a:r>
            <a:endParaRPr lang="en-US" sz="3200" smtClean="0"/>
          </a:p>
          <a:p>
            <a:r>
              <a:rPr lang="en-US" sz="3200" smtClean="0"/>
              <a:t>State transfer taxes</a:t>
            </a:r>
          </a:p>
          <a:p>
            <a:pPr lvl="1"/>
            <a:r>
              <a:rPr lang="en-US" sz="2800">
                <a:solidFill>
                  <a:schemeClr val="tx1"/>
                </a:solidFill>
              </a:rPr>
              <a:t>E</a:t>
            </a:r>
            <a:r>
              <a:rPr lang="en-US" sz="2800" smtClean="0">
                <a:solidFill>
                  <a:schemeClr val="tx1"/>
                </a:solidFill>
              </a:rPr>
              <a:t>state tax</a:t>
            </a:r>
          </a:p>
          <a:p>
            <a:pPr lvl="1"/>
            <a:r>
              <a:rPr lang="en-US" sz="2800" smtClean="0">
                <a:solidFill>
                  <a:schemeClr val="tx1"/>
                </a:solidFill>
              </a:rPr>
              <a:t>Gift tax</a:t>
            </a:r>
          </a:p>
          <a:p>
            <a:pPr lvl="1"/>
            <a:r>
              <a:rPr lang="en-US" sz="2800" smtClean="0">
                <a:solidFill>
                  <a:schemeClr val="tx1"/>
                </a:solidFill>
              </a:rPr>
              <a:t>Inheritance tax</a:t>
            </a:r>
          </a:p>
          <a:p>
            <a:pPr lvl="1"/>
            <a:r>
              <a:rPr lang="en-US" sz="2800" smtClean="0">
                <a:solidFill>
                  <a:schemeClr val="tx1"/>
                </a:solidFill>
              </a:rPr>
              <a:t>Other?</a:t>
            </a:r>
          </a:p>
          <a:p>
            <a:endParaRPr lang="en-US" sz="2400" smtClean="0"/>
          </a:p>
        </p:txBody>
      </p:sp>
      <p:grpSp>
        <p:nvGrpSpPr>
          <p:cNvPr id="6" name="Group 5"/>
          <p:cNvGrpSpPr/>
          <p:nvPr/>
        </p:nvGrpSpPr>
        <p:grpSpPr>
          <a:xfrm>
            <a:off x="5898651" y="1056444"/>
            <a:ext cx="5673398" cy="4581796"/>
            <a:chOff x="5898651" y="1526959"/>
            <a:chExt cx="5673398" cy="4111280"/>
          </a:xfrm>
        </p:grpSpPr>
        <p:pic>
          <p:nvPicPr>
            <p:cNvPr id="4" name="Picture 3" descr="estatetaxreaper6130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8651" y="1526959"/>
              <a:ext cx="5673398" cy="4111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65793" y="1526959"/>
              <a:ext cx="5606255"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65194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Federal Estate Tax</a:t>
            </a:r>
            <a:endParaRPr lang="en-US"/>
          </a:p>
        </p:txBody>
      </p:sp>
      <p:sp>
        <p:nvSpPr>
          <p:cNvPr id="7" name="Content Placeholder 6"/>
          <p:cNvSpPr>
            <a:spLocks noGrp="1"/>
          </p:cNvSpPr>
          <p:nvPr>
            <p:ph idx="1"/>
          </p:nvPr>
        </p:nvSpPr>
        <p:spPr/>
        <p:txBody>
          <a:bodyPr/>
          <a:lstStyle/>
          <a:p>
            <a:r>
              <a:rPr lang="en-US" smtClean="0"/>
              <a:t>Tax on the right to transfer property at death</a:t>
            </a:r>
          </a:p>
          <a:p>
            <a:r>
              <a:rPr lang="en-US" smtClean="0"/>
              <a:t>No tax on property left to charity or spouse</a:t>
            </a:r>
          </a:p>
          <a:p>
            <a:r>
              <a:rPr lang="en-US" smtClean="0"/>
              <a:t>Exemption amount</a:t>
            </a:r>
          </a:p>
          <a:p>
            <a:pPr lvl="1"/>
            <a:r>
              <a:rPr lang="en-US" smtClean="0"/>
              <a:t>2017 exemption = $5.49M</a:t>
            </a:r>
            <a:endParaRPr lang="en-US" smtClean="0"/>
          </a:p>
          <a:p>
            <a:pPr lvl="1"/>
            <a:r>
              <a:rPr lang="en-US" smtClean="0"/>
              <a:t>2021 exemption = $11.7M</a:t>
            </a:r>
          </a:p>
          <a:p>
            <a:r>
              <a:rPr lang="en-US" smtClean="0"/>
              <a:t>Tax Rate = 40%</a:t>
            </a:r>
          </a:p>
          <a:p>
            <a:r>
              <a:rPr lang="en-US" smtClean="0"/>
              <a:t>“Stepped-up” basis</a:t>
            </a:r>
            <a:endParaRPr lang="en-US"/>
          </a:p>
        </p:txBody>
      </p:sp>
    </p:spTree>
    <p:extLst>
      <p:ext uri="{BB962C8B-B14F-4D97-AF65-F5344CB8AC3E}">
        <p14:creationId xmlns:p14="http://schemas.microsoft.com/office/powerpoint/2010/main" val="79523671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Federal Gift Tax</a:t>
            </a:r>
            <a:endParaRPr lang="en-US"/>
          </a:p>
        </p:txBody>
      </p:sp>
      <p:sp>
        <p:nvSpPr>
          <p:cNvPr id="7" name="Content Placeholder 6"/>
          <p:cNvSpPr>
            <a:spLocks noGrp="1"/>
          </p:cNvSpPr>
          <p:nvPr>
            <p:ph idx="1"/>
          </p:nvPr>
        </p:nvSpPr>
        <p:spPr>
          <a:xfrm>
            <a:off x="838200" y="1478604"/>
            <a:ext cx="10515600" cy="4577595"/>
          </a:xfrm>
        </p:spPr>
        <p:txBody>
          <a:bodyPr/>
          <a:lstStyle/>
          <a:p>
            <a:r>
              <a:rPr lang="en-US" sz="3600" smtClean="0"/>
              <a:t>Tax on gratuitous lifetime transfers of property</a:t>
            </a:r>
          </a:p>
          <a:p>
            <a:r>
              <a:rPr lang="en-US" sz="3600" smtClean="0"/>
              <a:t>Small gifts:  annual exemption amount</a:t>
            </a:r>
          </a:p>
          <a:p>
            <a:pPr lvl="1"/>
            <a:r>
              <a:rPr lang="en-US" smtClean="0"/>
              <a:t>$15,000 per donee</a:t>
            </a:r>
            <a:endParaRPr lang="en-US" smtClean="0"/>
          </a:p>
          <a:p>
            <a:r>
              <a:rPr lang="en-US" sz="3600" smtClean="0"/>
              <a:t>Large gifts:  lifetime exemption amount</a:t>
            </a:r>
          </a:p>
          <a:p>
            <a:pPr lvl="1"/>
            <a:r>
              <a:rPr lang="en-US"/>
              <a:t>2017 exemption = $5.49M</a:t>
            </a:r>
            <a:endParaRPr lang="en-US"/>
          </a:p>
          <a:p>
            <a:pPr lvl="1"/>
            <a:r>
              <a:rPr lang="en-US" smtClean="0"/>
              <a:t>2021 </a:t>
            </a:r>
            <a:r>
              <a:rPr lang="en-US"/>
              <a:t>exemption = $</a:t>
            </a:r>
            <a:r>
              <a:rPr lang="en-US" err="1" smtClean="0"/>
              <a:t>11.7M</a:t>
            </a:r>
            <a:endParaRPr lang="en-US" smtClean="0"/>
          </a:p>
          <a:p>
            <a:r>
              <a:rPr lang="en-US" sz="3600"/>
              <a:t>Tax Rate = 40%</a:t>
            </a:r>
          </a:p>
          <a:p>
            <a:r>
              <a:rPr lang="en-US" sz="3600"/>
              <a:t>“Carry-over” basis</a:t>
            </a:r>
          </a:p>
          <a:p>
            <a:pPr lvl="1"/>
            <a:endParaRPr lang="en-US"/>
          </a:p>
        </p:txBody>
      </p:sp>
    </p:spTree>
    <p:extLst>
      <p:ext uri="{BB962C8B-B14F-4D97-AF65-F5344CB8AC3E}">
        <p14:creationId xmlns:p14="http://schemas.microsoft.com/office/powerpoint/2010/main" val="422400479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Federal GST Tax</a:t>
            </a:r>
            <a:endParaRPr lang="en-US"/>
          </a:p>
        </p:txBody>
      </p:sp>
      <p:sp>
        <p:nvSpPr>
          <p:cNvPr id="7" name="Content Placeholder 6"/>
          <p:cNvSpPr>
            <a:spLocks noGrp="1"/>
          </p:cNvSpPr>
          <p:nvPr>
            <p:ph idx="1"/>
          </p:nvPr>
        </p:nvSpPr>
        <p:spPr/>
        <p:txBody>
          <a:bodyPr/>
          <a:lstStyle/>
          <a:p>
            <a:r>
              <a:rPr lang="en-US" sz="3600" smtClean="0"/>
              <a:t>Tax on transfers during life or at death to person assigned to a generation two or more below transferor</a:t>
            </a:r>
          </a:p>
          <a:p>
            <a:r>
              <a:rPr lang="en-US" sz="3600" smtClean="0"/>
              <a:t>Small gifts:  annual GST tax exclusion</a:t>
            </a:r>
          </a:p>
          <a:p>
            <a:pPr lvl="1"/>
            <a:r>
              <a:rPr lang="en-US" smtClean="0"/>
              <a:t>$15,000 per done</a:t>
            </a:r>
          </a:p>
          <a:p>
            <a:r>
              <a:rPr lang="en-US" sz="3600"/>
              <a:t>Large gifts: </a:t>
            </a:r>
            <a:r>
              <a:rPr lang="en-US" sz="3600" smtClean="0"/>
              <a:t> GST </a:t>
            </a:r>
            <a:r>
              <a:rPr lang="en-US" sz="3600"/>
              <a:t>tax exemption amount</a:t>
            </a:r>
          </a:p>
          <a:p>
            <a:pPr lvl="1"/>
            <a:r>
              <a:rPr lang="en-US"/>
              <a:t>2017 exemption = $5.49M</a:t>
            </a:r>
            <a:endParaRPr lang="en-US"/>
          </a:p>
          <a:p>
            <a:pPr lvl="1"/>
            <a:r>
              <a:rPr lang="en-US"/>
              <a:t>2021 exemption = $11.7M</a:t>
            </a:r>
            <a:endParaRPr lang="en-US"/>
          </a:p>
          <a:p>
            <a:pPr lvl="1"/>
            <a:endParaRPr lang="en-US" smtClean="0"/>
          </a:p>
        </p:txBody>
      </p:sp>
    </p:spTree>
    <p:extLst>
      <p:ext uri="{BB962C8B-B14F-4D97-AF65-F5344CB8AC3E}">
        <p14:creationId xmlns:p14="http://schemas.microsoft.com/office/powerpoint/2010/main" val="115732819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smtClean="0"/>
              <a:t>Portability</a:t>
            </a:r>
            <a:endParaRPr lang="en-US"/>
          </a:p>
        </p:txBody>
      </p:sp>
      <p:sp>
        <p:nvSpPr>
          <p:cNvPr id="7" name="Content Placeholder 6"/>
          <p:cNvSpPr>
            <a:spLocks noGrp="1"/>
          </p:cNvSpPr>
          <p:nvPr>
            <p:ph idx="1"/>
          </p:nvPr>
        </p:nvSpPr>
        <p:spPr/>
        <p:txBody>
          <a:bodyPr/>
          <a:lstStyle/>
          <a:p>
            <a:endParaRPr lang="en-US" smtClean="0"/>
          </a:p>
          <a:p>
            <a:endParaRPr lang="en-US" smtClean="0"/>
          </a:p>
          <a:p>
            <a:endParaRPr lang="en-US" smtClean="0"/>
          </a:p>
        </p:txBody>
      </p:sp>
      <p:sp>
        <p:nvSpPr>
          <p:cNvPr id="4" name="Content Placeholder 6"/>
          <p:cNvSpPr txBox="1"/>
          <p:nvPr/>
        </p:nvSpPr>
        <p:spPr>
          <a:xfrm>
            <a:off x="990600" y="185726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kumimoji="0" lang="en-US" sz="4000" b="0" i="0" u="none" strike="noStrike" kern="1200" cap="none" spc="0" normalizeH="0" baseline="0" noProof="0" smtClean="0">
                <a:ln>
                  <a:noFill/>
                </a:ln>
                <a:solidFill>
                  <a:srgbClr val="000000"/>
                </a:solidFill>
                <a:effectLst/>
                <a:uLnTx/>
                <a:uFillTx/>
                <a:latin typeface="Calibri" panose="020f0502020204030204"/>
                <a:ea typeface="+mn-ea"/>
                <a:cs typeface="+mn-cs"/>
              </a:rPr>
              <a:t>Election that allows a deceased spouse’s unused estate tax exemption to be allocated to surviving spouse for possible use at subsequent death</a:t>
            </a:r>
          </a:p>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kumimoji="0" lang="en-US" sz="4000" b="0" i="0" u="none" strike="noStrike" kern="1200" cap="none" spc="0" normalizeH="0" baseline="0" noProof="0" smtClean="0">
                <a:ln>
                  <a:noFill/>
                </a:ln>
                <a:solidFill>
                  <a:srgbClr val="000000"/>
                </a:solidFill>
                <a:effectLst/>
                <a:uLnTx/>
                <a:uFillTx/>
                <a:latin typeface="Calibri" panose="020f0502020204030204"/>
                <a:ea typeface="+mn-ea"/>
                <a:cs typeface="+mn-cs"/>
              </a:rPr>
              <a:t>Retained under the Tax Cuts and Jobs Act</a:t>
            </a:r>
          </a:p>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kumimoji="0" lang="en-US" sz="4000" b="0" i="0" u="none" strike="noStrike" kern="1200" cap="none" spc="0" normalizeH="0" baseline="0" noProof="0" smtClean="0">
                <a:ln>
                  <a:noFill/>
                </a:ln>
                <a:solidFill>
                  <a:srgbClr val="000000"/>
                </a:solidFill>
                <a:effectLst/>
                <a:uLnTx/>
                <a:uFillTx/>
                <a:latin typeface="Calibri" panose="020f0502020204030204"/>
                <a:ea typeface="+mn-ea"/>
                <a:cs typeface="+mn-cs"/>
              </a:rPr>
              <a:t>Applies to estate tax exemption</a:t>
            </a:r>
          </a:p>
          <a:p>
            <a:pPr marL="228600" marR="0" lvl="0" indent="-228600" algn="l" defTabSz="914400" rtl="0" eaLnBrk="1" fontAlgn="auto" latinLnBrk="0" hangingPunct="1">
              <a:lnSpc>
                <a:spcPct val="90000"/>
              </a:lnSpc>
              <a:spcBef>
                <a:spcPts val="1000"/>
              </a:spcBef>
              <a:spcAft>
                <a:spcPct val="0"/>
              </a:spcAft>
              <a:buClrTx/>
              <a:buSzTx/>
              <a:buFont typeface="Arial"/>
              <a:buChar char="•"/>
              <a:defRPr/>
            </a:pPr>
            <a:r>
              <a:rPr kumimoji="0" lang="en-US" sz="4000" b="0" i="0" u="none" strike="noStrike" kern="1200" cap="none" spc="0" normalizeH="0" baseline="0" noProof="0" smtClean="0">
                <a:ln>
                  <a:noFill/>
                </a:ln>
                <a:solidFill>
                  <a:srgbClr val="000000"/>
                </a:solidFill>
                <a:effectLst/>
                <a:uLnTx/>
                <a:uFillTx/>
                <a:latin typeface="Calibri" panose="020f0502020204030204"/>
                <a:ea typeface="+mn-ea"/>
                <a:cs typeface="+mn-cs"/>
              </a:rPr>
              <a:t>Does not apply to GST tax exemption</a:t>
            </a:r>
          </a:p>
        </p:txBody>
      </p:sp>
    </p:spTree>
    <p:extLst>
      <p:ext uri="{BB962C8B-B14F-4D97-AF65-F5344CB8AC3E}">
        <p14:creationId xmlns:p14="http://schemas.microsoft.com/office/powerpoint/2010/main" val="1598670452"/>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8.11.12"/>
  <p:tag name="AS_TITLE" val="Aspose.Slides for .NET 4.0 Client Profile"/>
  <p:tag name="AS_VERSION" val="18.11"/>
</p:tagLst>
</file>

<file path=ppt/theme/theme1.xml><?xml version="1.0" encoding="utf-8"?>
<a:theme xmlns:r="http://schemas.openxmlformats.org/officeDocument/2006/relationships" xmlns:a="http://schemas.openxmlformats.org/drawingml/2006/main" name="2_Office Theme">
  <a:themeElements>
    <a:clrScheme name="Custom 4">
      <a:dk1>
        <a:srgbClr val="000000"/>
      </a:dk1>
      <a:lt1>
        <a:srgbClr val="FFFFFF"/>
      </a:lt1>
      <a:dk2>
        <a:srgbClr val="44546A"/>
      </a:dk2>
      <a:lt2>
        <a:srgbClr val="E7E6E6"/>
      </a:lt2>
      <a:accent1>
        <a:srgbClr val="006697"/>
      </a:accent1>
      <a:accent2>
        <a:srgbClr val="4B78A8"/>
      </a:accent2>
      <a:accent3>
        <a:srgbClr val="A5A5A5"/>
      </a:accent3>
      <a:accent4>
        <a:srgbClr val="888988"/>
      </a:accent4>
      <a:accent5>
        <a:srgbClr val="5B9BD5"/>
      </a:accent5>
      <a:accent6>
        <a:srgbClr val="70AD47"/>
      </a:accent6>
      <a:hlink>
        <a:srgbClr val="015989"/>
      </a:hlink>
      <a:folHlink>
        <a:srgbClr val="0000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3_Office Theme">
  <a:themeElements>
    <a:clrScheme name="Custom 4">
      <a:dk1>
        <a:srgbClr val="000000"/>
      </a:dk1>
      <a:lt1>
        <a:srgbClr val="FFFFFF"/>
      </a:lt1>
      <a:dk2>
        <a:srgbClr val="44546A"/>
      </a:dk2>
      <a:lt2>
        <a:srgbClr val="E7E6E6"/>
      </a:lt2>
      <a:accent1>
        <a:srgbClr val="006697"/>
      </a:accent1>
      <a:accent2>
        <a:srgbClr val="4B78A8"/>
      </a:accent2>
      <a:accent3>
        <a:srgbClr val="A5A5A5"/>
      </a:accent3>
      <a:accent4>
        <a:srgbClr val="888988"/>
      </a:accent4>
      <a:accent5>
        <a:srgbClr val="5B9BD5"/>
      </a:accent5>
      <a:accent6>
        <a:srgbClr val="70AD47"/>
      </a:accent6>
      <a:hlink>
        <a:srgbClr val="015989"/>
      </a:hlink>
      <a:folHlink>
        <a:srgbClr val="0000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4_Office Theme">
  <a:themeElements>
    <a:clrScheme name="Custom 4">
      <a:dk1>
        <a:srgbClr val="000000"/>
      </a:dk1>
      <a:lt1>
        <a:srgbClr val="FFFFFF"/>
      </a:lt1>
      <a:dk2>
        <a:srgbClr val="44546A"/>
      </a:dk2>
      <a:lt2>
        <a:srgbClr val="E7E6E6"/>
      </a:lt2>
      <a:accent1>
        <a:srgbClr val="006697"/>
      </a:accent1>
      <a:accent2>
        <a:srgbClr val="4B78A8"/>
      </a:accent2>
      <a:accent3>
        <a:srgbClr val="A5A5A5"/>
      </a:accent3>
      <a:accent4>
        <a:srgbClr val="888988"/>
      </a:accent4>
      <a:accent5>
        <a:srgbClr val="5B9BD5"/>
      </a:accent5>
      <a:accent6>
        <a:srgbClr val="70AD47"/>
      </a:accent6>
      <a:hlink>
        <a:srgbClr val="015989"/>
      </a:hlink>
      <a:folHlink>
        <a:srgbClr val="0000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5_Office Theme">
  <a:themeElements>
    <a:clrScheme name="Custom 4">
      <a:dk1>
        <a:srgbClr val="000000"/>
      </a:dk1>
      <a:lt1>
        <a:srgbClr val="FFFFFF"/>
      </a:lt1>
      <a:dk2>
        <a:srgbClr val="44546A"/>
      </a:dk2>
      <a:lt2>
        <a:srgbClr val="E7E6E6"/>
      </a:lt2>
      <a:accent1>
        <a:srgbClr val="006697"/>
      </a:accent1>
      <a:accent2>
        <a:srgbClr val="4B78A8"/>
      </a:accent2>
      <a:accent3>
        <a:srgbClr val="A5A5A5"/>
      </a:accent3>
      <a:accent4>
        <a:srgbClr val="888988"/>
      </a:accent4>
      <a:accent5>
        <a:srgbClr val="5B9BD5"/>
      </a:accent5>
      <a:accent6>
        <a:srgbClr val="70AD47"/>
      </a:accent6>
      <a:hlink>
        <a:srgbClr val="015989"/>
      </a:hlink>
      <a:folHlink>
        <a:srgbClr val="0000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6_Office Theme">
  <a:themeElements>
    <a:clrScheme name="Custom 4">
      <a:dk1>
        <a:srgbClr val="000000"/>
      </a:dk1>
      <a:lt1>
        <a:srgbClr val="FFFFFF"/>
      </a:lt1>
      <a:dk2>
        <a:srgbClr val="44546A"/>
      </a:dk2>
      <a:lt2>
        <a:srgbClr val="E7E6E6"/>
      </a:lt2>
      <a:accent1>
        <a:srgbClr val="006697"/>
      </a:accent1>
      <a:accent2>
        <a:srgbClr val="4B78A8"/>
      </a:accent2>
      <a:accent3>
        <a:srgbClr val="A5A5A5"/>
      </a:accent3>
      <a:accent4>
        <a:srgbClr val="888988"/>
      </a:accent4>
      <a:accent5>
        <a:srgbClr val="5B9BD5"/>
      </a:accent5>
      <a:accent6>
        <a:srgbClr val="70AD47"/>
      </a:accent6>
      <a:hlink>
        <a:srgbClr val="015989"/>
      </a:hlink>
      <a:folHlink>
        <a:srgbClr val="0000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18.1100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