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3"/>
  </p:notesMasterIdLst>
  <p:handoutMasterIdLst>
    <p:handoutMasterId r:id="rId14"/>
  </p:handoutMasterIdLst>
  <p:sldIdLst>
    <p:sldId id="421" r:id="rId6"/>
    <p:sldId id="471" r:id="rId7"/>
    <p:sldId id="466" r:id="rId8"/>
    <p:sldId id="468" r:id="rId9"/>
    <p:sldId id="469" r:id="rId10"/>
    <p:sldId id="470" r:id="rId11"/>
    <p:sldId id="446" r:id="rId12"/>
  </p:sldIdLst>
  <p:sldSz cx="9144000" cy="5143500" type="screen16x9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7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482"/>
    <a:srgbClr val="43C7E7"/>
    <a:srgbClr val="FFFFFF"/>
    <a:srgbClr val="9F9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3" autoAdjust="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96" y="1062"/>
      </p:cViewPr>
      <p:guideLst>
        <p:guide orient="horz" pos="2508"/>
        <p:guide pos="2880"/>
        <p:guide orient="horz" pos="27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550"/>
    </p:cViewPr>
  </p:sorterViewPr>
  <p:notesViewPr>
    <p:cSldViewPr snapToGrid="0" snapToObjects="1" showGuides="1">
      <p:cViewPr varScale="1">
        <p:scale>
          <a:sx n="65" d="100"/>
          <a:sy n="65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1E3C-D2BF-49CC-BB21-491FCFB6C3C5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8DC60-E7C2-4CCC-A1DC-DCE961609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00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2AA18D-F586-426D-8C29-9B9F1C043978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5E29F1-613F-4BCD-B8C7-0AC9D166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29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peaker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0"/>
            <a:ext cx="9144000" cy="515173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28625" y="1280650"/>
            <a:ext cx="5861643" cy="1052755"/>
          </a:xfrm>
        </p:spPr>
        <p:txBody>
          <a:bodyPr anchor="b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28625" y="2769261"/>
            <a:ext cx="5861643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481" y="3845706"/>
            <a:ext cx="1219200" cy="85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1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18" y="1608089"/>
            <a:ext cx="2734964" cy="192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2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peaker 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0"/>
            <a:ext cx="9144000" cy="5151738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572250" y="0"/>
            <a:ext cx="25812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1280650"/>
            <a:ext cx="5821450" cy="1052755"/>
          </a:xfrm>
        </p:spPr>
        <p:txBody>
          <a:bodyPr anchor="b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2769261"/>
            <a:ext cx="582145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481" y="3845706"/>
            <a:ext cx="1219200" cy="85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7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48" y="1029035"/>
            <a:ext cx="8286102" cy="3281708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 marL="857250" indent="-171450">
              <a:buSzPct val="100000"/>
              <a:buFont typeface="Arial" panose="020B0604020202020204" pitchFamily="34" charset="0"/>
              <a:buChar char="•"/>
              <a:defRPr sz="1400"/>
            </a:lvl3pPr>
            <a:lvl4pPr marL="1200150" indent="-171450">
              <a:buSzPct val="100000"/>
              <a:buFont typeface="Arial" panose="020B0604020202020204" pitchFamily="34" charset="0"/>
              <a:buChar char="•"/>
              <a:defRPr sz="1400"/>
            </a:lvl4pPr>
            <a:lvl5pPr marL="1543050" indent="-171450">
              <a:buSzPct val="100000"/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424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450" y="1019749"/>
            <a:ext cx="4089400" cy="334962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SzPct val="100000"/>
              <a:buFont typeface="Arial" panose="020B0604020202020204" pitchFamily="34" charset="0"/>
              <a:buChar char="•"/>
              <a:defRPr sz="1400"/>
            </a:lvl3pPr>
            <a:lvl4pPr marL="1200150" indent="-171450">
              <a:buSzPct val="100000"/>
              <a:buFont typeface="Arial" panose="020B0604020202020204" pitchFamily="34" charset="0"/>
              <a:buChar char="•"/>
              <a:defRPr sz="1400"/>
            </a:lvl4pPr>
            <a:lvl5pPr marL="1543050" indent="-171450">
              <a:buSzPct val="100000"/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19748"/>
            <a:ext cx="4089400" cy="334962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Font typeface="Arial" panose="020B0604020202020204" pitchFamily="34" charset="0"/>
              <a:buChar char="•"/>
              <a:defRPr sz="1400"/>
            </a:lvl3pPr>
            <a:lvl4pPr marL="1200150" indent="-171450">
              <a:buFont typeface="Arial" panose="020B0604020202020204" pitchFamily="34" charset="0"/>
              <a:buChar char="•"/>
              <a:defRPr sz="1400"/>
            </a:lvl4pPr>
            <a:lvl5pPr marL="1543050" indent="-1714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853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94" y="424600"/>
            <a:ext cx="7886700" cy="643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94" y="922474"/>
            <a:ext cx="4064988" cy="523613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194" y="1488330"/>
            <a:ext cx="4064988" cy="28810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Font typeface="Arial" panose="020B0604020202020204" pitchFamily="34" charset="0"/>
              <a:buChar char="•"/>
              <a:defRPr sz="1400"/>
            </a:lvl3pPr>
            <a:lvl4pPr marL="1200150" indent="-171450">
              <a:buFont typeface="Arial" panose="020B0604020202020204" pitchFamily="34" charset="0"/>
              <a:buChar char="•"/>
              <a:defRPr sz="1400"/>
            </a:lvl4pPr>
            <a:lvl5pPr marL="1543050" indent="-1714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820" y="922474"/>
            <a:ext cx="4072730" cy="523613"/>
          </a:xfrm>
        </p:spPr>
        <p:txBody>
          <a:bodyPr anchor="b">
            <a:normAutofit/>
          </a:bodyPr>
          <a:lstStyle>
            <a:lvl1pPr marL="0" indent="0">
              <a:buNone/>
              <a:defRPr sz="16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1488330"/>
            <a:ext cx="4072730" cy="288104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 marL="857250" indent="-171450">
              <a:buSzPct val="100000"/>
              <a:buFont typeface="Arial" panose="020B0604020202020204" pitchFamily="34" charset="0"/>
              <a:buChar char="•"/>
              <a:defRPr sz="1400"/>
            </a:lvl3pPr>
            <a:lvl4pPr marL="1200150" indent="-171450">
              <a:buSzPct val="100000"/>
              <a:buFont typeface="Arial" panose="020B0604020202020204" pitchFamily="34" charset="0"/>
              <a:buChar char="•"/>
              <a:defRPr sz="1400"/>
            </a:lvl4pPr>
            <a:lvl5pPr marL="1543050" indent="-171450">
              <a:buSzPct val="100000"/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34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6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 - 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4" y="424825"/>
            <a:ext cx="8286545" cy="643563"/>
          </a:xfrm>
        </p:spPr>
        <p:txBody>
          <a:bodyPr anchor="t" anchorCtr="0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1083013"/>
            <a:ext cx="4831159" cy="3157391"/>
          </a:xfrm>
        </p:spPr>
        <p:txBody>
          <a:bodyPr anchor="t"/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06" y="1023025"/>
            <a:ext cx="3366522" cy="3346348"/>
          </a:xfrm>
        </p:spPr>
        <p:txBody>
          <a:bodyPr>
            <a:normAutofit/>
          </a:bodyPr>
          <a:lstStyle>
            <a:lvl1pPr marL="169863" marR="0" indent="-169863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•"/>
              <a:tabLst/>
              <a:defRPr sz="1400"/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–"/>
              <a:tabLst/>
              <a:defRPr sz="1400"/>
            </a:lvl2pPr>
            <a:lvl3pPr marL="8572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•"/>
              <a:tabLst/>
              <a:defRPr sz="1400"/>
            </a:lvl3pPr>
            <a:lvl4pPr marL="12001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Arial" panose="020B0604020202020204" pitchFamily="34" charset="0"/>
              <a:buChar char="–"/>
              <a:tabLst/>
              <a:defRPr sz="1400"/>
            </a:lvl4pPr>
            <a:lvl5pPr marL="1371600" indent="0">
              <a:buNone/>
              <a:defRPr sz="750"/>
            </a:lvl5pPr>
            <a:lvl6pPr marL="1714500" indent="0">
              <a:buNone/>
              <a:defRPr sz="140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6541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ictur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4" y="424825"/>
            <a:ext cx="8286546" cy="643563"/>
          </a:xfrm>
        </p:spPr>
        <p:txBody>
          <a:bodyPr anchor="t" anchorCtr="0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004" y="1068388"/>
            <a:ext cx="8286545" cy="3182065"/>
          </a:xfrm>
        </p:spPr>
        <p:txBody>
          <a:bodyPr anchor="t"/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3467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2004" y="422276"/>
            <a:ext cx="8286545" cy="3838226"/>
          </a:xfrm>
        </p:spPr>
        <p:txBody>
          <a:bodyPr anchor="t"/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542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448" y="426056"/>
            <a:ext cx="8286102" cy="6408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625" y="1021404"/>
            <a:ext cx="8286102" cy="3396609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" y="0"/>
            <a:ext cx="9144000" cy="2116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390" y="4421080"/>
            <a:ext cx="829160" cy="58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14" r:id="rId2"/>
    <p:sldLayoutId id="2147483673" r:id="rId3"/>
    <p:sldLayoutId id="2147483664" r:id="rId4"/>
    <p:sldLayoutId id="2147483665" r:id="rId5"/>
    <p:sldLayoutId id="2147483666" r:id="rId6"/>
    <p:sldLayoutId id="2147483669" r:id="rId7"/>
    <p:sldLayoutId id="2147483712" r:id="rId8"/>
    <p:sldLayoutId id="2147483713" r:id="rId9"/>
    <p:sldLayoutId id="2147483667" r:id="rId10"/>
    <p:sldLayoutId id="214748371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9863" indent="-169863" algn="l" defTabSz="685800" rtl="0" eaLnBrk="1" latinLnBrk="0" hangingPunct="1">
        <a:lnSpc>
          <a:spcPct val="90000"/>
        </a:lnSpc>
        <a:spcBef>
          <a:spcPts val="750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6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pos="270" userDrawn="1">
          <p15:clr>
            <a:srgbClr val="F26B43"/>
          </p15:clr>
        </p15:guide>
        <p15:guide id="3" pos="91" userDrawn="1">
          <p15:clr>
            <a:srgbClr val="F26B43"/>
          </p15:clr>
        </p15:guide>
        <p15:guide id="4" pos="5671" userDrawn="1">
          <p15:clr>
            <a:srgbClr val="F26B43"/>
          </p15:clr>
        </p15:guide>
        <p15:guide id="5" pos="5492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7" orient="horz" pos="2876" userDrawn="1">
          <p15:clr>
            <a:srgbClr val="F26B43"/>
          </p15:clr>
        </p15:guide>
        <p15:guide id="8" orient="horz" pos="89" userDrawn="1">
          <p15:clr>
            <a:srgbClr val="F26B43"/>
          </p15:clr>
        </p15:guide>
        <p15:guide id="9" orient="horz" pos="3153" userDrawn="1">
          <p15:clr>
            <a:srgbClr val="F26B43"/>
          </p15:clr>
        </p15:guide>
        <p15:guide id="10" orient="horz" pos="2783" userDrawn="1">
          <p15:clr>
            <a:srgbClr val="F26B43"/>
          </p15:clr>
        </p15:guide>
        <p15:guide id="11" orient="horz" pos="266" userDrawn="1">
          <p15:clr>
            <a:srgbClr val="F26B43"/>
          </p15:clr>
        </p15:guide>
        <p15:guide id="12" orient="horz" pos="673" userDrawn="1">
          <p15:clr>
            <a:srgbClr val="F26B43"/>
          </p15:clr>
        </p15:guide>
        <p15:guide id="13" orient="horz" pos="8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68979D-6A00-4745-95DF-67D27A031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BKR International</a:t>
            </a:r>
            <a:br>
              <a:rPr lang="en-US" dirty="0"/>
            </a:br>
            <a:r>
              <a:rPr lang="en-US" dirty="0"/>
              <a:t>AAM 2021 Summit Presentation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A2E6F6-07CD-47B0-B6F1-DB41C23A9B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Key Takeaways &amp; Best Practices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2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BA6A-9804-4923-BCB2-38756782D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Email Marketing &amp; Digital Content Marketing</a:t>
            </a:r>
          </a:p>
        </p:txBody>
      </p:sp>
      <p:pic>
        <p:nvPicPr>
          <p:cNvPr id="4" name="Picture 8" descr="Image result for email marketing">
            <a:extLst>
              <a:ext uri="{FF2B5EF4-FFF2-40B4-BE49-F238E27FC236}">
                <a16:creationId xmlns:a16="http://schemas.microsoft.com/office/drawing/2014/main" id="{13B5BCEF-28A5-4827-BE5E-1010290DD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4" y="1418121"/>
            <a:ext cx="4193644" cy="230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ntent markeitng">
            <a:extLst>
              <a:ext uri="{FF2B5EF4-FFF2-40B4-BE49-F238E27FC236}">
                <a16:creationId xmlns:a16="http://schemas.microsoft.com/office/drawing/2014/main" id="{68874BD9-32E2-43FC-BF03-BA3857B49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726" y="1418121"/>
            <a:ext cx="3947000" cy="230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0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D091-BDD6-4236-9D6D-C646BDB70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48" y="426056"/>
            <a:ext cx="8286102" cy="640801"/>
          </a:xfrm>
        </p:spPr>
        <p:txBody>
          <a:bodyPr/>
          <a:lstStyle/>
          <a:p>
            <a:r>
              <a:rPr lang="en-US" dirty="0"/>
              <a:t>Email Marketing</a:t>
            </a:r>
            <a:br>
              <a:rPr lang="en-US" dirty="0"/>
            </a:b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Takeaways &amp; Best Practices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3A2C3-A092-4D12-8F6E-1A18CC63D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48" y="1029034"/>
            <a:ext cx="7038616" cy="36884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Maintain a high-quality contact list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Your contact list is key to your email campaigns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Key to keep bounces low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Email reputation</a:t>
            </a:r>
          </a:p>
          <a:p>
            <a:pPr>
              <a:lnSpc>
                <a:spcPct val="100000"/>
              </a:lnSpc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 the right metrics</a:t>
            </a:r>
          </a:p>
          <a:p>
            <a:pPr lvl="1">
              <a:lnSpc>
                <a:spcPct val="100000"/>
              </a:lnSpc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KPI</a:t>
            </a:r>
            <a:r>
              <a:rPr lang="en-US" dirty="0">
                <a:solidFill>
                  <a:srgbClr val="000000"/>
                </a:solidFill>
              </a:rPr>
              <a:t>s are measurable and give instant feedback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Email marketing platforms and tools give you access to these analytics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Bounces, Open rate, Click through rate, Unsubscribes, Spam complaints</a:t>
            </a:r>
          </a:p>
          <a:p>
            <a:pPr>
              <a:lnSpc>
                <a:spcPct val="100000"/>
              </a:lnSpc>
            </a:pPr>
            <a:r>
              <a:rPr lang="en-US" dirty="0"/>
              <a:t>Design for engagement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Keep it brief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Have a clear call to action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i.e. Direct to website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 indent="-169863">
              <a:spcBef>
                <a:spcPts val="750"/>
              </a:spcBef>
              <a:buClr>
                <a:srgbClr val="8FB2DD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 indent="-169863">
              <a:spcBef>
                <a:spcPts val="750"/>
              </a:spcBef>
              <a:buClr>
                <a:srgbClr val="8FB2DD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2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77AB2-20B7-478E-B7C3-B83888BBC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48" y="1029034"/>
            <a:ext cx="8286102" cy="368840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Email Content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Make your content clear &amp; direct in what you want the reader to pick up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Stay relevant with helpful information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often you communicate depends on the message</a:t>
            </a:r>
          </a:p>
          <a:p>
            <a:pPr>
              <a:lnSpc>
                <a:spcPct val="100000"/>
              </a:lnSpc>
            </a:pPr>
            <a:r>
              <a:rPr lang="en-US" dirty="0"/>
              <a:t>Get personal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Segment your contacts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Specificity is important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Send from Partner or Relationship Manager</a:t>
            </a:r>
          </a:p>
          <a:p>
            <a:pPr>
              <a:lnSpc>
                <a:spcPct val="100000"/>
              </a:lnSpc>
            </a:pPr>
            <a:r>
              <a:rPr lang="en-US" dirty="0"/>
              <a:t>Newsletter content is important to consider</a:t>
            </a:r>
          </a:p>
          <a:p>
            <a:pPr>
              <a:lnSpc>
                <a:spcPct val="100000"/>
              </a:lnSpc>
            </a:pPr>
            <a:r>
              <a:rPr lang="en-US" dirty="0"/>
              <a:t>Timing is important</a:t>
            </a:r>
          </a:p>
          <a:p>
            <a:pPr>
              <a:lnSpc>
                <a:spcPct val="100000"/>
              </a:lnSpc>
            </a:pPr>
            <a:r>
              <a:rPr lang="en-US" dirty="0"/>
              <a:t>Resend emails with a low open rate</a:t>
            </a:r>
          </a:p>
          <a:p>
            <a:pPr>
              <a:lnSpc>
                <a:spcPct val="100000"/>
              </a:lnSpc>
            </a:pPr>
            <a:r>
              <a:rPr lang="en-US" dirty="0"/>
              <a:t>Take next steps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Target the people who click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3AD3C87-1062-45BD-B419-F48B0DB1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48" y="426056"/>
            <a:ext cx="8286102" cy="640801"/>
          </a:xfrm>
        </p:spPr>
        <p:txBody>
          <a:bodyPr/>
          <a:lstStyle/>
          <a:p>
            <a:r>
              <a:rPr lang="en-US" dirty="0"/>
              <a:t>Email Marketing</a:t>
            </a:r>
            <a:br>
              <a:rPr lang="en-US" dirty="0"/>
            </a:b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Takeaways &amp; Best Practices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09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DDD74-CA0E-4316-98C8-761394F5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Content is a necessary aspect of modern-day marketing.</a:t>
            </a:r>
          </a:p>
          <a:p>
            <a:pPr>
              <a:lnSpc>
                <a:spcPct val="100000"/>
              </a:lnSpc>
            </a:pPr>
            <a:r>
              <a:rPr lang="en-US" dirty="0"/>
              <a:t>Know your owned channels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Website vs. Social Media</a:t>
            </a:r>
          </a:p>
          <a:p>
            <a:pPr>
              <a:lnSpc>
                <a:spcPct val="100000"/>
              </a:lnSpc>
            </a:pPr>
            <a:r>
              <a:rPr lang="en-US" dirty="0"/>
              <a:t>Identify KPIs</a:t>
            </a:r>
          </a:p>
          <a:p>
            <a:pPr>
              <a:lnSpc>
                <a:spcPct val="100000"/>
              </a:lnSpc>
            </a:pPr>
            <a:r>
              <a:rPr lang="en-US" dirty="0"/>
              <a:t>Segment your content posts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“Content buckets”</a:t>
            </a:r>
          </a:p>
          <a:p>
            <a:pPr>
              <a:lnSpc>
                <a:spcPct val="100000"/>
              </a:lnSpc>
            </a:pPr>
            <a:r>
              <a:rPr lang="en-US" dirty="0"/>
              <a:t>Social Media Strategy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Leverage your employees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Social media plays the biggest role in a buyer’s awareness &amp; interest stages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Integrate social media with your larger marketing plan</a:t>
            </a:r>
          </a:p>
          <a:p>
            <a:pPr marL="342900" lvl="1" indent="0">
              <a:lnSpc>
                <a:spcPct val="100000"/>
              </a:lnSpc>
              <a:buNone/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3D20A2-9741-4368-A437-4A1E7F41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48" y="426056"/>
            <a:ext cx="8286102" cy="640801"/>
          </a:xfrm>
        </p:spPr>
        <p:txBody>
          <a:bodyPr/>
          <a:lstStyle/>
          <a:p>
            <a:r>
              <a:rPr lang="en-US" dirty="0"/>
              <a:t>Digital Campaigns &amp; Content Marketing</a:t>
            </a:r>
            <a:br>
              <a:rPr lang="en-US" dirty="0"/>
            </a:b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Takeaways &amp; Best Practices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68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DDD74-CA0E-4316-98C8-761394F5B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Monitor the right metrics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KPIs are similar to email campaigns: clicks, conversion, views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Make sure you are evaluating your performance</a:t>
            </a:r>
          </a:p>
          <a:p>
            <a:pPr>
              <a:lnSpc>
                <a:spcPct val="100000"/>
              </a:lnSpc>
            </a:pPr>
            <a:r>
              <a:rPr lang="en-US" dirty="0"/>
              <a:t>Analyze what pages and posts are getting the most traffic.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Create content based off these </a:t>
            </a:r>
          </a:p>
          <a:p>
            <a:pPr>
              <a:lnSpc>
                <a:spcPct val="100000"/>
              </a:lnSpc>
            </a:pPr>
            <a:r>
              <a:rPr lang="en-US" dirty="0"/>
              <a:t>Analyze competitors</a:t>
            </a:r>
          </a:p>
          <a:p>
            <a:pPr>
              <a:lnSpc>
                <a:spcPct val="100000"/>
              </a:lnSpc>
            </a:pPr>
            <a:r>
              <a:rPr lang="en-US" dirty="0"/>
              <a:t>Benchmark against yourself</a:t>
            </a:r>
          </a:p>
          <a:p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C3D20A2-9741-4368-A437-4A1E7F41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48" y="426056"/>
            <a:ext cx="8286102" cy="640801"/>
          </a:xfrm>
        </p:spPr>
        <p:txBody>
          <a:bodyPr/>
          <a:lstStyle/>
          <a:p>
            <a:r>
              <a:rPr lang="en-US" dirty="0"/>
              <a:t>Digital Campaigns &amp; Content Marketing</a:t>
            </a:r>
            <a:br>
              <a:rPr lang="en-US" dirty="0"/>
            </a:br>
            <a:r>
              <a:rPr lang="en-US" sz="1600" b="0" dirty="0">
                <a:solidFill>
                  <a:schemeClr val="accent1">
                    <a:lumMod val="75000"/>
                  </a:schemeClr>
                </a:solidFill>
              </a:rPr>
              <a:t>Takeaways &amp; Best Practices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9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55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000000"/>
      </a:lt1>
      <a:dk2>
        <a:srgbClr val="FFFFFF"/>
      </a:dk2>
      <a:lt2>
        <a:srgbClr val="939393"/>
      </a:lt2>
      <a:accent1>
        <a:srgbClr val="7BA0D0"/>
      </a:accent1>
      <a:accent2>
        <a:srgbClr val="A9C833"/>
      </a:accent2>
      <a:accent3>
        <a:srgbClr val="AB84B6"/>
      </a:accent3>
      <a:accent4>
        <a:srgbClr val="EAA124"/>
      </a:accent4>
      <a:accent5>
        <a:srgbClr val="EC008C"/>
      </a:accent5>
      <a:accent6>
        <a:srgbClr val="8FB2DD"/>
      </a:accent6>
      <a:hlink>
        <a:srgbClr val="C4C4C4"/>
      </a:hlink>
      <a:folHlink>
        <a:srgbClr val="0089D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vAttach_x0020_Count xmlns="058526cb-985f-4542-abb3-137cb193e0a2" xsi:nil="true"/>
    <mvCC xmlns="ecc7a3ba-c2e0-4a24-979d-84e40e678fcb" xsi:nil="true"/>
    <mvFrom xmlns="058526cb-985f-4542-abb3-137cb193e0a2" xsi:nil="true"/>
    <mvReceived_x0020_Time xmlns="058526cb-985f-4542-abb3-137cb193e0a2" xsi:nil="true"/>
    <mvSentOn xmlns="058526cb-985f-4542-abb3-137cb193e0a2" xsi:nil="true"/>
    <mvSubject xmlns="058526cb-985f-4542-abb3-137cb193e0a2" xsi:nil="true"/>
    <mvTo xmlns="058526cb-985f-4542-abb3-137cb193e0a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6F99FAD307CB4D9B7AC4367D387C16" ma:contentTypeVersion="17" ma:contentTypeDescription="Create a new document." ma:contentTypeScope="" ma:versionID="efde8bf893c9978c17c7f48fb97a543d">
  <xsd:schema xmlns:xsd="http://www.w3.org/2001/XMLSchema" xmlns:xs="http://www.w3.org/2001/XMLSchema" xmlns:p="http://schemas.microsoft.com/office/2006/metadata/properties" xmlns:ns2="ecc7a3ba-c2e0-4a24-979d-84e40e678fcb" xmlns:ns3="058526cb-985f-4542-abb3-137cb193e0a2" targetNamespace="http://schemas.microsoft.com/office/2006/metadata/properties" ma:root="true" ma:fieldsID="cfa9de78bac77c597e43a69745a7dda7" ns2:_="" ns3:_="">
    <xsd:import namespace="ecc7a3ba-c2e0-4a24-979d-84e40e678fcb"/>
    <xsd:import namespace="058526cb-985f-4542-abb3-137cb193e0a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vAttach_x0020_Count" minOccurs="0"/>
                <xsd:element ref="ns2:mvCC" minOccurs="0"/>
                <xsd:element ref="ns3:mvFrom" minOccurs="0"/>
                <xsd:element ref="ns3:mvReceived_x0020_Time" minOccurs="0"/>
                <xsd:element ref="ns3:mvSentOn" minOccurs="0"/>
                <xsd:element ref="ns3:mvSubject" minOccurs="0"/>
                <xsd:element ref="ns3:mvT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7a3ba-c2e0-4a24-979d-84e40e678fc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mvCC" ma:index="12" nillable="true" ma:displayName="eMail CC" ma:internalName="mvCC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526cb-985f-4542-abb3-137cb193e0a2" elementFormDefault="qualified">
    <xsd:import namespace="http://schemas.microsoft.com/office/2006/documentManagement/types"/>
    <xsd:import namespace="http://schemas.microsoft.com/office/infopath/2007/PartnerControls"/>
    <xsd:element name="mvAttach_x0020_Count" ma:index="11" nillable="true" ma:displayName="eMail Attach Count" ma:decimals="0" ma:internalName="mvAttach_x0020_Count" ma:percentage="FALSE">
      <xsd:simpleType>
        <xsd:restriction base="dms:Number"/>
      </xsd:simpleType>
    </xsd:element>
    <xsd:element name="mvFrom" ma:index="13" nillable="true" ma:displayName="eMail From" ma:internalName="mvFrom">
      <xsd:simpleType>
        <xsd:restriction base="dms:Text">
          <xsd:maxLength value="255"/>
        </xsd:restriction>
      </xsd:simpleType>
    </xsd:element>
    <xsd:element name="mvReceived_x0020_Time" ma:index="14" nillable="true" ma:displayName="eMail Received Time" ma:format="DateTime" ma:internalName="mvReceived_x0020_Time">
      <xsd:simpleType>
        <xsd:restriction base="dms:DateTime"/>
      </xsd:simpleType>
    </xsd:element>
    <xsd:element name="mvSentOn" ma:index="15" nillable="true" ma:displayName="eMail SentOn" ma:format="DateTime" ma:internalName="mvSentOn">
      <xsd:simpleType>
        <xsd:restriction base="dms:DateTime"/>
      </xsd:simpleType>
    </xsd:element>
    <xsd:element name="mvSubject" ma:index="16" nillable="true" ma:displayName="email Subject" ma:internalName="mvSubject">
      <xsd:simpleType>
        <xsd:restriction base="dms:Text">
          <xsd:maxLength value="255"/>
        </xsd:restriction>
      </xsd:simpleType>
    </xsd:element>
    <xsd:element name="mvTo" ma:index="17" nillable="true" ma:displayName="eMail To" ma:internalName="mvT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48A745D-15FF-4EDF-A071-3BA5A2B3139B}">
  <ds:schemaRefs>
    <ds:schemaRef ds:uri="ecc7a3ba-c2e0-4a24-979d-84e40e678fcb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58526cb-985f-4542-abb3-137cb193e0a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73CE0CB-2DEE-41C2-A568-44AE76E833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5C2991-9088-4723-BB83-0F3E37062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c7a3ba-c2e0-4a24-979d-84e40e678fcb"/>
    <ds:schemaRef ds:uri="058526cb-985f-4542-abb3-137cb193e0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F30699B-4F76-4F38-9364-4F0ADBD3000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31655</TotalTime>
  <Words>299</Words>
  <Application>Microsoft Office PowerPoint</Application>
  <PresentationFormat>On-screen Show (16:9)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BKR International AAM 2021 Summit Presentation</vt:lpstr>
      <vt:lpstr>Email Marketing &amp; Digital Content Marketing</vt:lpstr>
      <vt:lpstr>Email Marketing Takeaways &amp; Best Practices </vt:lpstr>
      <vt:lpstr>Email Marketing Takeaways &amp; Best Practices </vt:lpstr>
      <vt:lpstr>Digital Campaigns &amp; Content Marketing Takeaways &amp; Best Practices </vt:lpstr>
      <vt:lpstr>Digital Campaigns &amp; Content Marketing Takeaways &amp; Best Practices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AEGIS Board Template_10_19.pptx</dc:title>
  <dc:creator>Timothy Fitzgerald</dc:creator>
  <cp:lastModifiedBy>Bishop, Katie</cp:lastModifiedBy>
  <cp:revision>108</cp:revision>
  <cp:lastPrinted>2020-01-13T15:17:54Z</cp:lastPrinted>
  <dcterms:created xsi:type="dcterms:W3CDTF">2019-10-09T13:20:56Z</dcterms:created>
  <dcterms:modified xsi:type="dcterms:W3CDTF">2021-06-17T19:13:13Z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0x010100526F99FAD307CB4D9B7AC4367D387C16</vt:lpwstr>
  </property>
  <property fmtid="{D5CDD505-2E9C-101B-9397-08002B2CF9AE}" pid="3" name="_dlc_DocIdItemGuid">
    <vt:lpwstr>b32c2ac1-dca7-47f7-9596-fc3d4fbfb3a3</vt:lpwstr>
  </property>
  <property fmtid="{D5CDD505-2E9C-101B-9397-08002B2CF9AE}" pid="4" name="mvAttach Count">
    <vt:lpwstr/>
  </property>
  <property fmtid="{D5CDD505-2E9C-101B-9397-08002B2CF9AE}" pid="5" name="mvCC">
    <vt:lpwstr/>
  </property>
  <property fmtid="{D5CDD505-2E9C-101B-9397-08002B2CF9AE}" pid="6" name="mvFrom">
    <vt:lpwstr/>
  </property>
  <property fmtid="{D5CDD505-2E9C-101B-9397-08002B2CF9AE}" pid="7" name="mvReceived Time">
    <vt:lpwstr/>
  </property>
  <property fmtid="{D5CDD505-2E9C-101B-9397-08002B2CF9AE}" pid="8" name="mvSentOn">
    <vt:lpwstr/>
  </property>
  <property fmtid="{D5CDD505-2E9C-101B-9397-08002B2CF9AE}" pid="9" name="mvSubject">
    <vt:lpwstr/>
  </property>
  <property fmtid="{D5CDD505-2E9C-101B-9397-08002B2CF9AE}" pid="10" name="mvTo">
    <vt:lpwstr/>
  </property>
</Properties>
</file>