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4.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5.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6.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7.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8.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9.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10.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11.xml" ContentType="application/vnd.openxmlformats-officedocument.presentationml.notesSlide+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12.xml" ContentType="application/vnd.openxmlformats-officedocument.presentationml.notesSlide+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notesSlides/notesSlide13.xml" ContentType="application/vnd.openxmlformats-officedocument.presentationml.notesSlide+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notesSlides/notesSlide14.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notesSlides/notesSlide15.xml" ContentType="application/vnd.openxmlformats-officedocument.presentationml.notesSlide+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16.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75" r:id="rId1"/>
    <p:sldMasterId id="2147484287" r:id="rId2"/>
    <p:sldMasterId id="2147484311" r:id="rId3"/>
    <p:sldMasterId id="2147484323" r:id="rId4"/>
  </p:sldMasterIdLst>
  <p:notesMasterIdLst>
    <p:notesMasterId r:id="rId23"/>
  </p:notesMasterIdLst>
  <p:handoutMasterIdLst>
    <p:handoutMasterId r:id="rId24"/>
  </p:handoutMasterIdLst>
  <p:sldIdLst>
    <p:sldId id="365" r:id="rId5"/>
    <p:sldId id="366" r:id="rId6"/>
    <p:sldId id="433" r:id="rId7"/>
    <p:sldId id="434" r:id="rId8"/>
    <p:sldId id="471" r:id="rId9"/>
    <p:sldId id="472" r:id="rId10"/>
    <p:sldId id="473" r:id="rId11"/>
    <p:sldId id="474" r:id="rId12"/>
    <p:sldId id="475" r:id="rId13"/>
    <p:sldId id="476" r:id="rId14"/>
    <p:sldId id="477" r:id="rId15"/>
    <p:sldId id="479" r:id="rId16"/>
    <p:sldId id="480" r:id="rId17"/>
    <p:sldId id="481" r:id="rId18"/>
    <p:sldId id="478" r:id="rId19"/>
    <p:sldId id="483" r:id="rId20"/>
    <p:sldId id="484" r:id="rId21"/>
    <p:sldId id="390" r:id="rId22"/>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71" autoAdjust="0"/>
    <p:restoredTop sz="76122" autoAdjust="0"/>
  </p:normalViewPr>
  <p:slideViewPr>
    <p:cSldViewPr>
      <p:cViewPr varScale="1">
        <p:scale>
          <a:sx n="56" d="100"/>
          <a:sy n="56" d="100"/>
        </p:scale>
        <p:origin x="10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es-ES_tradnl"/>
              <a:t>DIPLOMADO IN HOUSE - NIIF</a:t>
            </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19039CC-60C8-4A55-81BF-7AF9E03115E1}" type="datetimeFigureOut">
              <a:rPr lang="es-ES_tradnl"/>
              <a:pPr>
                <a:defRPr/>
              </a:pPr>
              <a:t>14/06/2020</a:t>
            </a:fld>
            <a:endParaRPr lang="es-ES_tradn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s-ES_tradnl"/>
              <a:t>CPC LISTER RAMIREZ GARCIA</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09AF8B9-180C-4AE5-A00E-35C39A59D29A}" type="slidenum">
              <a:rPr lang="es-ES_tradnl"/>
              <a:pPr>
                <a:defRPr/>
              </a:pPr>
              <a:t>‹Nº›</a:t>
            </a:fld>
            <a:endParaRPr lang="es-ES_tradnl"/>
          </a:p>
        </p:txBody>
      </p:sp>
    </p:spTree>
    <p:extLst>
      <p:ext uri="{BB962C8B-B14F-4D97-AF65-F5344CB8AC3E}">
        <p14:creationId xmlns:p14="http://schemas.microsoft.com/office/powerpoint/2010/main" val="3959643770"/>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02.94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5.202"/>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4.1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5.202"/>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2.52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56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913"/>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6.241"/>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2.52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56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913"/>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6.241"/>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02.94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4.1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5.202"/>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2.52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56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4.1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913"/>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6.241"/>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02.94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4.1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5.202"/>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2.52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56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913"/>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6.241"/>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02.94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5.202"/>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4.1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5.202"/>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2.52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56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913"/>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6.241"/>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02.94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4.1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5.202"/>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2.52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2.52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56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913"/>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6.241"/>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02.94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4.1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5.202"/>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2.52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56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913"/>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6.241"/>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56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02.94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4.1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5.202"/>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2.52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56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913"/>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6.241"/>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02.94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4.1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5.202"/>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913"/>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2.52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56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913"/>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6.241"/>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02.94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4.1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5.202"/>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2.52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56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913"/>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6.241"/>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6.241"/>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02.94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4.1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5.202"/>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2.52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56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913"/>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6.241"/>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02.94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4.1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02.94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5.202"/>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2.52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56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913"/>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6.241"/>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02.94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4.1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5.202"/>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2.52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56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4.1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913"/>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6.241"/>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02.94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4.1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25.202"/>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2.52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56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5.913"/>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7:36.241"/>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4T13:25:02.94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es-ES_tradnl"/>
              <a:t>DIPLOMADO IN HOUSE - NIIF</a:t>
            </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F19D876-3EED-4DBD-925F-E33842F42732}" type="datetimeFigureOut">
              <a:rPr lang="es-ES_tradnl"/>
              <a:pPr>
                <a:defRPr/>
              </a:pPr>
              <a:t>14/06/2020</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_tradnl"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s-ES_tradnl"/>
              <a:t>CPC LISTER RAMIREZ GARCIA</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22CEE1F-F463-4530-B1A4-AEC9FF969AF1}" type="slidenum">
              <a:rPr lang="es-ES_tradnl"/>
              <a:pPr>
                <a:defRPr/>
              </a:pPr>
              <a:t>‹Nº›</a:t>
            </a:fld>
            <a:endParaRPr lang="es-ES_tradnl"/>
          </a:p>
        </p:txBody>
      </p:sp>
    </p:spTree>
    <p:extLst>
      <p:ext uri="{BB962C8B-B14F-4D97-AF65-F5344CB8AC3E}">
        <p14:creationId xmlns:p14="http://schemas.microsoft.com/office/powerpoint/2010/main" val="11024097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717640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DD6DE9B4-A536-4A97-AF14-80F8ACEA1548}" type="slidenum">
              <a:rPr lang="es-PE" smtClean="0">
                <a:solidFill>
                  <a:prstClr val="black"/>
                </a:solidFill>
              </a:rPr>
              <a:pPr/>
              <a:t>11</a:t>
            </a:fld>
            <a:endParaRPr lang="es-PE">
              <a:solidFill>
                <a:prstClr val="black"/>
              </a:solidFill>
            </a:endParaRPr>
          </a:p>
        </p:txBody>
      </p:sp>
    </p:spTree>
    <p:extLst>
      <p:ext uri="{BB962C8B-B14F-4D97-AF65-F5344CB8AC3E}">
        <p14:creationId xmlns:p14="http://schemas.microsoft.com/office/powerpoint/2010/main" val="4138586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DD6DE9B4-A536-4A97-AF14-80F8ACEA1548}" type="slidenum">
              <a:rPr lang="es-PE" smtClean="0">
                <a:solidFill>
                  <a:prstClr val="black"/>
                </a:solidFill>
              </a:rPr>
              <a:pPr/>
              <a:t>12</a:t>
            </a:fld>
            <a:endParaRPr lang="es-PE">
              <a:solidFill>
                <a:prstClr val="black"/>
              </a:solidFill>
            </a:endParaRPr>
          </a:p>
        </p:txBody>
      </p:sp>
    </p:spTree>
    <p:extLst>
      <p:ext uri="{BB962C8B-B14F-4D97-AF65-F5344CB8AC3E}">
        <p14:creationId xmlns:p14="http://schemas.microsoft.com/office/powerpoint/2010/main" val="236304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DD6DE9B4-A536-4A97-AF14-80F8ACEA1548}" type="slidenum">
              <a:rPr lang="es-PE" smtClean="0">
                <a:solidFill>
                  <a:prstClr val="black"/>
                </a:solidFill>
              </a:rPr>
              <a:pPr/>
              <a:t>13</a:t>
            </a:fld>
            <a:endParaRPr lang="es-PE">
              <a:solidFill>
                <a:prstClr val="black"/>
              </a:solidFill>
            </a:endParaRPr>
          </a:p>
        </p:txBody>
      </p:sp>
    </p:spTree>
    <p:extLst>
      <p:ext uri="{BB962C8B-B14F-4D97-AF65-F5344CB8AC3E}">
        <p14:creationId xmlns:p14="http://schemas.microsoft.com/office/powerpoint/2010/main" val="3985791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DD6DE9B4-A536-4A97-AF14-80F8ACEA1548}" type="slidenum">
              <a:rPr lang="es-PE" smtClean="0">
                <a:solidFill>
                  <a:prstClr val="black"/>
                </a:solidFill>
              </a:rPr>
              <a:pPr/>
              <a:t>14</a:t>
            </a:fld>
            <a:endParaRPr lang="es-PE">
              <a:solidFill>
                <a:prstClr val="black"/>
              </a:solidFill>
            </a:endParaRPr>
          </a:p>
        </p:txBody>
      </p:sp>
    </p:spTree>
    <p:extLst>
      <p:ext uri="{BB962C8B-B14F-4D97-AF65-F5344CB8AC3E}">
        <p14:creationId xmlns:p14="http://schemas.microsoft.com/office/powerpoint/2010/main" val="3651452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DD6DE9B4-A536-4A97-AF14-80F8ACEA1548}" type="slidenum">
              <a:rPr lang="es-PE" smtClean="0">
                <a:solidFill>
                  <a:prstClr val="black"/>
                </a:solidFill>
              </a:rPr>
              <a:pPr/>
              <a:t>15</a:t>
            </a:fld>
            <a:endParaRPr lang="es-PE">
              <a:solidFill>
                <a:prstClr val="black"/>
              </a:solidFill>
            </a:endParaRPr>
          </a:p>
        </p:txBody>
      </p:sp>
    </p:spTree>
    <p:extLst>
      <p:ext uri="{BB962C8B-B14F-4D97-AF65-F5344CB8AC3E}">
        <p14:creationId xmlns:p14="http://schemas.microsoft.com/office/powerpoint/2010/main" val="2707273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DD6DE9B4-A536-4A97-AF14-80F8ACEA1548}" type="slidenum">
              <a:rPr lang="es-PE" smtClean="0">
                <a:solidFill>
                  <a:prstClr val="black"/>
                </a:solidFill>
              </a:rPr>
              <a:pPr/>
              <a:t>16</a:t>
            </a:fld>
            <a:endParaRPr lang="es-PE">
              <a:solidFill>
                <a:prstClr val="black"/>
              </a:solidFill>
            </a:endParaRPr>
          </a:p>
        </p:txBody>
      </p:sp>
    </p:spTree>
    <p:extLst>
      <p:ext uri="{BB962C8B-B14F-4D97-AF65-F5344CB8AC3E}">
        <p14:creationId xmlns:p14="http://schemas.microsoft.com/office/powerpoint/2010/main" val="2159080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DD6DE9B4-A536-4A97-AF14-80F8ACEA1548}" type="slidenum">
              <a:rPr lang="es-PE" smtClean="0">
                <a:solidFill>
                  <a:prstClr val="black"/>
                </a:solidFill>
              </a:rPr>
              <a:pPr/>
              <a:t>17</a:t>
            </a:fld>
            <a:endParaRPr lang="es-PE">
              <a:solidFill>
                <a:prstClr val="black"/>
              </a:solidFill>
            </a:endParaRPr>
          </a:p>
        </p:txBody>
      </p:sp>
    </p:spTree>
    <p:extLst>
      <p:ext uri="{BB962C8B-B14F-4D97-AF65-F5344CB8AC3E}">
        <p14:creationId xmlns:p14="http://schemas.microsoft.com/office/powerpoint/2010/main" val="522743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160029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DD6DE9B4-A536-4A97-AF14-80F8ACEA1548}" type="slidenum">
              <a:rPr lang="es-PE" smtClean="0">
                <a:solidFill>
                  <a:prstClr val="black"/>
                </a:solidFill>
              </a:rPr>
              <a:pPr/>
              <a:t>3</a:t>
            </a:fld>
            <a:endParaRPr lang="es-PE">
              <a:solidFill>
                <a:prstClr val="black"/>
              </a:solidFill>
            </a:endParaRPr>
          </a:p>
        </p:txBody>
      </p:sp>
    </p:spTree>
    <p:extLst>
      <p:ext uri="{BB962C8B-B14F-4D97-AF65-F5344CB8AC3E}">
        <p14:creationId xmlns:p14="http://schemas.microsoft.com/office/powerpoint/2010/main" val="381787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DD6DE9B4-A536-4A97-AF14-80F8ACEA1548}" type="slidenum">
              <a:rPr lang="es-PE" smtClean="0">
                <a:solidFill>
                  <a:prstClr val="black"/>
                </a:solidFill>
              </a:rPr>
              <a:pPr/>
              <a:t>4</a:t>
            </a:fld>
            <a:endParaRPr lang="es-PE">
              <a:solidFill>
                <a:prstClr val="black"/>
              </a:solidFill>
            </a:endParaRPr>
          </a:p>
        </p:txBody>
      </p:sp>
    </p:spTree>
    <p:extLst>
      <p:ext uri="{BB962C8B-B14F-4D97-AF65-F5344CB8AC3E}">
        <p14:creationId xmlns:p14="http://schemas.microsoft.com/office/powerpoint/2010/main" val="2780772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DD6DE9B4-A536-4A97-AF14-80F8ACEA1548}" type="slidenum">
              <a:rPr lang="es-PE" smtClean="0">
                <a:solidFill>
                  <a:prstClr val="black"/>
                </a:solidFill>
              </a:rPr>
              <a:pPr/>
              <a:t>5</a:t>
            </a:fld>
            <a:endParaRPr lang="es-PE">
              <a:solidFill>
                <a:prstClr val="black"/>
              </a:solidFill>
            </a:endParaRPr>
          </a:p>
        </p:txBody>
      </p:sp>
    </p:spTree>
    <p:extLst>
      <p:ext uri="{BB962C8B-B14F-4D97-AF65-F5344CB8AC3E}">
        <p14:creationId xmlns:p14="http://schemas.microsoft.com/office/powerpoint/2010/main" val="59604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DD6DE9B4-A536-4A97-AF14-80F8ACEA1548}" type="slidenum">
              <a:rPr lang="es-PE" smtClean="0">
                <a:solidFill>
                  <a:prstClr val="black"/>
                </a:solidFill>
              </a:rPr>
              <a:pPr/>
              <a:t>6</a:t>
            </a:fld>
            <a:endParaRPr lang="es-PE">
              <a:solidFill>
                <a:prstClr val="black"/>
              </a:solidFill>
            </a:endParaRPr>
          </a:p>
        </p:txBody>
      </p:sp>
    </p:spTree>
    <p:extLst>
      <p:ext uri="{BB962C8B-B14F-4D97-AF65-F5344CB8AC3E}">
        <p14:creationId xmlns:p14="http://schemas.microsoft.com/office/powerpoint/2010/main" val="2783530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DD6DE9B4-A536-4A97-AF14-80F8ACEA1548}" type="slidenum">
              <a:rPr lang="es-PE" smtClean="0">
                <a:solidFill>
                  <a:prstClr val="black"/>
                </a:solidFill>
              </a:rPr>
              <a:pPr/>
              <a:t>7</a:t>
            </a:fld>
            <a:endParaRPr lang="es-PE">
              <a:solidFill>
                <a:prstClr val="black"/>
              </a:solidFill>
            </a:endParaRPr>
          </a:p>
        </p:txBody>
      </p:sp>
    </p:spTree>
    <p:extLst>
      <p:ext uri="{BB962C8B-B14F-4D97-AF65-F5344CB8AC3E}">
        <p14:creationId xmlns:p14="http://schemas.microsoft.com/office/powerpoint/2010/main" val="245117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DD6DE9B4-A536-4A97-AF14-80F8ACEA1548}" type="slidenum">
              <a:rPr lang="es-PE" smtClean="0">
                <a:solidFill>
                  <a:prstClr val="black"/>
                </a:solidFill>
              </a:rPr>
              <a:pPr/>
              <a:t>8</a:t>
            </a:fld>
            <a:endParaRPr lang="es-PE">
              <a:solidFill>
                <a:prstClr val="black"/>
              </a:solidFill>
            </a:endParaRPr>
          </a:p>
        </p:txBody>
      </p:sp>
    </p:spTree>
    <p:extLst>
      <p:ext uri="{BB962C8B-B14F-4D97-AF65-F5344CB8AC3E}">
        <p14:creationId xmlns:p14="http://schemas.microsoft.com/office/powerpoint/2010/main" val="3233659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DD6DE9B4-A536-4A97-AF14-80F8ACEA1548}" type="slidenum">
              <a:rPr lang="es-PE" smtClean="0">
                <a:solidFill>
                  <a:prstClr val="black"/>
                </a:solidFill>
              </a:rPr>
              <a:pPr/>
              <a:t>9</a:t>
            </a:fld>
            <a:endParaRPr lang="es-PE">
              <a:solidFill>
                <a:prstClr val="black"/>
              </a:solidFill>
            </a:endParaRPr>
          </a:p>
        </p:txBody>
      </p:sp>
    </p:spTree>
    <p:extLst>
      <p:ext uri="{BB962C8B-B14F-4D97-AF65-F5344CB8AC3E}">
        <p14:creationId xmlns:p14="http://schemas.microsoft.com/office/powerpoint/2010/main" val="80169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DD6DE9B4-A536-4A97-AF14-80F8ACEA1548}" type="slidenum">
              <a:rPr lang="es-PE" smtClean="0">
                <a:solidFill>
                  <a:prstClr val="black"/>
                </a:solidFill>
              </a:rPr>
              <a:pPr/>
              <a:t>10</a:t>
            </a:fld>
            <a:endParaRPr lang="es-PE">
              <a:solidFill>
                <a:prstClr val="black"/>
              </a:solidFill>
            </a:endParaRPr>
          </a:p>
        </p:txBody>
      </p:sp>
    </p:spTree>
    <p:extLst>
      <p:ext uri="{BB962C8B-B14F-4D97-AF65-F5344CB8AC3E}">
        <p14:creationId xmlns:p14="http://schemas.microsoft.com/office/powerpoint/2010/main" val="4076868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98500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71160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021611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909473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94449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311049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508400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PE">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830779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PE">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00521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PE">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076605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63312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015782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066917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77458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822145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200983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935633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559271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078764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PE">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964554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PE">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75636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PE">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19169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024683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860217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041783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19577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751244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4010944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340456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07882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190751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PE">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342357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PE">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33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615844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PE">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94348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973325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561285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0812879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29213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PE">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61874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PE">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64425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PE">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20251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7216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3756D58-ADA3-482A-953A-80A63ED23649}" type="datetimeFigureOut">
              <a:rPr lang="es-PE" smtClean="0">
                <a:solidFill>
                  <a:prstClr val="black">
                    <a:tint val="75000"/>
                  </a:prstClr>
                </a:solidFill>
              </a:rPr>
              <a:pPr/>
              <a:t>14/06/2020</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9A97D18-A573-49A9-9F03-F08FF5552A3C}"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70179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D3756D58-ADA3-482A-953A-80A63ED23649}" type="datetimeFigureOut">
              <a:rPr lang="es-PE" smtClean="0">
                <a:solidFill>
                  <a:prstClr val="black">
                    <a:tint val="75000"/>
                  </a:prstClr>
                </a:solidFill>
                <a:latin typeface="Calibri"/>
              </a:rPr>
              <a:pPr fontAlgn="auto">
                <a:spcBef>
                  <a:spcPts val="0"/>
                </a:spcBef>
                <a:spcAft>
                  <a:spcPts val="0"/>
                </a:spcAft>
              </a:pPr>
              <a:t>14/06/2020</a:t>
            </a:fld>
            <a:endParaRPr lang="es-PE">
              <a:solidFill>
                <a:prstClr val="black">
                  <a:tint val="75000"/>
                </a:prstClr>
              </a:solidFill>
              <a:latin typeface="Calibri"/>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s-PE">
              <a:solidFill>
                <a:prstClr val="black">
                  <a:tint val="75000"/>
                </a:prstClr>
              </a:solidFill>
              <a:latin typeface="Calibri"/>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9A97D18-A573-49A9-9F03-F08FF5552A3C}" type="slidenum">
              <a:rPr lang="es-PE" smtClean="0">
                <a:solidFill>
                  <a:prstClr val="black">
                    <a:tint val="75000"/>
                  </a:prstClr>
                </a:solidFill>
                <a:latin typeface="Calibri"/>
              </a:rPr>
              <a:pPr fontAlgn="auto">
                <a:spcBef>
                  <a:spcPts val="0"/>
                </a:spcBef>
                <a:spcAft>
                  <a:spcPts val="0"/>
                </a:spcAft>
              </a:pPr>
              <a:t>‹Nº›</a:t>
            </a:fld>
            <a:endParaRPr lang="es-PE">
              <a:solidFill>
                <a:prstClr val="black">
                  <a:tint val="75000"/>
                </a:prstClr>
              </a:solidFill>
              <a:latin typeface="Calibri"/>
            </a:endParaRPr>
          </a:p>
        </p:txBody>
      </p:sp>
    </p:spTree>
    <p:extLst>
      <p:ext uri="{BB962C8B-B14F-4D97-AF65-F5344CB8AC3E}">
        <p14:creationId xmlns:p14="http://schemas.microsoft.com/office/powerpoint/2010/main" val="286717111"/>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D3756D58-ADA3-482A-953A-80A63ED23649}" type="datetimeFigureOut">
              <a:rPr lang="es-PE" smtClean="0">
                <a:solidFill>
                  <a:prstClr val="black">
                    <a:tint val="75000"/>
                  </a:prstClr>
                </a:solidFill>
                <a:latin typeface="Calibri"/>
              </a:rPr>
              <a:pPr fontAlgn="auto">
                <a:spcBef>
                  <a:spcPts val="0"/>
                </a:spcBef>
                <a:spcAft>
                  <a:spcPts val="0"/>
                </a:spcAft>
              </a:pPr>
              <a:t>14/06/2020</a:t>
            </a:fld>
            <a:endParaRPr lang="es-PE">
              <a:solidFill>
                <a:prstClr val="black">
                  <a:tint val="75000"/>
                </a:prstClr>
              </a:solidFill>
              <a:latin typeface="Calibri"/>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s-PE">
              <a:solidFill>
                <a:prstClr val="black">
                  <a:tint val="75000"/>
                </a:prstClr>
              </a:solidFill>
              <a:latin typeface="Calibri"/>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9A97D18-A573-49A9-9F03-F08FF5552A3C}" type="slidenum">
              <a:rPr lang="es-PE" smtClean="0">
                <a:solidFill>
                  <a:prstClr val="black">
                    <a:tint val="75000"/>
                  </a:prstClr>
                </a:solidFill>
                <a:latin typeface="Calibri"/>
              </a:rPr>
              <a:pPr fontAlgn="auto">
                <a:spcBef>
                  <a:spcPts val="0"/>
                </a:spcBef>
                <a:spcAft>
                  <a:spcPts val="0"/>
                </a:spcAft>
              </a:pPr>
              <a:t>‹Nº›</a:t>
            </a:fld>
            <a:endParaRPr lang="es-PE">
              <a:solidFill>
                <a:prstClr val="black">
                  <a:tint val="75000"/>
                </a:prstClr>
              </a:solidFill>
              <a:latin typeface="Calibri"/>
            </a:endParaRPr>
          </a:p>
        </p:txBody>
      </p:sp>
    </p:spTree>
    <p:extLst>
      <p:ext uri="{BB962C8B-B14F-4D97-AF65-F5344CB8AC3E}">
        <p14:creationId xmlns:p14="http://schemas.microsoft.com/office/powerpoint/2010/main" val="2489647500"/>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D3756D58-ADA3-482A-953A-80A63ED23649}" type="datetimeFigureOut">
              <a:rPr lang="es-PE" smtClean="0">
                <a:solidFill>
                  <a:prstClr val="black">
                    <a:tint val="75000"/>
                  </a:prstClr>
                </a:solidFill>
                <a:latin typeface="Calibri"/>
              </a:rPr>
              <a:pPr fontAlgn="auto">
                <a:spcBef>
                  <a:spcPts val="0"/>
                </a:spcBef>
                <a:spcAft>
                  <a:spcPts val="0"/>
                </a:spcAft>
              </a:pPr>
              <a:t>14/06/2020</a:t>
            </a:fld>
            <a:endParaRPr lang="es-PE">
              <a:solidFill>
                <a:prstClr val="black">
                  <a:tint val="75000"/>
                </a:prstClr>
              </a:solidFill>
              <a:latin typeface="Calibri"/>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s-PE">
              <a:solidFill>
                <a:prstClr val="black">
                  <a:tint val="75000"/>
                </a:prstClr>
              </a:solidFill>
              <a:latin typeface="Calibri"/>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9A97D18-A573-49A9-9F03-F08FF5552A3C}" type="slidenum">
              <a:rPr lang="es-PE" smtClean="0">
                <a:solidFill>
                  <a:prstClr val="black">
                    <a:tint val="75000"/>
                  </a:prstClr>
                </a:solidFill>
                <a:latin typeface="Calibri"/>
              </a:rPr>
              <a:pPr fontAlgn="auto">
                <a:spcBef>
                  <a:spcPts val="0"/>
                </a:spcBef>
                <a:spcAft>
                  <a:spcPts val="0"/>
                </a:spcAft>
              </a:pPr>
              <a:t>‹Nº›</a:t>
            </a:fld>
            <a:endParaRPr lang="es-PE">
              <a:solidFill>
                <a:prstClr val="black">
                  <a:tint val="75000"/>
                </a:prstClr>
              </a:solidFill>
              <a:latin typeface="Calibri"/>
            </a:endParaRPr>
          </a:p>
        </p:txBody>
      </p:sp>
    </p:spTree>
    <p:extLst>
      <p:ext uri="{BB962C8B-B14F-4D97-AF65-F5344CB8AC3E}">
        <p14:creationId xmlns:p14="http://schemas.microsoft.com/office/powerpoint/2010/main" val="1887107204"/>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D3756D58-ADA3-482A-953A-80A63ED23649}" type="datetimeFigureOut">
              <a:rPr lang="es-PE" smtClean="0">
                <a:solidFill>
                  <a:prstClr val="black">
                    <a:tint val="75000"/>
                  </a:prstClr>
                </a:solidFill>
                <a:latin typeface="Calibri"/>
              </a:rPr>
              <a:pPr fontAlgn="auto">
                <a:spcBef>
                  <a:spcPts val="0"/>
                </a:spcBef>
                <a:spcAft>
                  <a:spcPts val="0"/>
                </a:spcAft>
              </a:pPr>
              <a:t>14/06/2020</a:t>
            </a:fld>
            <a:endParaRPr lang="es-PE">
              <a:solidFill>
                <a:prstClr val="black">
                  <a:tint val="75000"/>
                </a:prstClr>
              </a:solidFill>
              <a:latin typeface="Calibri"/>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s-PE">
              <a:solidFill>
                <a:prstClr val="black">
                  <a:tint val="75000"/>
                </a:prstClr>
              </a:solidFill>
              <a:latin typeface="Calibri"/>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9A97D18-A573-49A9-9F03-F08FF5552A3C}" type="slidenum">
              <a:rPr lang="es-PE" smtClean="0">
                <a:solidFill>
                  <a:prstClr val="black">
                    <a:tint val="75000"/>
                  </a:prstClr>
                </a:solidFill>
                <a:latin typeface="Calibri"/>
              </a:rPr>
              <a:pPr fontAlgn="auto">
                <a:spcBef>
                  <a:spcPts val="0"/>
                </a:spcBef>
                <a:spcAft>
                  <a:spcPts val="0"/>
                </a:spcAft>
              </a:pPr>
              <a:t>‹Nº›</a:t>
            </a:fld>
            <a:endParaRPr lang="es-PE">
              <a:solidFill>
                <a:prstClr val="black">
                  <a:tint val="75000"/>
                </a:prstClr>
              </a:solidFill>
              <a:latin typeface="Calibri"/>
            </a:endParaRPr>
          </a:p>
        </p:txBody>
      </p:sp>
    </p:spTree>
    <p:extLst>
      <p:ext uri="{BB962C8B-B14F-4D97-AF65-F5344CB8AC3E}">
        <p14:creationId xmlns:p14="http://schemas.microsoft.com/office/powerpoint/2010/main" val="4232182618"/>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53.xml"/><Relationship Id="rId3" Type="http://schemas.openxmlformats.org/officeDocument/2006/relationships/image" Target="../media/image9.png"/><Relationship Id="rId7" Type="http://schemas.openxmlformats.org/officeDocument/2006/relationships/customXml" Target="../ink/ink52.xml"/><Relationship Id="rId12"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customXml" Target="../ink/ink51.xml"/><Relationship Id="rId11" Type="http://schemas.openxmlformats.org/officeDocument/2006/relationships/customXml" Target="../ink/ink56.xml"/><Relationship Id="rId5" Type="http://schemas.openxmlformats.org/officeDocument/2006/relationships/image" Target="../media/image9.emf"/><Relationship Id="rId10" Type="http://schemas.openxmlformats.org/officeDocument/2006/relationships/customXml" Target="../ink/ink55.xml"/><Relationship Id="rId4" Type="http://schemas.openxmlformats.org/officeDocument/2006/relationships/customXml" Target="../ink/ink50.xml"/><Relationship Id="rId9" Type="http://schemas.openxmlformats.org/officeDocument/2006/relationships/customXml" Target="../ink/ink54.xml"/></Relationships>
</file>

<file path=ppt/slides/_rels/slide11.xml.rels><?xml version="1.0" encoding="UTF-8" standalone="yes"?>
<Relationships xmlns="http://schemas.openxmlformats.org/package/2006/relationships"><Relationship Id="rId8" Type="http://schemas.openxmlformats.org/officeDocument/2006/relationships/customXml" Target="../ink/ink60.xml"/><Relationship Id="rId3" Type="http://schemas.openxmlformats.org/officeDocument/2006/relationships/image" Target="../media/image9.png"/><Relationship Id="rId7" Type="http://schemas.openxmlformats.org/officeDocument/2006/relationships/customXml" Target="../ink/ink59.xml"/><Relationship Id="rId12"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customXml" Target="../ink/ink58.xml"/><Relationship Id="rId11" Type="http://schemas.openxmlformats.org/officeDocument/2006/relationships/customXml" Target="../ink/ink63.xml"/><Relationship Id="rId5" Type="http://schemas.openxmlformats.org/officeDocument/2006/relationships/image" Target="../media/image9.emf"/><Relationship Id="rId10" Type="http://schemas.openxmlformats.org/officeDocument/2006/relationships/customXml" Target="../ink/ink62.xml"/><Relationship Id="rId4" Type="http://schemas.openxmlformats.org/officeDocument/2006/relationships/customXml" Target="../ink/ink57.xml"/><Relationship Id="rId9" Type="http://schemas.openxmlformats.org/officeDocument/2006/relationships/customXml" Target="../ink/ink61.xml"/></Relationships>
</file>

<file path=ppt/slides/_rels/slide12.xml.rels><?xml version="1.0" encoding="UTF-8" standalone="yes"?>
<Relationships xmlns="http://schemas.openxmlformats.org/package/2006/relationships"><Relationship Id="rId8" Type="http://schemas.openxmlformats.org/officeDocument/2006/relationships/customXml" Target="../ink/ink67.xml"/><Relationship Id="rId3" Type="http://schemas.openxmlformats.org/officeDocument/2006/relationships/image" Target="../media/image9.png"/><Relationship Id="rId7" Type="http://schemas.openxmlformats.org/officeDocument/2006/relationships/customXml" Target="../ink/ink66.xml"/><Relationship Id="rId12"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customXml" Target="../ink/ink65.xml"/><Relationship Id="rId11" Type="http://schemas.openxmlformats.org/officeDocument/2006/relationships/customXml" Target="../ink/ink70.xml"/><Relationship Id="rId5" Type="http://schemas.openxmlformats.org/officeDocument/2006/relationships/image" Target="../media/image9.emf"/><Relationship Id="rId10" Type="http://schemas.openxmlformats.org/officeDocument/2006/relationships/customXml" Target="../ink/ink69.xml"/><Relationship Id="rId4" Type="http://schemas.openxmlformats.org/officeDocument/2006/relationships/customXml" Target="../ink/ink64.xml"/><Relationship Id="rId9" Type="http://schemas.openxmlformats.org/officeDocument/2006/relationships/customXml" Target="../ink/ink68.xml"/></Relationships>
</file>

<file path=ppt/slides/_rels/slide13.xml.rels><?xml version="1.0" encoding="UTF-8" standalone="yes"?>
<Relationships xmlns="http://schemas.openxmlformats.org/package/2006/relationships"><Relationship Id="rId8" Type="http://schemas.openxmlformats.org/officeDocument/2006/relationships/customXml" Target="../ink/ink74.xml"/><Relationship Id="rId3" Type="http://schemas.openxmlformats.org/officeDocument/2006/relationships/image" Target="../media/image9.png"/><Relationship Id="rId7" Type="http://schemas.openxmlformats.org/officeDocument/2006/relationships/customXml" Target="../ink/ink73.xml"/><Relationship Id="rId12"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customXml" Target="../ink/ink72.xml"/><Relationship Id="rId11" Type="http://schemas.openxmlformats.org/officeDocument/2006/relationships/customXml" Target="../ink/ink77.xml"/><Relationship Id="rId5" Type="http://schemas.openxmlformats.org/officeDocument/2006/relationships/image" Target="../media/image9.emf"/><Relationship Id="rId10" Type="http://schemas.openxmlformats.org/officeDocument/2006/relationships/customXml" Target="../ink/ink76.xml"/><Relationship Id="rId4" Type="http://schemas.openxmlformats.org/officeDocument/2006/relationships/customXml" Target="../ink/ink71.xml"/><Relationship Id="rId9" Type="http://schemas.openxmlformats.org/officeDocument/2006/relationships/customXml" Target="../ink/ink75.xml"/></Relationships>
</file>

<file path=ppt/slides/_rels/slide14.xml.rels><?xml version="1.0" encoding="UTF-8" standalone="yes"?>
<Relationships xmlns="http://schemas.openxmlformats.org/package/2006/relationships"><Relationship Id="rId8" Type="http://schemas.openxmlformats.org/officeDocument/2006/relationships/customXml" Target="../ink/ink81.xml"/><Relationship Id="rId3" Type="http://schemas.openxmlformats.org/officeDocument/2006/relationships/image" Target="../media/image9.png"/><Relationship Id="rId7" Type="http://schemas.openxmlformats.org/officeDocument/2006/relationships/customXml" Target="../ink/ink80.xml"/><Relationship Id="rId12"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customXml" Target="../ink/ink79.xml"/><Relationship Id="rId11" Type="http://schemas.openxmlformats.org/officeDocument/2006/relationships/customXml" Target="../ink/ink84.xml"/><Relationship Id="rId5" Type="http://schemas.openxmlformats.org/officeDocument/2006/relationships/image" Target="../media/image9.emf"/><Relationship Id="rId10" Type="http://schemas.openxmlformats.org/officeDocument/2006/relationships/customXml" Target="../ink/ink83.xml"/><Relationship Id="rId4" Type="http://schemas.openxmlformats.org/officeDocument/2006/relationships/customXml" Target="../ink/ink78.xml"/><Relationship Id="rId9" Type="http://schemas.openxmlformats.org/officeDocument/2006/relationships/customXml" Target="../ink/ink82.xml"/></Relationships>
</file>

<file path=ppt/slides/_rels/slide15.xml.rels><?xml version="1.0" encoding="UTF-8" standalone="yes"?>
<Relationships xmlns="http://schemas.openxmlformats.org/package/2006/relationships"><Relationship Id="rId8" Type="http://schemas.openxmlformats.org/officeDocument/2006/relationships/customXml" Target="../ink/ink88.xml"/><Relationship Id="rId3" Type="http://schemas.openxmlformats.org/officeDocument/2006/relationships/image" Target="../media/image9.png"/><Relationship Id="rId7" Type="http://schemas.openxmlformats.org/officeDocument/2006/relationships/customXml" Target="../ink/ink87.xml"/><Relationship Id="rId12"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customXml" Target="../ink/ink86.xml"/><Relationship Id="rId11" Type="http://schemas.openxmlformats.org/officeDocument/2006/relationships/customXml" Target="../ink/ink91.xml"/><Relationship Id="rId5" Type="http://schemas.openxmlformats.org/officeDocument/2006/relationships/image" Target="../media/image9.emf"/><Relationship Id="rId10" Type="http://schemas.openxmlformats.org/officeDocument/2006/relationships/customXml" Target="../ink/ink90.xml"/><Relationship Id="rId4" Type="http://schemas.openxmlformats.org/officeDocument/2006/relationships/customXml" Target="../ink/ink85.xml"/><Relationship Id="rId9" Type="http://schemas.openxmlformats.org/officeDocument/2006/relationships/customXml" Target="../ink/ink89.xml"/></Relationships>
</file>

<file path=ppt/slides/_rels/slide16.xml.rels><?xml version="1.0" encoding="UTF-8" standalone="yes"?>
<Relationships xmlns="http://schemas.openxmlformats.org/package/2006/relationships"><Relationship Id="rId8" Type="http://schemas.openxmlformats.org/officeDocument/2006/relationships/customXml" Target="../ink/ink95.xml"/><Relationship Id="rId3" Type="http://schemas.openxmlformats.org/officeDocument/2006/relationships/image" Target="../media/image9.png"/><Relationship Id="rId7" Type="http://schemas.openxmlformats.org/officeDocument/2006/relationships/customXml" Target="../ink/ink94.xml"/><Relationship Id="rId12"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customXml" Target="../ink/ink93.xml"/><Relationship Id="rId11" Type="http://schemas.openxmlformats.org/officeDocument/2006/relationships/customXml" Target="../ink/ink98.xml"/><Relationship Id="rId5" Type="http://schemas.openxmlformats.org/officeDocument/2006/relationships/image" Target="../media/image9.emf"/><Relationship Id="rId10" Type="http://schemas.openxmlformats.org/officeDocument/2006/relationships/customXml" Target="../ink/ink97.xml"/><Relationship Id="rId4" Type="http://schemas.openxmlformats.org/officeDocument/2006/relationships/customXml" Target="../ink/ink92.xml"/><Relationship Id="rId9" Type="http://schemas.openxmlformats.org/officeDocument/2006/relationships/customXml" Target="../ink/ink96.xml"/></Relationships>
</file>

<file path=ppt/slides/_rels/slide17.xml.rels><?xml version="1.0" encoding="UTF-8" standalone="yes"?>
<Relationships xmlns="http://schemas.openxmlformats.org/package/2006/relationships"><Relationship Id="rId8" Type="http://schemas.openxmlformats.org/officeDocument/2006/relationships/customXml" Target="../ink/ink102.xml"/><Relationship Id="rId3" Type="http://schemas.openxmlformats.org/officeDocument/2006/relationships/image" Target="../media/image9.png"/><Relationship Id="rId7" Type="http://schemas.openxmlformats.org/officeDocument/2006/relationships/customXml" Target="../ink/ink101.xml"/><Relationship Id="rId12"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customXml" Target="../ink/ink100.xml"/><Relationship Id="rId11" Type="http://schemas.openxmlformats.org/officeDocument/2006/relationships/customXml" Target="../ink/ink105.xml"/><Relationship Id="rId5" Type="http://schemas.openxmlformats.org/officeDocument/2006/relationships/image" Target="../media/image10.emf"/><Relationship Id="rId10" Type="http://schemas.openxmlformats.org/officeDocument/2006/relationships/customXml" Target="../ink/ink104.xml"/><Relationship Id="rId4" Type="http://schemas.openxmlformats.org/officeDocument/2006/relationships/customXml" Target="../ink/ink99.xml"/><Relationship Id="rId9" Type="http://schemas.openxmlformats.org/officeDocument/2006/relationships/customXml" Target="../ink/ink103.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9.png"/><Relationship Id="rId7" Type="http://schemas.openxmlformats.org/officeDocument/2006/relationships/customXml" Target="../ink/ink3.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customXml" Target="../ink/ink2.xml"/><Relationship Id="rId11" Type="http://schemas.openxmlformats.org/officeDocument/2006/relationships/customXml" Target="../ink/ink7.xml"/><Relationship Id="rId5" Type="http://schemas.openxmlformats.org/officeDocument/2006/relationships/image" Target="../media/image9.emf"/><Relationship Id="rId10" Type="http://schemas.openxmlformats.org/officeDocument/2006/relationships/customXml" Target="../ink/ink6.xml"/><Relationship Id="rId4" Type="http://schemas.openxmlformats.org/officeDocument/2006/relationships/customXml" Target="../ink/ink1.xml"/><Relationship Id="rId9" Type="http://schemas.openxmlformats.org/officeDocument/2006/relationships/customXml" Target="../ink/ink5.xml"/></Relationships>
</file>

<file path=ppt/slides/_rels/slide4.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image" Target="../media/image9.png"/><Relationship Id="rId7" Type="http://schemas.openxmlformats.org/officeDocument/2006/relationships/customXml" Target="../ink/ink10.xml"/><Relationship Id="rId12"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customXml" Target="../ink/ink9.xml"/><Relationship Id="rId11" Type="http://schemas.openxmlformats.org/officeDocument/2006/relationships/customXml" Target="../ink/ink14.xml"/><Relationship Id="rId5" Type="http://schemas.openxmlformats.org/officeDocument/2006/relationships/image" Target="../media/image9.emf"/><Relationship Id="rId10" Type="http://schemas.openxmlformats.org/officeDocument/2006/relationships/customXml" Target="../ink/ink13.xml"/><Relationship Id="rId4" Type="http://schemas.openxmlformats.org/officeDocument/2006/relationships/customXml" Target="../ink/ink8.xml"/><Relationship Id="rId9" Type="http://schemas.openxmlformats.org/officeDocument/2006/relationships/customXml" Target="../ink/ink12.xml"/></Relationships>
</file>

<file path=ppt/slides/_rels/slide5.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image" Target="../media/image9.png"/><Relationship Id="rId7" Type="http://schemas.openxmlformats.org/officeDocument/2006/relationships/customXml" Target="../ink/ink17.xml"/><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customXml" Target="../ink/ink16.xml"/><Relationship Id="rId11" Type="http://schemas.openxmlformats.org/officeDocument/2006/relationships/customXml" Target="../ink/ink21.xml"/><Relationship Id="rId5" Type="http://schemas.openxmlformats.org/officeDocument/2006/relationships/image" Target="../media/image9.emf"/><Relationship Id="rId10" Type="http://schemas.openxmlformats.org/officeDocument/2006/relationships/customXml" Target="../ink/ink20.xml"/><Relationship Id="rId4" Type="http://schemas.openxmlformats.org/officeDocument/2006/relationships/customXml" Target="../ink/ink15.xml"/><Relationship Id="rId9" Type="http://schemas.openxmlformats.org/officeDocument/2006/relationships/customXml" Target="../ink/ink19.xml"/></Relationships>
</file>

<file path=ppt/slides/_rels/slide6.xml.rels><?xml version="1.0" encoding="UTF-8" standalone="yes"?>
<Relationships xmlns="http://schemas.openxmlformats.org/package/2006/relationships"><Relationship Id="rId8" Type="http://schemas.openxmlformats.org/officeDocument/2006/relationships/customXml" Target="../ink/ink25.xml"/><Relationship Id="rId3" Type="http://schemas.openxmlformats.org/officeDocument/2006/relationships/image" Target="../media/image9.png"/><Relationship Id="rId7" Type="http://schemas.openxmlformats.org/officeDocument/2006/relationships/customXml" Target="../ink/ink24.xml"/><Relationship Id="rId12"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customXml" Target="../ink/ink23.xml"/><Relationship Id="rId11" Type="http://schemas.openxmlformats.org/officeDocument/2006/relationships/customXml" Target="../ink/ink28.xml"/><Relationship Id="rId5" Type="http://schemas.openxmlformats.org/officeDocument/2006/relationships/image" Target="../media/image9.emf"/><Relationship Id="rId10" Type="http://schemas.openxmlformats.org/officeDocument/2006/relationships/customXml" Target="../ink/ink27.xml"/><Relationship Id="rId4" Type="http://schemas.openxmlformats.org/officeDocument/2006/relationships/customXml" Target="../ink/ink22.xml"/><Relationship Id="rId9" Type="http://schemas.openxmlformats.org/officeDocument/2006/relationships/customXml" Target="../ink/ink26.xml"/></Relationships>
</file>

<file path=ppt/slides/_rels/slide7.xml.rels><?xml version="1.0" encoding="UTF-8" standalone="yes"?>
<Relationships xmlns="http://schemas.openxmlformats.org/package/2006/relationships"><Relationship Id="rId8" Type="http://schemas.openxmlformats.org/officeDocument/2006/relationships/customXml" Target="../ink/ink32.xml"/><Relationship Id="rId3" Type="http://schemas.openxmlformats.org/officeDocument/2006/relationships/image" Target="../media/image9.png"/><Relationship Id="rId7" Type="http://schemas.openxmlformats.org/officeDocument/2006/relationships/customXml" Target="../ink/ink31.xml"/><Relationship Id="rId12"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customXml" Target="../ink/ink30.xml"/><Relationship Id="rId11" Type="http://schemas.openxmlformats.org/officeDocument/2006/relationships/customXml" Target="../ink/ink35.xml"/><Relationship Id="rId5" Type="http://schemas.openxmlformats.org/officeDocument/2006/relationships/image" Target="../media/image9.emf"/><Relationship Id="rId10" Type="http://schemas.openxmlformats.org/officeDocument/2006/relationships/customXml" Target="../ink/ink34.xml"/><Relationship Id="rId4" Type="http://schemas.openxmlformats.org/officeDocument/2006/relationships/customXml" Target="../ink/ink29.xml"/><Relationship Id="rId9" Type="http://schemas.openxmlformats.org/officeDocument/2006/relationships/customXml" Target="../ink/ink33.xml"/></Relationships>
</file>

<file path=ppt/slides/_rels/slide8.xml.rels><?xml version="1.0" encoding="UTF-8" standalone="yes"?>
<Relationships xmlns="http://schemas.openxmlformats.org/package/2006/relationships"><Relationship Id="rId8" Type="http://schemas.openxmlformats.org/officeDocument/2006/relationships/customXml" Target="../ink/ink39.xml"/><Relationship Id="rId3" Type="http://schemas.openxmlformats.org/officeDocument/2006/relationships/image" Target="../media/image9.png"/><Relationship Id="rId7" Type="http://schemas.openxmlformats.org/officeDocument/2006/relationships/customXml" Target="../ink/ink38.xml"/><Relationship Id="rId12"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customXml" Target="../ink/ink37.xml"/><Relationship Id="rId11" Type="http://schemas.openxmlformats.org/officeDocument/2006/relationships/customXml" Target="../ink/ink42.xml"/><Relationship Id="rId5" Type="http://schemas.openxmlformats.org/officeDocument/2006/relationships/image" Target="../media/image9.emf"/><Relationship Id="rId10" Type="http://schemas.openxmlformats.org/officeDocument/2006/relationships/customXml" Target="../ink/ink41.xml"/><Relationship Id="rId4" Type="http://schemas.openxmlformats.org/officeDocument/2006/relationships/customXml" Target="../ink/ink36.xml"/><Relationship Id="rId9" Type="http://schemas.openxmlformats.org/officeDocument/2006/relationships/customXml" Target="../ink/ink40.xml"/></Relationships>
</file>

<file path=ppt/slides/_rels/slide9.xml.rels><?xml version="1.0" encoding="UTF-8" standalone="yes"?>
<Relationships xmlns="http://schemas.openxmlformats.org/package/2006/relationships"><Relationship Id="rId8" Type="http://schemas.openxmlformats.org/officeDocument/2006/relationships/customXml" Target="../ink/ink46.xml"/><Relationship Id="rId3" Type="http://schemas.openxmlformats.org/officeDocument/2006/relationships/image" Target="../media/image9.png"/><Relationship Id="rId7" Type="http://schemas.openxmlformats.org/officeDocument/2006/relationships/customXml" Target="../ink/ink45.xml"/><Relationship Id="rId12"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customXml" Target="../ink/ink44.xml"/><Relationship Id="rId11" Type="http://schemas.openxmlformats.org/officeDocument/2006/relationships/customXml" Target="../ink/ink49.xml"/><Relationship Id="rId5" Type="http://schemas.openxmlformats.org/officeDocument/2006/relationships/image" Target="../media/image9.emf"/><Relationship Id="rId10" Type="http://schemas.openxmlformats.org/officeDocument/2006/relationships/customXml" Target="../ink/ink48.xml"/><Relationship Id="rId4" Type="http://schemas.openxmlformats.org/officeDocument/2006/relationships/customXml" Target="../ink/ink43.xml"/><Relationship Id="rId9" Type="http://schemas.openxmlformats.org/officeDocument/2006/relationships/customXml" Target="../ink/ink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Fondo Naranja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 y="-567818"/>
            <a:ext cx="9186889" cy="7392861"/>
          </a:xfrm>
          <a:prstGeom prst="rect">
            <a:avLst/>
          </a:prstGeom>
        </p:spPr>
      </p:pic>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890" y="147962"/>
            <a:ext cx="2568928" cy="663669"/>
          </a:xfrm>
          <a:prstGeom prst="rect">
            <a:avLst/>
          </a:prstGeom>
        </p:spPr>
      </p:pic>
      <p:sp>
        <p:nvSpPr>
          <p:cNvPr id="16" name="CuadroTexto 15"/>
          <p:cNvSpPr txBox="1"/>
          <p:nvPr/>
        </p:nvSpPr>
        <p:spPr>
          <a:xfrm>
            <a:off x="3131840" y="1052736"/>
            <a:ext cx="951914" cy="253916"/>
          </a:xfrm>
          <a:prstGeom prst="rect">
            <a:avLst/>
          </a:prstGeom>
          <a:noFill/>
        </p:spPr>
        <p:txBody>
          <a:bodyPr wrap="square" rtlCol="0">
            <a:spAutoFit/>
          </a:bodyPr>
          <a:lstStyle/>
          <a:p>
            <a:pPr algn="r" fontAlgn="auto">
              <a:spcBef>
                <a:spcPts val="0"/>
              </a:spcBef>
              <a:spcAft>
                <a:spcPts val="0"/>
              </a:spcAft>
            </a:pPr>
            <a:r>
              <a:rPr lang="es-PE" sz="1050" dirty="0">
                <a:solidFill>
                  <a:prstClr val="black">
                    <a:lumMod val="50000"/>
                    <a:lumOff val="50000"/>
                  </a:prstClr>
                </a:solidFill>
                <a:latin typeface="Arial"/>
                <a:ea typeface="Dotum" panose="020B0600000101010101" pitchFamily="34" charset="-127"/>
                <a:cs typeface="Arial"/>
              </a:rPr>
              <a:t>Asociado a</a:t>
            </a:r>
          </a:p>
        </p:txBody>
      </p:sp>
      <p:sp>
        <p:nvSpPr>
          <p:cNvPr id="17" name="Título 1">
            <a:extLst>
              <a:ext uri="{FF2B5EF4-FFF2-40B4-BE49-F238E27FC236}">
                <a16:creationId xmlns:a16="http://schemas.microsoft.com/office/drawing/2014/main" xmlns="" id="{6844BD51-7974-4EA5-9C5B-A5CCC417FE7A}"/>
              </a:ext>
            </a:extLst>
          </p:cNvPr>
          <p:cNvSpPr txBox="1">
            <a:spLocks/>
          </p:cNvSpPr>
          <p:nvPr/>
        </p:nvSpPr>
        <p:spPr>
          <a:xfrm>
            <a:off x="418917" y="2550681"/>
            <a:ext cx="2568928" cy="682328"/>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lnSpc>
                <a:spcPct val="80000"/>
              </a:lnSpc>
              <a:spcAft>
                <a:spcPts val="0"/>
              </a:spcAft>
            </a:pPr>
            <a:endParaRPr lang="es-PE" sz="2325" dirty="0">
              <a:solidFill>
                <a:prstClr val="black">
                  <a:lumMod val="50000"/>
                  <a:lumOff val="50000"/>
                </a:prstClr>
              </a:solidFill>
              <a:latin typeface="Arial" panose="020B0604020202020204" pitchFamily="34" charset="0"/>
              <a:ea typeface="Dotum" panose="020B0600000101010101" pitchFamily="34" charset="-127"/>
              <a:cs typeface="Arial" panose="020B0604020202020204" pitchFamily="34" charset="0"/>
            </a:endParaRPr>
          </a:p>
        </p:txBody>
      </p:sp>
      <p:sp>
        <p:nvSpPr>
          <p:cNvPr id="19" name="Título 1">
            <a:extLst>
              <a:ext uri="{FF2B5EF4-FFF2-40B4-BE49-F238E27FC236}">
                <a16:creationId xmlns:a16="http://schemas.microsoft.com/office/drawing/2014/main" xmlns="" id="{6844BD51-7974-4EA5-9C5B-A5CCC417FE7A}"/>
              </a:ext>
            </a:extLst>
          </p:cNvPr>
          <p:cNvSpPr txBox="1">
            <a:spLocks/>
          </p:cNvSpPr>
          <p:nvPr/>
        </p:nvSpPr>
        <p:spPr>
          <a:xfrm>
            <a:off x="695323" y="4385017"/>
            <a:ext cx="7956055" cy="137794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endParaRPr lang="es-MX" sz="3600" b="1" dirty="0" smtClean="0">
              <a:solidFill>
                <a:schemeClr val="bg1"/>
              </a:solidFill>
            </a:endParaRPr>
          </a:p>
          <a:p>
            <a:pPr algn="l" fontAlgn="auto">
              <a:spcAft>
                <a:spcPts val="0"/>
              </a:spcAft>
            </a:pPr>
            <a:endParaRPr lang="es-MX" sz="3600" b="1" dirty="0">
              <a:solidFill>
                <a:schemeClr val="bg1"/>
              </a:solidFill>
            </a:endParaRPr>
          </a:p>
          <a:p>
            <a:pPr algn="l" fontAlgn="auto">
              <a:spcAft>
                <a:spcPts val="0"/>
              </a:spcAft>
            </a:pPr>
            <a:endParaRPr lang="es-MX" sz="3600" b="1" dirty="0" smtClean="0">
              <a:solidFill>
                <a:schemeClr val="bg1"/>
              </a:solidFill>
            </a:endParaRPr>
          </a:p>
          <a:p>
            <a:pPr algn="l" fontAlgn="auto">
              <a:spcAft>
                <a:spcPts val="0"/>
              </a:spcAft>
            </a:pPr>
            <a:endParaRPr lang="es-MX" sz="3600" b="1" dirty="0">
              <a:solidFill>
                <a:schemeClr val="bg1"/>
              </a:solidFill>
            </a:endParaRPr>
          </a:p>
          <a:p>
            <a:pPr algn="l" fontAlgn="auto">
              <a:spcAft>
                <a:spcPts val="0"/>
              </a:spcAft>
            </a:pPr>
            <a:endParaRPr lang="es-MX" sz="3600" b="1" dirty="0" smtClean="0">
              <a:solidFill>
                <a:schemeClr val="bg1"/>
              </a:solidFill>
            </a:endParaRPr>
          </a:p>
          <a:p>
            <a:pPr algn="l" fontAlgn="auto">
              <a:spcAft>
                <a:spcPts val="0"/>
              </a:spcAft>
            </a:pPr>
            <a:endParaRPr lang="es-MX" sz="3600" b="1" dirty="0">
              <a:solidFill>
                <a:schemeClr val="bg1"/>
              </a:solidFill>
            </a:endParaRPr>
          </a:p>
          <a:p>
            <a:pPr algn="l" fontAlgn="auto">
              <a:spcAft>
                <a:spcPts val="0"/>
              </a:spcAft>
            </a:pPr>
            <a:endParaRPr lang="es-MX" sz="3600" b="1" dirty="0" smtClean="0">
              <a:solidFill>
                <a:schemeClr val="bg1"/>
              </a:solidFill>
            </a:endParaRPr>
          </a:p>
          <a:p>
            <a:pPr algn="just" fontAlgn="auto">
              <a:spcAft>
                <a:spcPts val="0"/>
              </a:spcAft>
            </a:pPr>
            <a:endParaRPr lang="es-MX" sz="3600" b="1" dirty="0" smtClean="0"/>
          </a:p>
          <a:p>
            <a:pPr algn="just" fontAlgn="auto">
              <a:spcAft>
                <a:spcPts val="0"/>
              </a:spcAft>
            </a:pPr>
            <a:endParaRPr lang="es-MX" sz="3600" b="1" dirty="0"/>
          </a:p>
          <a:p>
            <a:pPr algn="just" fontAlgn="auto">
              <a:spcAft>
                <a:spcPts val="0"/>
              </a:spcAft>
            </a:pPr>
            <a:endParaRPr lang="es-MX" sz="3600" b="1" dirty="0" smtClean="0"/>
          </a:p>
          <a:p>
            <a:pPr algn="just" fontAlgn="auto">
              <a:spcAft>
                <a:spcPts val="0"/>
              </a:spcAft>
            </a:pPr>
            <a:endParaRPr lang="es-MX" sz="3600" b="1" dirty="0"/>
          </a:p>
          <a:p>
            <a:pPr algn="just" fontAlgn="auto">
              <a:spcAft>
                <a:spcPts val="0"/>
              </a:spcAft>
            </a:pPr>
            <a:r>
              <a:rPr lang="es-MX" sz="4400" b="1" dirty="0" smtClean="0"/>
              <a:t>NIC 20</a:t>
            </a:r>
          </a:p>
          <a:p>
            <a:pPr algn="just" fontAlgn="auto">
              <a:spcAft>
                <a:spcPts val="0"/>
              </a:spcAft>
            </a:pPr>
            <a:endParaRPr lang="es-MX" sz="3600" b="1" dirty="0" smtClean="0"/>
          </a:p>
          <a:p>
            <a:pPr fontAlgn="auto">
              <a:spcAft>
                <a:spcPts val="0"/>
              </a:spcAft>
            </a:pPr>
            <a:r>
              <a:rPr lang="es-MX" sz="4000" b="1" dirty="0" smtClean="0">
                <a:solidFill>
                  <a:schemeClr val="bg1"/>
                </a:solidFill>
              </a:rPr>
              <a:t>Contabilización de las Subvenciones del Gobierno e Información a Revelar sobre Ayudas </a:t>
            </a:r>
            <a:r>
              <a:rPr lang="es-MX" sz="4000" b="1" dirty="0" smtClean="0">
                <a:solidFill>
                  <a:schemeClr val="bg1"/>
                </a:solidFill>
              </a:rPr>
              <a:t>Gubernamentales </a:t>
            </a:r>
            <a:endParaRPr lang="es-MX" sz="4000" b="1" dirty="0">
              <a:solidFill>
                <a:schemeClr val="bg1"/>
              </a:solidFill>
            </a:endParaRPr>
          </a:p>
          <a:p>
            <a:pPr fontAlgn="auto">
              <a:spcAft>
                <a:spcPts val="0"/>
              </a:spcAft>
            </a:pPr>
            <a:r>
              <a:rPr lang="es-MX" sz="4000" b="1" dirty="0" smtClean="0">
                <a:solidFill>
                  <a:schemeClr val="bg1"/>
                </a:solidFill>
              </a:rPr>
              <a:t> (En tiempos de COVID19)</a:t>
            </a:r>
            <a:endParaRPr lang="es-PE" sz="4000" b="1" spc="-113" dirty="0">
              <a:solidFill>
                <a:schemeClr val="bg1"/>
              </a:solidFill>
              <a:latin typeface="Arial" panose="020B0604020202020204" pitchFamily="34" charset="0"/>
              <a:ea typeface="Dotum" panose="020B0600000101010101" pitchFamily="34" charset="-127"/>
              <a:cs typeface="Arial" panose="020B0604020202020204" pitchFamily="34" charset="0"/>
            </a:endParaRPr>
          </a:p>
        </p:txBody>
      </p:sp>
      <p:pic>
        <p:nvPicPr>
          <p:cNvPr id="12" name="Imagen 11" descr="Logo Ladersa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260648"/>
            <a:ext cx="2063154" cy="550983"/>
          </a:xfrm>
          <a:prstGeom prst="rect">
            <a:avLst/>
          </a:prstGeom>
        </p:spPr>
      </p:pic>
      <p:sp>
        <p:nvSpPr>
          <p:cNvPr id="22" name="Título 1">
            <a:extLst>
              <a:ext uri="{FF2B5EF4-FFF2-40B4-BE49-F238E27FC236}">
                <a16:creationId xmlns:a16="http://schemas.microsoft.com/office/drawing/2014/main" xmlns="" id="{6844BD51-7974-4EA5-9C5B-A5CCC417FE7A}"/>
              </a:ext>
            </a:extLst>
          </p:cNvPr>
          <p:cNvSpPr txBox="1">
            <a:spLocks/>
          </p:cNvSpPr>
          <p:nvPr/>
        </p:nvSpPr>
        <p:spPr>
          <a:xfrm>
            <a:off x="418917" y="5905473"/>
            <a:ext cx="1203809" cy="26354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s-MX" sz="1400" dirty="0" smtClean="0">
                <a:solidFill>
                  <a:prstClr val="white"/>
                </a:solidFill>
                <a:latin typeface="Arial" panose="020B0604020202020204" pitchFamily="34" charset="0"/>
                <a:ea typeface="Dotum" panose="020B0600000101010101" pitchFamily="34" charset="-127"/>
                <a:cs typeface="Arial" panose="020B0604020202020204" pitchFamily="34" charset="0"/>
              </a:rPr>
              <a:t>Moderador:</a:t>
            </a:r>
            <a:endParaRPr lang="es-PE" sz="1400" dirty="0">
              <a:solidFill>
                <a:prstClr val="white"/>
              </a:solidFill>
              <a:latin typeface="Arial" panose="020B0604020202020204" pitchFamily="34" charset="0"/>
              <a:ea typeface="Dotum" panose="020B0600000101010101" pitchFamily="34" charset="-127"/>
              <a:cs typeface="Arial" panose="020B0604020202020204" pitchFamily="34" charset="0"/>
            </a:endParaRPr>
          </a:p>
        </p:txBody>
      </p:sp>
      <p:sp>
        <p:nvSpPr>
          <p:cNvPr id="23" name="Título 1">
            <a:extLst>
              <a:ext uri="{FF2B5EF4-FFF2-40B4-BE49-F238E27FC236}">
                <a16:creationId xmlns:a16="http://schemas.microsoft.com/office/drawing/2014/main" xmlns="" id="{6844BD51-7974-4EA5-9C5B-A5CCC417FE7A}"/>
              </a:ext>
            </a:extLst>
          </p:cNvPr>
          <p:cNvSpPr txBox="1">
            <a:spLocks/>
          </p:cNvSpPr>
          <p:nvPr/>
        </p:nvSpPr>
        <p:spPr>
          <a:xfrm flipH="1">
            <a:off x="10510" y="6381834"/>
            <a:ext cx="8953978" cy="17441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s-PE" sz="1600" dirty="0" smtClean="0">
                <a:solidFill>
                  <a:prstClr val="white"/>
                </a:solidFill>
                <a:latin typeface="Arial" panose="020B0604020202020204" pitchFamily="34" charset="0"/>
                <a:ea typeface="Dotum" panose="020B0600000101010101" pitchFamily="34" charset="-127"/>
                <a:cs typeface="Arial" panose="020B0604020202020204" pitchFamily="34" charset="0"/>
              </a:rPr>
              <a:t>       CPC Lister Ramirez (Perú)</a:t>
            </a:r>
            <a:r>
              <a:rPr lang="es-PE" sz="1425" dirty="0" smtClean="0">
                <a:solidFill>
                  <a:prstClr val="white"/>
                </a:solidFill>
                <a:latin typeface="Arial" panose="020B0604020202020204" pitchFamily="34" charset="0"/>
                <a:ea typeface="Dotum" panose="020B0600000101010101" pitchFamily="34" charset="-127"/>
                <a:cs typeface="Arial" panose="020B0604020202020204" pitchFamily="34" charset="0"/>
              </a:rPr>
              <a:t>                                                                                                        BKR                                                                             </a:t>
            </a:r>
            <a:endParaRPr lang="es-PE" sz="1425" dirty="0">
              <a:solidFill>
                <a:prstClr val="white"/>
              </a:solidFill>
              <a:latin typeface="Arial" panose="020B0604020202020204" pitchFamily="34" charset="0"/>
              <a:ea typeface="Dotum" panose="020B0600000101010101" pitchFamily="34" charset="-127"/>
              <a:cs typeface="Arial" panose="020B0604020202020204" pitchFamily="34" charset="0"/>
            </a:endParaRPr>
          </a:p>
        </p:txBody>
      </p:sp>
      <p:pic>
        <p:nvPicPr>
          <p:cNvPr id="10" name="Picture 2" descr="Resultado de imagen para bkr png"/>
          <p:cNvPicPr>
            <a:picLocks noChangeAspect="1" noChangeArrowheads="1"/>
          </p:cNvPicPr>
          <p:nvPr/>
        </p:nvPicPr>
        <p:blipFill rotWithShape="1">
          <a:blip r:embed="rId6">
            <a:extLst>
              <a:ext uri="{28A0092B-C50C-407E-A947-70E740481C1C}">
                <a14:useLocalDpi xmlns:a14="http://schemas.microsoft.com/office/drawing/2010/main" val="0"/>
              </a:ext>
            </a:extLst>
          </a:blip>
          <a:srcRect t="33137" b="29423"/>
          <a:stretch/>
        </p:blipFill>
        <p:spPr bwMode="auto">
          <a:xfrm>
            <a:off x="7164288" y="6021288"/>
            <a:ext cx="1487090" cy="53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931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65"/>
            <a:ext cx="9144001" cy="600075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xmlns="" id="{7AC8DDC2-CC4F-4657-82ED-4EC15C406F1A}"/>
                  </a:ext>
                </a:extLst>
              </p14:cNvPr>
              <p14:cNvContentPartPr/>
              <p14:nvPr/>
            </p14:nvContentPartPr>
            <p14:xfrm>
              <a:off x="1881870" y="2345052"/>
              <a:ext cx="270" cy="270"/>
            </p14:xfrm>
          </p:contentPart>
        </mc:Choice>
        <mc:Fallback xmlns="">
          <p:pic>
            <p:nvPicPr>
              <p:cNvPr id="3" name="Entrada de lápiz 2">
                <a:extLst>
                  <a:ext uri="{FF2B5EF4-FFF2-40B4-BE49-F238E27FC236}">
                    <a16:creationId xmlns:a16="http://schemas.microsoft.com/office/drawing/2014/main" xmlns:p14="http://schemas.microsoft.com/office/powerpoint/2010/main" xmlns="" id="{7AC8DDC2-CC4F-4657-82ED-4EC15C406F1A}"/>
                  </a:ext>
                </a:extLst>
              </p:cNvPr>
              <p:cNvPicPr/>
              <p:nvPr/>
            </p:nvPicPr>
            <p:blipFill>
              <a:blip r:embed="rId5"/>
              <a:stretch>
                <a:fillRect/>
              </a:stretch>
            </p:blipFill>
            <p:spPr>
              <a:xfrm>
                <a:off x="1875120" y="233830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xmlns="" id="{3D7F07A7-EE47-4062-BB5A-A7C110BD26C8}"/>
                  </a:ext>
                </a:extLst>
              </p14:cNvPr>
              <p14:cNvContentPartPr/>
              <p14:nvPr/>
            </p14:nvContentPartPr>
            <p14:xfrm>
              <a:off x="4145010" y="3084042"/>
              <a:ext cx="270" cy="270"/>
            </p14:xfrm>
          </p:contentPart>
        </mc:Choice>
        <mc:Fallback xmlns="">
          <p:pic>
            <p:nvPicPr>
              <p:cNvPr id="5" name="Entrada de lápiz 4">
                <a:extLst>
                  <a:ext uri="{FF2B5EF4-FFF2-40B4-BE49-F238E27FC236}">
                    <a16:creationId xmlns:a16="http://schemas.microsoft.com/office/drawing/2014/main" xmlns:p14="http://schemas.microsoft.com/office/powerpoint/2010/main" xmlns="" id="{3D7F07A7-EE47-4062-BB5A-A7C110BD26C8}"/>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Entrada de lápiz 5">
                <a:extLst>
                  <a:ext uri="{FF2B5EF4-FFF2-40B4-BE49-F238E27FC236}">
                    <a16:creationId xmlns:a16="http://schemas.microsoft.com/office/drawing/2014/main" xmlns="" id="{49B33C65-3A0B-4045-9406-2922198E33C6}"/>
                  </a:ext>
                </a:extLst>
              </p14:cNvPr>
              <p14:cNvContentPartPr/>
              <p14:nvPr/>
            </p14:nvContentPartPr>
            <p14:xfrm>
              <a:off x="4145010" y="3084042"/>
              <a:ext cx="270" cy="270"/>
            </p14:xfrm>
          </p:contentPart>
        </mc:Choice>
        <mc:Fallback xmlns="">
          <p:pic>
            <p:nvPicPr>
              <p:cNvPr id="6" name="Entrada de lápiz 5">
                <a:extLst>
                  <a:ext uri="{FF2B5EF4-FFF2-40B4-BE49-F238E27FC236}">
                    <a16:creationId xmlns:a16="http://schemas.microsoft.com/office/drawing/2014/main" xmlns:p14="http://schemas.microsoft.com/office/powerpoint/2010/main" xmlns="" id="{49B33C65-3A0B-4045-9406-2922198E33C6}"/>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Entrada de lápiz 47">
                <a:extLst>
                  <a:ext uri="{FF2B5EF4-FFF2-40B4-BE49-F238E27FC236}">
                    <a16:creationId xmlns:a16="http://schemas.microsoft.com/office/drawing/2014/main" xmlns="" id="{36C96248-FB58-4432-AD0D-9F73875DFAA7}"/>
                  </a:ext>
                </a:extLst>
              </p14:cNvPr>
              <p14:cNvContentPartPr/>
              <p14:nvPr/>
            </p14:nvContentPartPr>
            <p14:xfrm>
              <a:off x="3695460" y="4387332"/>
              <a:ext cx="270" cy="270"/>
            </p14:xfrm>
          </p:contentPart>
        </mc:Choice>
        <mc:Fallback xmlns="">
          <p:pic>
            <p:nvPicPr>
              <p:cNvPr id="48" name="Entrada de lápiz 47">
                <a:extLst>
                  <a:ext uri="{FF2B5EF4-FFF2-40B4-BE49-F238E27FC236}">
                    <a16:creationId xmlns:a16="http://schemas.microsoft.com/office/drawing/2014/main" xmlns:p14="http://schemas.microsoft.com/office/powerpoint/2010/main" xmlns="" id="{36C96248-FB58-4432-AD0D-9F73875DFAA7}"/>
                  </a:ext>
                </a:extLst>
              </p:cNvPr>
              <p:cNvPicPr/>
              <p:nvPr/>
            </p:nvPicPr>
            <p:blipFill>
              <a:blip r:embed="rId5"/>
              <a:stretch>
                <a:fillRect/>
              </a:stretch>
            </p:blipFill>
            <p:spPr>
              <a:xfrm>
                <a:off x="3688710" y="4380582"/>
                <a:ext cx="13770" cy="13770"/>
              </a:xfrm>
              <a:prstGeom prst="rect">
                <a:avLst/>
              </a:prstGeom>
            </p:spPr>
          </p:pic>
        </mc:Fallback>
      </mc:AlternateContent>
      <p:grpSp>
        <p:nvGrpSpPr>
          <p:cNvPr id="52" name="Grupo 51">
            <a:extLst>
              <a:ext uri="{FF2B5EF4-FFF2-40B4-BE49-F238E27FC236}">
                <a16:creationId xmlns:a16="http://schemas.microsoft.com/office/drawing/2014/main" xmlns="" id="{3C970AB3-01C1-44CD-9E0F-06CF6B80E86B}"/>
              </a:ext>
            </a:extLst>
          </p:cNvPr>
          <p:cNvGrpSpPr/>
          <p:nvPr/>
        </p:nvGrpSpPr>
        <p:grpSpPr>
          <a:xfrm>
            <a:off x="7307520" y="3320292"/>
            <a:ext cx="270" cy="270"/>
            <a:chOff x="9743360" y="3128560"/>
            <a:chExt cx="360" cy="360"/>
          </a:xfrm>
        </p:grpSpPr>
        <mc:AlternateContent xmlns:mc="http://schemas.openxmlformats.org/markup-compatibility/2006" xmlns:p14="http://schemas.microsoft.com/office/powerpoint/2010/main">
          <mc:Choice Requires="p14">
            <p:contentPart p14:bwMode="auto" r:id="rId9">
              <p14:nvContentPartPr>
                <p14:cNvPr id="49" name="Entrada de lápiz 48">
                  <a:extLst>
                    <a:ext uri="{FF2B5EF4-FFF2-40B4-BE49-F238E27FC236}">
                      <a16:creationId xmlns:a16="http://schemas.microsoft.com/office/drawing/2014/main" xmlns="" id="{A44C867C-C26A-4871-8E6F-DC5230B066E1}"/>
                    </a:ext>
                  </a:extLst>
                </p14:cNvPr>
                <p14:cNvContentPartPr/>
                <p14:nvPr/>
              </p14:nvContentPartPr>
              <p14:xfrm>
                <a:off x="9743360" y="3128560"/>
                <a:ext cx="360" cy="360"/>
              </p14:xfrm>
            </p:contentPart>
          </mc:Choice>
          <mc:Fallback xmlns="">
            <p:pic>
              <p:nvPicPr>
                <p:cNvPr id="49" name="Entrada de lápiz 48">
                  <a:extLst>
                    <a:ext uri="{FF2B5EF4-FFF2-40B4-BE49-F238E27FC236}">
                      <a16:creationId xmlns:a16="http://schemas.microsoft.com/office/drawing/2014/main" xmlns:p14="http://schemas.microsoft.com/office/powerpoint/2010/main" xmlns="" id="{A44C867C-C26A-4871-8E6F-DC5230B066E1}"/>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Entrada de lápiz 49">
                  <a:extLst>
                    <a:ext uri="{FF2B5EF4-FFF2-40B4-BE49-F238E27FC236}">
                      <a16:creationId xmlns:a16="http://schemas.microsoft.com/office/drawing/2014/main" xmlns="" id="{2ADEA4B0-EFF0-4CA6-B28D-E26D1248276C}"/>
                    </a:ext>
                  </a:extLst>
                </p14:cNvPr>
                <p14:cNvContentPartPr/>
                <p14:nvPr/>
              </p14:nvContentPartPr>
              <p14:xfrm>
                <a:off x="9743360" y="3128560"/>
                <a:ext cx="360" cy="360"/>
              </p14:xfrm>
            </p:contentPart>
          </mc:Choice>
          <mc:Fallback xmlns="">
            <p:pic>
              <p:nvPicPr>
                <p:cNvPr id="50" name="Entrada de lápiz 49">
                  <a:extLst>
                    <a:ext uri="{FF2B5EF4-FFF2-40B4-BE49-F238E27FC236}">
                      <a16:creationId xmlns:a16="http://schemas.microsoft.com/office/drawing/2014/main" xmlns:p14="http://schemas.microsoft.com/office/powerpoint/2010/main" xmlns="" id="{2ADEA4B0-EFF0-4CA6-B28D-E26D1248276C}"/>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Entrada de lápiz 50">
                  <a:extLst>
                    <a:ext uri="{FF2B5EF4-FFF2-40B4-BE49-F238E27FC236}">
                      <a16:creationId xmlns:a16="http://schemas.microsoft.com/office/drawing/2014/main" xmlns="" id="{8B1A5890-243F-48F3-90C8-E67C25563C6A}"/>
                    </a:ext>
                  </a:extLst>
                </p14:cNvPr>
                <p14:cNvContentPartPr/>
                <p14:nvPr/>
              </p14:nvContentPartPr>
              <p14:xfrm>
                <a:off x="9743360" y="3128560"/>
                <a:ext cx="360" cy="360"/>
              </p14:xfrm>
            </p:contentPart>
          </mc:Choice>
          <mc:Fallback xmlns="">
            <p:pic>
              <p:nvPicPr>
                <p:cNvPr id="51" name="Entrada de lápiz 50">
                  <a:extLst>
                    <a:ext uri="{FF2B5EF4-FFF2-40B4-BE49-F238E27FC236}">
                      <a16:creationId xmlns:a16="http://schemas.microsoft.com/office/drawing/2014/main" xmlns:p14="http://schemas.microsoft.com/office/powerpoint/2010/main" xmlns="" id="{8B1A5890-243F-48F3-90C8-E67C25563C6A}"/>
                    </a:ext>
                  </a:extLst>
                </p:cNvPr>
                <p:cNvPicPr/>
                <p:nvPr/>
              </p:nvPicPr>
              <p:blipFill>
                <a:blip r:embed="rId5"/>
                <a:stretch>
                  <a:fillRect/>
                </a:stretch>
              </p:blipFill>
              <p:spPr>
                <a:xfrm>
                  <a:off x="9734360" y="3119560"/>
                  <a:ext cx="18360" cy="18360"/>
                </a:xfrm>
                <a:prstGeom prst="rect">
                  <a:avLst/>
                </a:prstGeom>
              </p:spPr>
            </p:pic>
          </mc:Fallback>
        </mc:AlternateContent>
      </p:grpSp>
      <p:sp>
        <p:nvSpPr>
          <p:cNvPr id="20" name="object 5">
            <a:extLst>
              <a:ext uri="{FF2B5EF4-FFF2-40B4-BE49-F238E27FC236}">
                <a16:creationId xmlns:a16="http://schemas.microsoft.com/office/drawing/2014/main" xmlns="" id="{0A4B2ACC-493C-468D-B675-464F8EEFBD51}"/>
              </a:ext>
            </a:extLst>
          </p:cNvPr>
          <p:cNvSpPr/>
          <p:nvPr/>
        </p:nvSpPr>
        <p:spPr>
          <a:xfrm>
            <a:off x="148898" y="5707132"/>
            <a:ext cx="135000" cy="173078"/>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CuadroTexto 1"/>
          <p:cNvSpPr txBox="1"/>
          <p:nvPr/>
        </p:nvSpPr>
        <p:spPr>
          <a:xfrm>
            <a:off x="827585" y="980728"/>
            <a:ext cx="7815538" cy="424732"/>
          </a:xfrm>
          <a:prstGeom prst="rect">
            <a:avLst/>
          </a:prstGeom>
          <a:noFill/>
        </p:spPr>
        <p:txBody>
          <a:bodyPr wrap="square" rtlCol="0">
            <a:spAutoFit/>
          </a:bodyPr>
          <a:lstStyle/>
          <a:p>
            <a:pPr algn="ctr" fontAlgn="auto">
              <a:lnSpc>
                <a:spcPct val="80000"/>
              </a:lnSpc>
              <a:spcBef>
                <a:spcPts val="0"/>
              </a:spcBef>
              <a:spcAft>
                <a:spcPts val="0"/>
              </a:spcAft>
            </a:pPr>
            <a:r>
              <a:rPr lang="es-MX" sz="2700" b="1" dirty="0" smtClean="0">
                <a:solidFill>
                  <a:srgbClr val="E65235"/>
                </a:solidFill>
                <a:latin typeface="Arial"/>
                <a:cs typeface="Arial"/>
              </a:rPr>
              <a:t>         5. CASOS QUE OCURREN EN EL PERÚ</a:t>
            </a:r>
            <a:endParaRPr lang="es-PE" sz="2700" b="1" dirty="0">
              <a:solidFill>
                <a:srgbClr val="E65235"/>
              </a:solidFill>
              <a:latin typeface="Arial"/>
              <a:cs typeface="Arial"/>
            </a:endParaRPr>
          </a:p>
        </p:txBody>
      </p:sp>
      <p:grpSp>
        <p:nvGrpSpPr>
          <p:cNvPr id="22" name="Agrupar 21"/>
          <p:cNvGrpSpPr/>
          <p:nvPr/>
        </p:nvGrpSpPr>
        <p:grpSpPr>
          <a:xfrm>
            <a:off x="8643123" y="282478"/>
            <a:ext cx="500877" cy="482226"/>
            <a:chOff x="10253579" y="6305790"/>
            <a:chExt cx="721894" cy="552210"/>
          </a:xfrm>
        </p:grpSpPr>
        <p:sp>
          <p:nvSpPr>
            <p:cNvPr id="23" name="Rectángulo 22">
              <a:extLst>
                <a:ext uri="{FF2B5EF4-FFF2-40B4-BE49-F238E27FC236}">
                  <a16:creationId xmlns:a16="http://schemas.microsoft.com/office/drawing/2014/main" xmlns="" id="{15D38BC4-D2F4-4734-98A0-07EEAF47469A}"/>
                </a:ext>
              </a:extLst>
            </p:cNvPr>
            <p:cNvSpPr/>
            <p:nvPr/>
          </p:nvSpPr>
          <p:spPr>
            <a:xfrm>
              <a:off x="10253579" y="6305790"/>
              <a:ext cx="721894" cy="552210"/>
            </a:xfrm>
            <a:prstGeom prst="rect">
              <a:avLst/>
            </a:prstGeom>
            <a:solidFill>
              <a:srgbClr val="1C1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PE">
                <a:solidFill>
                  <a:prstClr val="white"/>
                </a:solidFill>
              </a:endParaRPr>
            </a:p>
          </p:txBody>
        </p:sp>
        <p:sp>
          <p:nvSpPr>
            <p:cNvPr id="24" name="object 5">
              <a:extLst>
                <a:ext uri="{FF2B5EF4-FFF2-40B4-BE49-F238E27FC236}">
                  <a16:creationId xmlns:a16="http://schemas.microsoft.com/office/drawing/2014/main" xmlns="" id="{E3912537-71DD-483B-8D25-09E75077C297}"/>
                </a:ext>
              </a:extLst>
            </p:cNvPr>
            <p:cNvSpPr/>
            <p:nvPr/>
          </p:nvSpPr>
          <p:spPr>
            <a:xfrm>
              <a:off x="10518949" y="6466509"/>
              <a:ext cx="180000" cy="230771"/>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grpSp>
      <p:sp>
        <p:nvSpPr>
          <p:cNvPr id="8" name="Rectángulo 7"/>
          <p:cNvSpPr/>
          <p:nvPr/>
        </p:nvSpPr>
        <p:spPr>
          <a:xfrm>
            <a:off x="683570" y="1453444"/>
            <a:ext cx="7959553" cy="5810822"/>
          </a:xfrm>
          <a:prstGeom prst="rect">
            <a:avLst/>
          </a:prstGeom>
        </p:spPr>
        <p:txBody>
          <a:bodyPr wrap="square">
            <a:spAutoFit/>
          </a:bodyPr>
          <a:lstStyle/>
          <a:p>
            <a:pPr marL="342900" indent="-342900" algn="just">
              <a:lnSpc>
                <a:spcPct val="80000"/>
              </a:lnSpc>
              <a:spcBef>
                <a:spcPct val="20000"/>
              </a:spcBef>
              <a:buFont typeface="Wingdings" panose="05000000000000000000" pitchFamily="2" charset="2"/>
              <a:buChar char="q"/>
            </a:pPr>
            <a:r>
              <a:rPr lang="es-ES" sz="2400" dirty="0" smtClean="0">
                <a:solidFill>
                  <a:srgbClr val="FF0000"/>
                </a:solidFill>
              </a:rPr>
              <a:t> P.16 y 17</a:t>
            </a:r>
            <a:r>
              <a:rPr lang="es-ES" sz="2400" dirty="0">
                <a:solidFill>
                  <a:srgbClr val="FF0000"/>
                </a:solidFill>
              </a:rPr>
              <a:t>: </a:t>
            </a:r>
            <a:r>
              <a:rPr lang="es-ES" sz="2000" dirty="0">
                <a:solidFill>
                  <a:srgbClr val="FF0000"/>
                </a:solidFill>
              </a:rPr>
              <a:t>(Tratamiento contable de los activos que se amortizan, y para los ingresos que cubren gastos específicos</a:t>
            </a:r>
            <a:r>
              <a:rPr lang="es-ES" sz="2400" dirty="0" smtClean="0">
                <a:solidFill>
                  <a:srgbClr val="FF0000"/>
                </a:solidFill>
              </a:rPr>
              <a:t>)</a:t>
            </a:r>
          </a:p>
          <a:p>
            <a:pPr algn="just">
              <a:lnSpc>
                <a:spcPct val="80000"/>
              </a:lnSpc>
              <a:spcBef>
                <a:spcPct val="20000"/>
              </a:spcBef>
            </a:pPr>
            <a:r>
              <a:rPr lang="es-MX" b="1" dirty="0" smtClean="0">
                <a:solidFill>
                  <a:schemeClr val="accent1">
                    <a:lumMod val="75000"/>
                  </a:schemeClr>
                </a:solidFill>
              </a:rPr>
              <a:t>Ejemplo 1:</a:t>
            </a:r>
            <a:endParaRPr lang="es-MX" b="1" dirty="0">
              <a:solidFill>
                <a:schemeClr val="accent1">
                  <a:lumMod val="75000"/>
                </a:schemeClr>
              </a:solidFill>
            </a:endParaRPr>
          </a:p>
          <a:p>
            <a:pPr marL="285750" indent="-285750" algn="just">
              <a:lnSpc>
                <a:spcPct val="80000"/>
              </a:lnSpc>
              <a:spcBef>
                <a:spcPct val="20000"/>
              </a:spcBef>
              <a:buFont typeface="Wingdings" panose="05000000000000000000" pitchFamily="2" charset="2"/>
              <a:buChar char="ü"/>
            </a:pPr>
            <a:r>
              <a:rPr lang="es-MX" dirty="0" smtClean="0">
                <a:solidFill>
                  <a:srgbClr val="FF0000"/>
                </a:solidFill>
              </a:rPr>
              <a:t>Subvenciones que otorga el gobierno a las empresas distribuidoras de electricidad (</a:t>
            </a:r>
            <a:r>
              <a:rPr lang="es-MX" dirty="0" err="1" smtClean="0">
                <a:solidFill>
                  <a:srgbClr val="FF0000"/>
                </a:solidFill>
              </a:rPr>
              <a:t>EDE’s</a:t>
            </a:r>
            <a:r>
              <a:rPr lang="es-MX" dirty="0" smtClean="0">
                <a:solidFill>
                  <a:srgbClr val="FF0000"/>
                </a:solidFill>
              </a:rPr>
              <a:t>), bien con entrega de activos fijos o dinerario:</a:t>
            </a:r>
          </a:p>
          <a:p>
            <a:pPr algn="just">
              <a:lnSpc>
                <a:spcPct val="80000"/>
              </a:lnSpc>
              <a:spcBef>
                <a:spcPct val="20000"/>
              </a:spcBef>
            </a:pPr>
            <a:endParaRPr lang="es-MX" dirty="0">
              <a:solidFill>
                <a:srgbClr val="FF0000"/>
              </a:solidFill>
            </a:endParaRPr>
          </a:p>
          <a:p>
            <a:pPr algn="just">
              <a:lnSpc>
                <a:spcPct val="80000"/>
              </a:lnSpc>
              <a:spcBef>
                <a:spcPct val="20000"/>
              </a:spcBef>
            </a:pPr>
            <a:r>
              <a:rPr lang="es-MX" sz="1600" dirty="0" smtClean="0"/>
              <a:t>“El subsidio, consiste en la construcción de la infraestructura eléctrica, por parte del Estado, a través de su organismo competente (Dirección de Ejecución de Proyectos -DEP) del Ministerio de Energía y Minas. Con dicha </a:t>
            </a:r>
            <a:r>
              <a:rPr lang="es-MX" sz="1600" dirty="0" smtClean="0"/>
              <a:t>infraestructura las </a:t>
            </a:r>
            <a:r>
              <a:rPr lang="es-MX" sz="1600" dirty="0" err="1" smtClean="0"/>
              <a:t>EDE’s</a:t>
            </a:r>
            <a:r>
              <a:rPr lang="es-MX" sz="1600" dirty="0" smtClean="0"/>
              <a:t> brindan </a:t>
            </a:r>
            <a:r>
              <a:rPr lang="es-MX" sz="1600" dirty="0" smtClean="0"/>
              <a:t>electricidad a los Usuarios, buscando alcanzar el 99% de electrificación rural con visión al 2025, los mismos que no pagan por dicha infraestructura en la tarifa eléctrica fijada para ellos. En ese sentido el Estado para brindar el suministro de energía a los Usuarios de electrificación rural, transfiere la obras a titulo gratuito a las </a:t>
            </a:r>
            <a:r>
              <a:rPr lang="es-MX" sz="1600" dirty="0" err="1" smtClean="0"/>
              <a:t>EDE´s</a:t>
            </a:r>
            <a:r>
              <a:rPr lang="es-MX" sz="1600" dirty="0" smtClean="0"/>
              <a:t>, para su administración, operación y mantenimiento hasta el término de su vida útil”. El principal objetivo del Estado es lograr el desarrollo socio económico y mejorar la calidad de vida de los pobladores de las zonas rurales: Por esta razón con la finalidad de uniformizar el tratamiento contable para todas las </a:t>
            </a:r>
            <a:r>
              <a:rPr lang="es-MX" sz="1600" dirty="0" err="1" smtClean="0"/>
              <a:t>EDE’s</a:t>
            </a:r>
            <a:r>
              <a:rPr lang="es-MX" sz="1600" dirty="0" smtClean="0"/>
              <a:t>, el Fondo Nacional de Financiamiento de la actividad empresarial del Estado (FONAFE), aplica como política contable para estas operaciones la NIC 20</a:t>
            </a:r>
            <a:r>
              <a:rPr lang="es-MX" dirty="0" smtClean="0"/>
              <a:t>, bajo el método de Renta.</a:t>
            </a:r>
          </a:p>
          <a:p>
            <a:pPr algn="just">
              <a:lnSpc>
                <a:spcPct val="80000"/>
              </a:lnSpc>
              <a:spcBef>
                <a:spcPct val="20000"/>
              </a:spcBef>
            </a:pPr>
            <a:endParaRPr lang="es-MX" dirty="0" smtClean="0"/>
          </a:p>
          <a:p>
            <a:pPr algn="just">
              <a:lnSpc>
                <a:spcPct val="80000"/>
              </a:lnSpc>
              <a:spcBef>
                <a:spcPct val="20000"/>
              </a:spcBef>
            </a:pPr>
            <a:r>
              <a:rPr lang="es-MX" sz="1600" dirty="0" smtClean="0"/>
              <a:t>La dinámica contable usado </a:t>
            </a:r>
            <a:r>
              <a:rPr lang="es-MX" sz="1600" dirty="0" smtClean="0"/>
              <a:t>bajo el método indicado</a:t>
            </a:r>
            <a:r>
              <a:rPr lang="es-MX" sz="1600" dirty="0" smtClean="0"/>
              <a:t>, </a:t>
            </a:r>
            <a:r>
              <a:rPr lang="es-MX" sz="1600" dirty="0" smtClean="0"/>
              <a:t>se grafica en la siguiente lámina: (Con un valor supuesto (VR) de 10 Millones de Dólares y con 10 años de vida Útil):</a:t>
            </a:r>
          </a:p>
          <a:p>
            <a:pPr algn="just">
              <a:lnSpc>
                <a:spcPct val="80000"/>
              </a:lnSpc>
              <a:spcBef>
                <a:spcPct val="20000"/>
              </a:spcBef>
            </a:pPr>
            <a:endParaRPr lang="es-MX" sz="1600" dirty="0" smtClean="0">
              <a:solidFill>
                <a:srgbClr val="FF0000"/>
              </a:solidFill>
            </a:endParaRPr>
          </a:p>
          <a:p>
            <a:pPr algn="just">
              <a:lnSpc>
                <a:spcPct val="80000"/>
              </a:lnSpc>
              <a:spcBef>
                <a:spcPct val="20000"/>
              </a:spcBef>
            </a:pPr>
            <a:endParaRPr lang="es-MX" dirty="0" smtClean="0"/>
          </a:p>
        </p:txBody>
      </p:sp>
    </p:spTree>
    <p:extLst>
      <p:ext uri="{BB962C8B-B14F-4D97-AF65-F5344CB8AC3E}">
        <p14:creationId xmlns:p14="http://schemas.microsoft.com/office/powerpoint/2010/main" val="3114989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65"/>
            <a:ext cx="9144001" cy="600075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xmlns="" id="{7AC8DDC2-CC4F-4657-82ED-4EC15C406F1A}"/>
                  </a:ext>
                </a:extLst>
              </p14:cNvPr>
              <p14:cNvContentPartPr/>
              <p14:nvPr/>
            </p14:nvContentPartPr>
            <p14:xfrm>
              <a:off x="1881870" y="2345052"/>
              <a:ext cx="270" cy="270"/>
            </p14:xfrm>
          </p:contentPart>
        </mc:Choice>
        <mc:Fallback xmlns="">
          <p:pic>
            <p:nvPicPr>
              <p:cNvPr id="3" name="Entrada de lápiz 2">
                <a:extLst>
                  <a:ext uri="{FF2B5EF4-FFF2-40B4-BE49-F238E27FC236}">
                    <a16:creationId xmlns:a16="http://schemas.microsoft.com/office/drawing/2014/main" xmlns:p14="http://schemas.microsoft.com/office/powerpoint/2010/main" xmlns="" id="{7AC8DDC2-CC4F-4657-82ED-4EC15C406F1A}"/>
                  </a:ext>
                </a:extLst>
              </p:cNvPr>
              <p:cNvPicPr/>
              <p:nvPr/>
            </p:nvPicPr>
            <p:blipFill>
              <a:blip r:embed="rId5"/>
              <a:stretch>
                <a:fillRect/>
              </a:stretch>
            </p:blipFill>
            <p:spPr>
              <a:xfrm>
                <a:off x="1875120" y="233830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xmlns="" id="{3D7F07A7-EE47-4062-BB5A-A7C110BD26C8}"/>
                  </a:ext>
                </a:extLst>
              </p14:cNvPr>
              <p14:cNvContentPartPr/>
              <p14:nvPr/>
            </p14:nvContentPartPr>
            <p14:xfrm>
              <a:off x="4145010" y="3084042"/>
              <a:ext cx="270" cy="270"/>
            </p14:xfrm>
          </p:contentPart>
        </mc:Choice>
        <mc:Fallback xmlns="">
          <p:pic>
            <p:nvPicPr>
              <p:cNvPr id="5" name="Entrada de lápiz 4">
                <a:extLst>
                  <a:ext uri="{FF2B5EF4-FFF2-40B4-BE49-F238E27FC236}">
                    <a16:creationId xmlns:a16="http://schemas.microsoft.com/office/drawing/2014/main" xmlns:p14="http://schemas.microsoft.com/office/powerpoint/2010/main" xmlns="" id="{3D7F07A7-EE47-4062-BB5A-A7C110BD26C8}"/>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Entrada de lápiz 5">
                <a:extLst>
                  <a:ext uri="{FF2B5EF4-FFF2-40B4-BE49-F238E27FC236}">
                    <a16:creationId xmlns:a16="http://schemas.microsoft.com/office/drawing/2014/main" xmlns="" id="{49B33C65-3A0B-4045-9406-2922198E33C6}"/>
                  </a:ext>
                </a:extLst>
              </p14:cNvPr>
              <p14:cNvContentPartPr/>
              <p14:nvPr/>
            </p14:nvContentPartPr>
            <p14:xfrm>
              <a:off x="4145010" y="3084042"/>
              <a:ext cx="270" cy="270"/>
            </p14:xfrm>
          </p:contentPart>
        </mc:Choice>
        <mc:Fallback xmlns="">
          <p:pic>
            <p:nvPicPr>
              <p:cNvPr id="6" name="Entrada de lápiz 5">
                <a:extLst>
                  <a:ext uri="{FF2B5EF4-FFF2-40B4-BE49-F238E27FC236}">
                    <a16:creationId xmlns:a16="http://schemas.microsoft.com/office/drawing/2014/main" xmlns:p14="http://schemas.microsoft.com/office/powerpoint/2010/main" xmlns="" id="{49B33C65-3A0B-4045-9406-2922198E33C6}"/>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Entrada de lápiz 47">
                <a:extLst>
                  <a:ext uri="{FF2B5EF4-FFF2-40B4-BE49-F238E27FC236}">
                    <a16:creationId xmlns:a16="http://schemas.microsoft.com/office/drawing/2014/main" xmlns="" id="{36C96248-FB58-4432-AD0D-9F73875DFAA7}"/>
                  </a:ext>
                </a:extLst>
              </p14:cNvPr>
              <p14:cNvContentPartPr/>
              <p14:nvPr/>
            </p14:nvContentPartPr>
            <p14:xfrm>
              <a:off x="3695460" y="4387332"/>
              <a:ext cx="270" cy="270"/>
            </p14:xfrm>
          </p:contentPart>
        </mc:Choice>
        <mc:Fallback xmlns="">
          <p:pic>
            <p:nvPicPr>
              <p:cNvPr id="48" name="Entrada de lápiz 47">
                <a:extLst>
                  <a:ext uri="{FF2B5EF4-FFF2-40B4-BE49-F238E27FC236}">
                    <a16:creationId xmlns:a16="http://schemas.microsoft.com/office/drawing/2014/main" xmlns:p14="http://schemas.microsoft.com/office/powerpoint/2010/main" xmlns="" id="{36C96248-FB58-4432-AD0D-9F73875DFAA7}"/>
                  </a:ext>
                </a:extLst>
              </p:cNvPr>
              <p:cNvPicPr/>
              <p:nvPr/>
            </p:nvPicPr>
            <p:blipFill>
              <a:blip r:embed="rId5"/>
              <a:stretch>
                <a:fillRect/>
              </a:stretch>
            </p:blipFill>
            <p:spPr>
              <a:xfrm>
                <a:off x="3688710" y="4380582"/>
                <a:ext cx="13770" cy="13770"/>
              </a:xfrm>
              <a:prstGeom prst="rect">
                <a:avLst/>
              </a:prstGeom>
            </p:spPr>
          </p:pic>
        </mc:Fallback>
      </mc:AlternateContent>
      <p:grpSp>
        <p:nvGrpSpPr>
          <p:cNvPr id="52" name="Grupo 51">
            <a:extLst>
              <a:ext uri="{FF2B5EF4-FFF2-40B4-BE49-F238E27FC236}">
                <a16:creationId xmlns:a16="http://schemas.microsoft.com/office/drawing/2014/main" xmlns="" id="{3C970AB3-01C1-44CD-9E0F-06CF6B80E86B}"/>
              </a:ext>
            </a:extLst>
          </p:cNvPr>
          <p:cNvGrpSpPr/>
          <p:nvPr/>
        </p:nvGrpSpPr>
        <p:grpSpPr>
          <a:xfrm>
            <a:off x="7307520" y="3320292"/>
            <a:ext cx="270" cy="270"/>
            <a:chOff x="9743360" y="3128560"/>
            <a:chExt cx="360" cy="360"/>
          </a:xfrm>
        </p:grpSpPr>
        <mc:AlternateContent xmlns:mc="http://schemas.openxmlformats.org/markup-compatibility/2006" xmlns:p14="http://schemas.microsoft.com/office/powerpoint/2010/main">
          <mc:Choice Requires="p14">
            <p:contentPart p14:bwMode="auto" r:id="rId9">
              <p14:nvContentPartPr>
                <p14:cNvPr id="49" name="Entrada de lápiz 48">
                  <a:extLst>
                    <a:ext uri="{FF2B5EF4-FFF2-40B4-BE49-F238E27FC236}">
                      <a16:creationId xmlns:a16="http://schemas.microsoft.com/office/drawing/2014/main" xmlns="" id="{A44C867C-C26A-4871-8E6F-DC5230B066E1}"/>
                    </a:ext>
                  </a:extLst>
                </p14:cNvPr>
                <p14:cNvContentPartPr/>
                <p14:nvPr/>
              </p14:nvContentPartPr>
              <p14:xfrm>
                <a:off x="9743360" y="3128560"/>
                <a:ext cx="360" cy="360"/>
              </p14:xfrm>
            </p:contentPart>
          </mc:Choice>
          <mc:Fallback xmlns="">
            <p:pic>
              <p:nvPicPr>
                <p:cNvPr id="49" name="Entrada de lápiz 48">
                  <a:extLst>
                    <a:ext uri="{FF2B5EF4-FFF2-40B4-BE49-F238E27FC236}">
                      <a16:creationId xmlns:a16="http://schemas.microsoft.com/office/drawing/2014/main" xmlns:p14="http://schemas.microsoft.com/office/powerpoint/2010/main" xmlns="" id="{A44C867C-C26A-4871-8E6F-DC5230B066E1}"/>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Entrada de lápiz 49">
                  <a:extLst>
                    <a:ext uri="{FF2B5EF4-FFF2-40B4-BE49-F238E27FC236}">
                      <a16:creationId xmlns:a16="http://schemas.microsoft.com/office/drawing/2014/main" xmlns="" id="{2ADEA4B0-EFF0-4CA6-B28D-E26D1248276C}"/>
                    </a:ext>
                  </a:extLst>
                </p14:cNvPr>
                <p14:cNvContentPartPr/>
                <p14:nvPr/>
              </p14:nvContentPartPr>
              <p14:xfrm>
                <a:off x="9743360" y="3128560"/>
                <a:ext cx="360" cy="360"/>
              </p14:xfrm>
            </p:contentPart>
          </mc:Choice>
          <mc:Fallback xmlns="">
            <p:pic>
              <p:nvPicPr>
                <p:cNvPr id="50" name="Entrada de lápiz 49">
                  <a:extLst>
                    <a:ext uri="{FF2B5EF4-FFF2-40B4-BE49-F238E27FC236}">
                      <a16:creationId xmlns:a16="http://schemas.microsoft.com/office/drawing/2014/main" xmlns:p14="http://schemas.microsoft.com/office/powerpoint/2010/main" xmlns="" id="{2ADEA4B0-EFF0-4CA6-B28D-E26D1248276C}"/>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Entrada de lápiz 50">
                  <a:extLst>
                    <a:ext uri="{FF2B5EF4-FFF2-40B4-BE49-F238E27FC236}">
                      <a16:creationId xmlns:a16="http://schemas.microsoft.com/office/drawing/2014/main" xmlns="" id="{8B1A5890-243F-48F3-90C8-E67C25563C6A}"/>
                    </a:ext>
                  </a:extLst>
                </p14:cNvPr>
                <p14:cNvContentPartPr/>
                <p14:nvPr/>
              </p14:nvContentPartPr>
              <p14:xfrm>
                <a:off x="9743360" y="3128560"/>
                <a:ext cx="360" cy="360"/>
              </p14:xfrm>
            </p:contentPart>
          </mc:Choice>
          <mc:Fallback xmlns="">
            <p:pic>
              <p:nvPicPr>
                <p:cNvPr id="51" name="Entrada de lápiz 50">
                  <a:extLst>
                    <a:ext uri="{FF2B5EF4-FFF2-40B4-BE49-F238E27FC236}">
                      <a16:creationId xmlns:a16="http://schemas.microsoft.com/office/drawing/2014/main" xmlns:p14="http://schemas.microsoft.com/office/powerpoint/2010/main" xmlns="" id="{8B1A5890-243F-48F3-90C8-E67C25563C6A}"/>
                    </a:ext>
                  </a:extLst>
                </p:cNvPr>
                <p:cNvPicPr/>
                <p:nvPr/>
              </p:nvPicPr>
              <p:blipFill>
                <a:blip r:embed="rId5"/>
                <a:stretch>
                  <a:fillRect/>
                </a:stretch>
              </p:blipFill>
              <p:spPr>
                <a:xfrm>
                  <a:off x="9734360" y="3119560"/>
                  <a:ext cx="18360" cy="18360"/>
                </a:xfrm>
                <a:prstGeom prst="rect">
                  <a:avLst/>
                </a:prstGeom>
              </p:spPr>
            </p:pic>
          </mc:Fallback>
        </mc:AlternateContent>
      </p:grpSp>
      <p:sp>
        <p:nvSpPr>
          <p:cNvPr id="20" name="object 5">
            <a:extLst>
              <a:ext uri="{FF2B5EF4-FFF2-40B4-BE49-F238E27FC236}">
                <a16:creationId xmlns:a16="http://schemas.microsoft.com/office/drawing/2014/main" xmlns="" id="{0A4B2ACC-493C-468D-B675-464F8EEFBD51}"/>
              </a:ext>
            </a:extLst>
          </p:cNvPr>
          <p:cNvSpPr/>
          <p:nvPr/>
        </p:nvSpPr>
        <p:spPr>
          <a:xfrm>
            <a:off x="148898" y="5707132"/>
            <a:ext cx="135000" cy="173078"/>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CuadroTexto 1"/>
          <p:cNvSpPr txBox="1"/>
          <p:nvPr/>
        </p:nvSpPr>
        <p:spPr>
          <a:xfrm>
            <a:off x="827585" y="980728"/>
            <a:ext cx="7815538" cy="424732"/>
          </a:xfrm>
          <a:prstGeom prst="rect">
            <a:avLst/>
          </a:prstGeom>
          <a:noFill/>
        </p:spPr>
        <p:txBody>
          <a:bodyPr wrap="square" rtlCol="0">
            <a:spAutoFit/>
          </a:bodyPr>
          <a:lstStyle/>
          <a:p>
            <a:pPr algn="ctr" fontAlgn="auto">
              <a:lnSpc>
                <a:spcPct val="80000"/>
              </a:lnSpc>
              <a:spcBef>
                <a:spcPts val="0"/>
              </a:spcBef>
              <a:spcAft>
                <a:spcPts val="0"/>
              </a:spcAft>
            </a:pPr>
            <a:r>
              <a:rPr lang="es-MX" sz="2700" b="1" dirty="0" smtClean="0">
                <a:solidFill>
                  <a:srgbClr val="E65235"/>
                </a:solidFill>
                <a:latin typeface="Arial"/>
                <a:cs typeface="Arial"/>
              </a:rPr>
              <a:t>         5. CASOS QUE OCURREN EN EL PERÚ</a:t>
            </a:r>
            <a:endParaRPr lang="es-PE" sz="2700" b="1" dirty="0">
              <a:solidFill>
                <a:srgbClr val="E65235"/>
              </a:solidFill>
              <a:latin typeface="Arial"/>
              <a:cs typeface="Arial"/>
            </a:endParaRPr>
          </a:p>
        </p:txBody>
      </p:sp>
      <p:grpSp>
        <p:nvGrpSpPr>
          <p:cNvPr id="22" name="Agrupar 21"/>
          <p:cNvGrpSpPr/>
          <p:nvPr/>
        </p:nvGrpSpPr>
        <p:grpSpPr>
          <a:xfrm>
            <a:off x="8643123" y="282478"/>
            <a:ext cx="500877" cy="482226"/>
            <a:chOff x="10253579" y="6305790"/>
            <a:chExt cx="721894" cy="552210"/>
          </a:xfrm>
        </p:grpSpPr>
        <p:sp>
          <p:nvSpPr>
            <p:cNvPr id="23" name="Rectángulo 22">
              <a:extLst>
                <a:ext uri="{FF2B5EF4-FFF2-40B4-BE49-F238E27FC236}">
                  <a16:creationId xmlns:a16="http://schemas.microsoft.com/office/drawing/2014/main" xmlns="" id="{15D38BC4-D2F4-4734-98A0-07EEAF47469A}"/>
                </a:ext>
              </a:extLst>
            </p:cNvPr>
            <p:cNvSpPr/>
            <p:nvPr/>
          </p:nvSpPr>
          <p:spPr>
            <a:xfrm>
              <a:off x="10253579" y="6305790"/>
              <a:ext cx="721894" cy="552210"/>
            </a:xfrm>
            <a:prstGeom prst="rect">
              <a:avLst/>
            </a:prstGeom>
            <a:solidFill>
              <a:srgbClr val="1C1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PE">
                <a:solidFill>
                  <a:prstClr val="white"/>
                </a:solidFill>
              </a:endParaRPr>
            </a:p>
          </p:txBody>
        </p:sp>
        <p:sp>
          <p:nvSpPr>
            <p:cNvPr id="24" name="object 5">
              <a:extLst>
                <a:ext uri="{FF2B5EF4-FFF2-40B4-BE49-F238E27FC236}">
                  <a16:creationId xmlns:a16="http://schemas.microsoft.com/office/drawing/2014/main" xmlns="" id="{E3912537-71DD-483B-8D25-09E75077C297}"/>
                </a:ext>
              </a:extLst>
            </p:cNvPr>
            <p:cNvSpPr/>
            <p:nvPr/>
          </p:nvSpPr>
          <p:spPr>
            <a:xfrm>
              <a:off x="10518949" y="6466509"/>
              <a:ext cx="180000" cy="230771"/>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grpSp>
      <p:sp>
        <p:nvSpPr>
          <p:cNvPr id="8" name="Rectángulo 7"/>
          <p:cNvSpPr/>
          <p:nvPr/>
        </p:nvSpPr>
        <p:spPr>
          <a:xfrm>
            <a:off x="683570" y="1453444"/>
            <a:ext cx="7959553" cy="5176802"/>
          </a:xfrm>
          <a:prstGeom prst="rect">
            <a:avLst/>
          </a:prstGeom>
        </p:spPr>
        <p:txBody>
          <a:bodyPr wrap="square">
            <a:spAutoFit/>
          </a:bodyPr>
          <a:lstStyle/>
          <a:p>
            <a:pPr marL="342900" indent="-342900" algn="just">
              <a:lnSpc>
                <a:spcPct val="80000"/>
              </a:lnSpc>
              <a:spcBef>
                <a:spcPct val="20000"/>
              </a:spcBef>
              <a:buFont typeface="Wingdings" panose="05000000000000000000" pitchFamily="2" charset="2"/>
              <a:buChar char="q"/>
            </a:pPr>
            <a:r>
              <a:rPr lang="es-ES" sz="2400" dirty="0" smtClean="0">
                <a:solidFill>
                  <a:srgbClr val="FF0000"/>
                </a:solidFill>
              </a:rPr>
              <a:t> P.16 </a:t>
            </a:r>
            <a:r>
              <a:rPr lang="es-ES" sz="2400" dirty="0">
                <a:solidFill>
                  <a:srgbClr val="FF0000"/>
                </a:solidFill>
              </a:rPr>
              <a:t>y 17 </a:t>
            </a:r>
            <a:r>
              <a:rPr lang="es-ES" sz="2000" dirty="0" smtClean="0">
                <a:solidFill>
                  <a:srgbClr val="FF0000"/>
                </a:solidFill>
              </a:rPr>
              <a:t>(</a:t>
            </a:r>
            <a:r>
              <a:rPr lang="es-ES" sz="2000" dirty="0">
                <a:solidFill>
                  <a:srgbClr val="FF0000"/>
                </a:solidFill>
              </a:rPr>
              <a:t>Tratamiento contable de los activos que se amortizan, y para los ingresos que cubren gastos específicos</a:t>
            </a:r>
            <a:r>
              <a:rPr lang="es-ES" sz="2000" dirty="0" smtClean="0">
                <a:solidFill>
                  <a:srgbClr val="FF0000"/>
                </a:solidFill>
              </a:rPr>
              <a:t>)</a:t>
            </a:r>
            <a:endParaRPr lang="es-ES" sz="2400" dirty="0" smtClean="0">
              <a:solidFill>
                <a:srgbClr val="FF0000"/>
              </a:solidFill>
            </a:endParaRPr>
          </a:p>
          <a:p>
            <a:pPr algn="just">
              <a:lnSpc>
                <a:spcPct val="80000"/>
              </a:lnSpc>
              <a:spcBef>
                <a:spcPct val="20000"/>
              </a:spcBef>
            </a:pPr>
            <a:r>
              <a:rPr lang="es-MX" b="1" dirty="0" smtClean="0">
                <a:solidFill>
                  <a:schemeClr val="accent1">
                    <a:lumMod val="75000"/>
                  </a:schemeClr>
                </a:solidFill>
              </a:rPr>
              <a:t>Ejemplo 1:</a:t>
            </a:r>
            <a:endParaRPr lang="es-MX" b="1" dirty="0">
              <a:solidFill>
                <a:schemeClr val="accent1">
                  <a:lumMod val="75000"/>
                </a:schemeClr>
              </a:solidFill>
            </a:endParaRPr>
          </a:p>
          <a:p>
            <a:pPr marL="285750" indent="-285750" algn="just">
              <a:lnSpc>
                <a:spcPct val="80000"/>
              </a:lnSpc>
              <a:spcBef>
                <a:spcPct val="20000"/>
              </a:spcBef>
              <a:buFont typeface="Wingdings" panose="05000000000000000000" pitchFamily="2" charset="2"/>
              <a:buChar char="ü"/>
            </a:pPr>
            <a:r>
              <a:rPr lang="es-MX" dirty="0" smtClean="0">
                <a:solidFill>
                  <a:srgbClr val="FF0000"/>
                </a:solidFill>
              </a:rPr>
              <a:t>Subvenciones que otorga el gobierno a las empresas distribuidoras de electricidad (</a:t>
            </a:r>
            <a:r>
              <a:rPr lang="es-MX" dirty="0" err="1" smtClean="0">
                <a:solidFill>
                  <a:srgbClr val="FF0000"/>
                </a:solidFill>
              </a:rPr>
              <a:t>EDE’s</a:t>
            </a:r>
            <a:r>
              <a:rPr lang="es-MX" dirty="0" smtClean="0">
                <a:solidFill>
                  <a:srgbClr val="FF0000"/>
                </a:solidFill>
              </a:rPr>
              <a:t>), bien con entrega de activos fijos o dinerario:</a:t>
            </a:r>
          </a:p>
          <a:p>
            <a:pPr algn="just">
              <a:lnSpc>
                <a:spcPct val="80000"/>
              </a:lnSpc>
              <a:spcBef>
                <a:spcPct val="20000"/>
              </a:spcBef>
            </a:pPr>
            <a:endParaRPr lang="es-MX" dirty="0" smtClean="0">
              <a:solidFill>
                <a:srgbClr val="FF0000"/>
              </a:solidFill>
            </a:endParaRPr>
          </a:p>
          <a:p>
            <a:pPr algn="just">
              <a:lnSpc>
                <a:spcPct val="80000"/>
              </a:lnSpc>
              <a:spcBef>
                <a:spcPct val="20000"/>
              </a:spcBef>
            </a:pPr>
            <a:r>
              <a:rPr lang="es-MX" b="1" dirty="0" smtClean="0">
                <a:solidFill>
                  <a:schemeClr val="accent1"/>
                </a:solidFill>
              </a:rPr>
              <a:t>a) Medición Inicial: (En Miles de Dólares) </a:t>
            </a:r>
            <a:r>
              <a:rPr lang="es-MX" b="1" dirty="0" smtClean="0">
                <a:solidFill>
                  <a:schemeClr val="accent1"/>
                </a:solidFill>
              </a:rPr>
              <a:t>    </a:t>
            </a:r>
            <a:r>
              <a:rPr lang="es-MX" b="1" dirty="0" smtClean="0">
                <a:solidFill>
                  <a:schemeClr val="accent1"/>
                </a:solidFill>
              </a:rPr>
              <a:t>DEBE                   HABER           </a:t>
            </a:r>
            <a:endParaRPr lang="es-MX" dirty="0" smtClean="0"/>
          </a:p>
          <a:p>
            <a:pPr algn="just">
              <a:lnSpc>
                <a:spcPct val="80000"/>
              </a:lnSpc>
              <a:spcBef>
                <a:spcPct val="20000"/>
              </a:spcBef>
            </a:pPr>
            <a:r>
              <a:rPr lang="es-MX" dirty="0" smtClean="0"/>
              <a:t>Propiedades, Planta y Equipo                        </a:t>
            </a:r>
            <a:r>
              <a:rPr lang="es-MX" dirty="0" smtClean="0"/>
              <a:t>   </a:t>
            </a:r>
            <a:r>
              <a:rPr lang="es-MX" dirty="0" smtClean="0"/>
              <a:t>10,000</a:t>
            </a:r>
          </a:p>
          <a:p>
            <a:pPr algn="just">
              <a:lnSpc>
                <a:spcPct val="80000"/>
              </a:lnSpc>
              <a:spcBef>
                <a:spcPct val="20000"/>
              </a:spcBef>
            </a:pPr>
            <a:r>
              <a:rPr lang="es-MX" dirty="0" smtClean="0"/>
              <a:t>Subsidios Diferidos                                                                        10,000</a:t>
            </a:r>
          </a:p>
          <a:p>
            <a:pPr algn="just">
              <a:lnSpc>
                <a:spcPct val="80000"/>
              </a:lnSpc>
              <a:spcBef>
                <a:spcPct val="20000"/>
              </a:spcBef>
            </a:pPr>
            <a:r>
              <a:rPr lang="es-MX" b="1" dirty="0" smtClean="0">
                <a:solidFill>
                  <a:schemeClr val="accent1"/>
                </a:solidFill>
              </a:rPr>
              <a:t>b) </a:t>
            </a:r>
            <a:r>
              <a:rPr lang="es-MX" b="1" dirty="0">
                <a:solidFill>
                  <a:schemeClr val="accent1"/>
                </a:solidFill>
              </a:rPr>
              <a:t>Medición </a:t>
            </a:r>
            <a:r>
              <a:rPr lang="es-MX" b="1" dirty="0" smtClean="0">
                <a:solidFill>
                  <a:schemeClr val="accent1"/>
                </a:solidFill>
              </a:rPr>
              <a:t>posterior:  </a:t>
            </a:r>
            <a:r>
              <a:rPr lang="es-MX" b="1" dirty="0" smtClean="0">
                <a:solidFill>
                  <a:schemeClr val="accent1"/>
                </a:solidFill>
              </a:rPr>
              <a:t>(1er.año)                    DEBE                  </a:t>
            </a:r>
            <a:r>
              <a:rPr lang="es-MX" b="1" dirty="0" smtClean="0">
                <a:solidFill>
                  <a:schemeClr val="accent1"/>
                </a:solidFill>
              </a:rPr>
              <a:t>HABER</a:t>
            </a:r>
            <a:endParaRPr lang="es-MX" dirty="0"/>
          </a:p>
          <a:p>
            <a:pPr algn="just">
              <a:lnSpc>
                <a:spcPct val="80000"/>
              </a:lnSpc>
              <a:spcBef>
                <a:spcPct val="20000"/>
              </a:spcBef>
            </a:pPr>
            <a:r>
              <a:rPr lang="es-MX" dirty="0" smtClean="0"/>
              <a:t>Gasto por Depreciación del periodo                    100</a:t>
            </a:r>
          </a:p>
          <a:p>
            <a:pPr algn="just">
              <a:lnSpc>
                <a:spcPct val="80000"/>
              </a:lnSpc>
              <a:spcBef>
                <a:spcPct val="20000"/>
              </a:spcBef>
            </a:pPr>
            <a:r>
              <a:rPr lang="es-MX" dirty="0" smtClean="0"/>
              <a:t>Depreciación acumulada                                                                     100</a:t>
            </a:r>
          </a:p>
          <a:p>
            <a:pPr algn="just">
              <a:lnSpc>
                <a:spcPct val="80000"/>
              </a:lnSpc>
              <a:spcBef>
                <a:spcPct val="20000"/>
              </a:spcBef>
            </a:pPr>
            <a:r>
              <a:rPr lang="es-MX" dirty="0" smtClean="0"/>
              <a:t>Subsidios Diferidos                                               100</a:t>
            </a:r>
          </a:p>
          <a:p>
            <a:pPr algn="just">
              <a:lnSpc>
                <a:spcPct val="80000"/>
              </a:lnSpc>
              <a:spcBef>
                <a:spcPct val="20000"/>
              </a:spcBef>
            </a:pPr>
            <a:r>
              <a:rPr lang="es-MX" dirty="0" smtClean="0"/>
              <a:t>Otros Ingresos por Subsidios                                                               100</a:t>
            </a:r>
          </a:p>
          <a:p>
            <a:pPr algn="just">
              <a:lnSpc>
                <a:spcPct val="80000"/>
              </a:lnSpc>
              <a:spcBef>
                <a:spcPct val="20000"/>
              </a:spcBef>
            </a:pPr>
            <a:endParaRPr lang="es-MX" dirty="0"/>
          </a:p>
          <a:p>
            <a:pPr algn="just">
              <a:lnSpc>
                <a:spcPct val="80000"/>
              </a:lnSpc>
              <a:spcBef>
                <a:spcPct val="20000"/>
              </a:spcBef>
            </a:pPr>
            <a:r>
              <a:rPr lang="es-MX" dirty="0" smtClean="0"/>
              <a:t>Nota: </a:t>
            </a:r>
          </a:p>
          <a:p>
            <a:pPr algn="just">
              <a:lnSpc>
                <a:spcPct val="80000"/>
              </a:lnSpc>
              <a:spcBef>
                <a:spcPct val="20000"/>
              </a:spcBef>
            </a:pPr>
            <a:r>
              <a:rPr lang="es-MX" dirty="0" smtClean="0"/>
              <a:t>En el Perú el gasto por depreciación en deducible para efectos fiscales y el ingreso por subsidios no forma parte de la base imponible del Impuesto por derivarse de un Decreto del Estado. </a:t>
            </a:r>
          </a:p>
        </p:txBody>
      </p:sp>
    </p:spTree>
    <p:extLst>
      <p:ext uri="{BB962C8B-B14F-4D97-AF65-F5344CB8AC3E}">
        <p14:creationId xmlns:p14="http://schemas.microsoft.com/office/powerpoint/2010/main" val="3414318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xmlns="" id="{7AC8DDC2-CC4F-4657-82ED-4EC15C406F1A}"/>
                  </a:ext>
                </a:extLst>
              </p14:cNvPr>
              <p14:cNvContentPartPr/>
              <p14:nvPr/>
            </p14:nvContentPartPr>
            <p14:xfrm>
              <a:off x="1881870" y="2345052"/>
              <a:ext cx="270" cy="270"/>
            </p14:xfrm>
          </p:contentPart>
        </mc:Choice>
        <mc:Fallback xmlns="">
          <p:pic>
            <p:nvPicPr>
              <p:cNvPr id="3" name="Entrada de lápiz 2">
                <a:extLst>
                  <a:ext uri="{FF2B5EF4-FFF2-40B4-BE49-F238E27FC236}">
                    <a16:creationId xmlns:a16="http://schemas.microsoft.com/office/drawing/2014/main" xmlns:p14="http://schemas.microsoft.com/office/powerpoint/2010/main" xmlns="" id="{7AC8DDC2-CC4F-4657-82ED-4EC15C406F1A}"/>
                  </a:ext>
                </a:extLst>
              </p:cNvPr>
              <p:cNvPicPr/>
              <p:nvPr/>
            </p:nvPicPr>
            <p:blipFill>
              <a:blip r:embed="rId5"/>
              <a:stretch>
                <a:fillRect/>
              </a:stretch>
            </p:blipFill>
            <p:spPr>
              <a:xfrm>
                <a:off x="1875120" y="233830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xmlns="" id="{3D7F07A7-EE47-4062-BB5A-A7C110BD26C8}"/>
                  </a:ext>
                </a:extLst>
              </p14:cNvPr>
              <p14:cNvContentPartPr/>
              <p14:nvPr/>
            </p14:nvContentPartPr>
            <p14:xfrm>
              <a:off x="4145010" y="3084042"/>
              <a:ext cx="270" cy="270"/>
            </p14:xfrm>
          </p:contentPart>
        </mc:Choice>
        <mc:Fallback xmlns="">
          <p:pic>
            <p:nvPicPr>
              <p:cNvPr id="5" name="Entrada de lápiz 4">
                <a:extLst>
                  <a:ext uri="{FF2B5EF4-FFF2-40B4-BE49-F238E27FC236}">
                    <a16:creationId xmlns:a16="http://schemas.microsoft.com/office/drawing/2014/main" xmlns:p14="http://schemas.microsoft.com/office/powerpoint/2010/main" xmlns="" id="{3D7F07A7-EE47-4062-BB5A-A7C110BD26C8}"/>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Entrada de lápiz 5">
                <a:extLst>
                  <a:ext uri="{FF2B5EF4-FFF2-40B4-BE49-F238E27FC236}">
                    <a16:creationId xmlns:a16="http://schemas.microsoft.com/office/drawing/2014/main" xmlns="" id="{49B33C65-3A0B-4045-9406-2922198E33C6}"/>
                  </a:ext>
                </a:extLst>
              </p14:cNvPr>
              <p14:cNvContentPartPr/>
              <p14:nvPr/>
            </p14:nvContentPartPr>
            <p14:xfrm>
              <a:off x="4145010" y="3084042"/>
              <a:ext cx="270" cy="270"/>
            </p14:xfrm>
          </p:contentPart>
        </mc:Choice>
        <mc:Fallback xmlns="">
          <p:pic>
            <p:nvPicPr>
              <p:cNvPr id="6" name="Entrada de lápiz 5">
                <a:extLst>
                  <a:ext uri="{FF2B5EF4-FFF2-40B4-BE49-F238E27FC236}">
                    <a16:creationId xmlns:a16="http://schemas.microsoft.com/office/drawing/2014/main" xmlns:p14="http://schemas.microsoft.com/office/powerpoint/2010/main" xmlns="" id="{49B33C65-3A0B-4045-9406-2922198E33C6}"/>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Entrada de lápiz 47">
                <a:extLst>
                  <a:ext uri="{FF2B5EF4-FFF2-40B4-BE49-F238E27FC236}">
                    <a16:creationId xmlns:a16="http://schemas.microsoft.com/office/drawing/2014/main" xmlns="" id="{36C96248-FB58-4432-AD0D-9F73875DFAA7}"/>
                  </a:ext>
                </a:extLst>
              </p14:cNvPr>
              <p14:cNvContentPartPr/>
              <p14:nvPr/>
            </p14:nvContentPartPr>
            <p14:xfrm>
              <a:off x="3695460" y="4387332"/>
              <a:ext cx="270" cy="270"/>
            </p14:xfrm>
          </p:contentPart>
        </mc:Choice>
        <mc:Fallback xmlns="">
          <p:pic>
            <p:nvPicPr>
              <p:cNvPr id="48" name="Entrada de lápiz 47">
                <a:extLst>
                  <a:ext uri="{FF2B5EF4-FFF2-40B4-BE49-F238E27FC236}">
                    <a16:creationId xmlns:a16="http://schemas.microsoft.com/office/drawing/2014/main" xmlns:p14="http://schemas.microsoft.com/office/powerpoint/2010/main" xmlns="" id="{36C96248-FB58-4432-AD0D-9F73875DFAA7}"/>
                  </a:ext>
                </a:extLst>
              </p:cNvPr>
              <p:cNvPicPr/>
              <p:nvPr/>
            </p:nvPicPr>
            <p:blipFill>
              <a:blip r:embed="rId5"/>
              <a:stretch>
                <a:fillRect/>
              </a:stretch>
            </p:blipFill>
            <p:spPr>
              <a:xfrm>
                <a:off x="3688710" y="4380582"/>
                <a:ext cx="13770" cy="13770"/>
              </a:xfrm>
              <a:prstGeom prst="rect">
                <a:avLst/>
              </a:prstGeom>
            </p:spPr>
          </p:pic>
        </mc:Fallback>
      </mc:AlternateContent>
      <p:grpSp>
        <p:nvGrpSpPr>
          <p:cNvPr id="52" name="Grupo 51">
            <a:extLst>
              <a:ext uri="{FF2B5EF4-FFF2-40B4-BE49-F238E27FC236}">
                <a16:creationId xmlns:a16="http://schemas.microsoft.com/office/drawing/2014/main" xmlns="" id="{3C970AB3-01C1-44CD-9E0F-06CF6B80E86B}"/>
              </a:ext>
            </a:extLst>
          </p:cNvPr>
          <p:cNvGrpSpPr/>
          <p:nvPr/>
        </p:nvGrpSpPr>
        <p:grpSpPr>
          <a:xfrm>
            <a:off x="7307520" y="3320292"/>
            <a:ext cx="270" cy="270"/>
            <a:chOff x="9743360" y="3128560"/>
            <a:chExt cx="360" cy="360"/>
          </a:xfrm>
        </p:grpSpPr>
        <mc:AlternateContent xmlns:mc="http://schemas.openxmlformats.org/markup-compatibility/2006" xmlns:p14="http://schemas.microsoft.com/office/powerpoint/2010/main">
          <mc:Choice Requires="p14">
            <p:contentPart p14:bwMode="auto" r:id="rId9">
              <p14:nvContentPartPr>
                <p14:cNvPr id="49" name="Entrada de lápiz 48">
                  <a:extLst>
                    <a:ext uri="{FF2B5EF4-FFF2-40B4-BE49-F238E27FC236}">
                      <a16:creationId xmlns:a16="http://schemas.microsoft.com/office/drawing/2014/main" xmlns="" id="{A44C867C-C26A-4871-8E6F-DC5230B066E1}"/>
                    </a:ext>
                  </a:extLst>
                </p14:cNvPr>
                <p14:cNvContentPartPr/>
                <p14:nvPr/>
              </p14:nvContentPartPr>
              <p14:xfrm>
                <a:off x="9743360" y="3128560"/>
                <a:ext cx="360" cy="360"/>
              </p14:xfrm>
            </p:contentPart>
          </mc:Choice>
          <mc:Fallback xmlns="">
            <p:pic>
              <p:nvPicPr>
                <p:cNvPr id="49" name="Entrada de lápiz 48">
                  <a:extLst>
                    <a:ext uri="{FF2B5EF4-FFF2-40B4-BE49-F238E27FC236}">
                      <a16:creationId xmlns:a16="http://schemas.microsoft.com/office/drawing/2014/main" xmlns:p14="http://schemas.microsoft.com/office/powerpoint/2010/main" xmlns="" id="{A44C867C-C26A-4871-8E6F-DC5230B066E1}"/>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Entrada de lápiz 49">
                  <a:extLst>
                    <a:ext uri="{FF2B5EF4-FFF2-40B4-BE49-F238E27FC236}">
                      <a16:creationId xmlns:a16="http://schemas.microsoft.com/office/drawing/2014/main" xmlns="" id="{2ADEA4B0-EFF0-4CA6-B28D-E26D1248276C}"/>
                    </a:ext>
                  </a:extLst>
                </p14:cNvPr>
                <p14:cNvContentPartPr/>
                <p14:nvPr/>
              </p14:nvContentPartPr>
              <p14:xfrm>
                <a:off x="9743360" y="3128560"/>
                <a:ext cx="360" cy="360"/>
              </p14:xfrm>
            </p:contentPart>
          </mc:Choice>
          <mc:Fallback xmlns="">
            <p:pic>
              <p:nvPicPr>
                <p:cNvPr id="50" name="Entrada de lápiz 49">
                  <a:extLst>
                    <a:ext uri="{FF2B5EF4-FFF2-40B4-BE49-F238E27FC236}">
                      <a16:creationId xmlns:a16="http://schemas.microsoft.com/office/drawing/2014/main" xmlns:p14="http://schemas.microsoft.com/office/powerpoint/2010/main" xmlns="" id="{2ADEA4B0-EFF0-4CA6-B28D-E26D1248276C}"/>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Entrada de lápiz 50">
                  <a:extLst>
                    <a:ext uri="{FF2B5EF4-FFF2-40B4-BE49-F238E27FC236}">
                      <a16:creationId xmlns:a16="http://schemas.microsoft.com/office/drawing/2014/main" xmlns="" id="{8B1A5890-243F-48F3-90C8-E67C25563C6A}"/>
                    </a:ext>
                  </a:extLst>
                </p14:cNvPr>
                <p14:cNvContentPartPr/>
                <p14:nvPr/>
              </p14:nvContentPartPr>
              <p14:xfrm>
                <a:off x="9743360" y="3128560"/>
                <a:ext cx="360" cy="360"/>
              </p14:xfrm>
            </p:contentPart>
          </mc:Choice>
          <mc:Fallback xmlns="">
            <p:pic>
              <p:nvPicPr>
                <p:cNvPr id="51" name="Entrada de lápiz 50">
                  <a:extLst>
                    <a:ext uri="{FF2B5EF4-FFF2-40B4-BE49-F238E27FC236}">
                      <a16:creationId xmlns:a16="http://schemas.microsoft.com/office/drawing/2014/main" xmlns:p14="http://schemas.microsoft.com/office/powerpoint/2010/main" xmlns="" id="{8B1A5890-243F-48F3-90C8-E67C25563C6A}"/>
                    </a:ext>
                  </a:extLst>
                </p:cNvPr>
                <p:cNvPicPr/>
                <p:nvPr/>
              </p:nvPicPr>
              <p:blipFill>
                <a:blip r:embed="rId5"/>
                <a:stretch>
                  <a:fillRect/>
                </a:stretch>
              </p:blipFill>
              <p:spPr>
                <a:xfrm>
                  <a:off x="9734360" y="3119560"/>
                  <a:ext cx="18360" cy="18360"/>
                </a:xfrm>
                <a:prstGeom prst="rect">
                  <a:avLst/>
                </a:prstGeom>
              </p:spPr>
            </p:pic>
          </mc:Fallback>
        </mc:AlternateContent>
      </p:grpSp>
      <p:sp>
        <p:nvSpPr>
          <p:cNvPr id="20" name="object 5">
            <a:extLst>
              <a:ext uri="{FF2B5EF4-FFF2-40B4-BE49-F238E27FC236}">
                <a16:creationId xmlns:a16="http://schemas.microsoft.com/office/drawing/2014/main" xmlns="" id="{0A4B2ACC-493C-468D-B675-464F8EEFBD51}"/>
              </a:ext>
            </a:extLst>
          </p:cNvPr>
          <p:cNvSpPr/>
          <p:nvPr/>
        </p:nvSpPr>
        <p:spPr>
          <a:xfrm>
            <a:off x="148898" y="5707132"/>
            <a:ext cx="135000" cy="173078"/>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CuadroTexto 1"/>
          <p:cNvSpPr txBox="1"/>
          <p:nvPr/>
        </p:nvSpPr>
        <p:spPr>
          <a:xfrm>
            <a:off x="971599" y="1192822"/>
            <a:ext cx="7671523" cy="424732"/>
          </a:xfrm>
          <a:prstGeom prst="rect">
            <a:avLst/>
          </a:prstGeom>
          <a:noFill/>
        </p:spPr>
        <p:txBody>
          <a:bodyPr wrap="square" rtlCol="0">
            <a:spAutoFit/>
          </a:bodyPr>
          <a:lstStyle/>
          <a:p>
            <a:pPr algn="ctr" fontAlgn="auto">
              <a:lnSpc>
                <a:spcPct val="80000"/>
              </a:lnSpc>
              <a:spcBef>
                <a:spcPts val="0"/>
              </a:spcBef>
              <a:spcAft>
                <a:spcPts val="0"/>
              </a:spcAft>
            </a:pPr>
            <a:r>
              <a:rPr lang="es-MX" sz="2700" b="1" dirty="0" smtClean="0">
                <a:solidFill>
                  <a:srgbClr val="E65235"/>
                </a:solidFill>
                <a:latin typeface="Arial"/>
                <a:cs typeface="Arial"/>
              </a:rPr>
              <a:t>         5. CASOS QUE OCURREN EN EL PERÚ</a:t>
            </a:r>
            <a:endParaRPr lang="es-PE" sz="2700" b="1" dirty="0">
              <a:solidFill>
                <a:srgbClr val="E65235"/>
              </a:solidFill>
              <a:latin typeface="Arial"/>
              <a:cs typeface="Arial"/>
            </a:endParaRPr>
          </a:p>
        </p:txBody>
      </p:sp>
      <p:grpSp>
        <p:nvGrpSpPr>
          <p:cNvPr id="22" name="Agrupar 21"/>
          <p:cNvGrpSpPr/>
          <p:nvPr/>
        </p:nvGrpSpPr>
        <p:grpSpPr>
          <a:xfrm>
            <a:off x="8643123" y="282478"/>
            <a:ext cx="500877" cy="482226"/>
            <a:chOff x="10253579" y="6305790"/>
            <a:chExt cx="721894" cy="552210"/>
          </a:xfrm>
        </p:grpSpPr>
        <p:sp>
          <p:nvSpPr>
            <p:cNvPr id="23" name="Rectángulo 22">
              <a:extLst>
                <a:ext uri="{FF2B5EF4-FFF2-40B4-BE49-F238E27FC236}">
                  <a16:creationId xmlns:a16="http://schemas.microsoft.com/office/drawing/2014/main" xmlns="" id="{15D38BC4-D2F4-4734-98A0-07EEAF47469A}"/>
                </a:ext>
              </a:extLst>
            </p:cNvPr>
            <p:cNvSpPr/>
            <p:nvPr/>
          </p:nvSpPr>
          <p:spPr>
            <a:xfrm>
              <a:off x="10253579" y="6305790"/>
              <a:ext cx="721894" cy="552210"/>
            </a:xfrm>
            <a:prstGeom prst="rect">
              <a:avLst/>
            </a:prstGeom>
            <a:solidFill>
              <a:srgbClr val="1C1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PE">
                <a:solidFill>
                  <a:prstClr val="white"/>
                </a:solidFill>
              </a:endParaRPr>
            </a:p>
          </p:txBody>
        </p:sp>
        <p:sp>
          <p:nvSpPr>
            <p:cNvPr id="24" name="object 5">
              <a:extLst>
                <a:ext uri="{FF2B5EF4-FFF2-40B4-BE49-F238E27FC236}">
                  <a16:creationId xmlns:a16="http://schemas.microsoft.com/office/drawing/2014/main" xmlns="" id="{E3912537-71DD-483B-8D25-09E75077C297}"/>
                </a:ext>
              </a:extLst>
            </p:cNvPr>
            <p:cNvSpPr/>
            <p:nvPr/>
          </p:nvSpPr>
          <p:spPr>
            <a:xfrm>
              <a:off x="10518949" y="6466509"/>
              <a:ext cx="180000" cy="230771"/>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grpSp>
      <p:sp>
        <p:nvSpPr>
          <p:cNvPr id="8" name="Rectángulo 7"/>
          <p:cNvSpPr/>
          <p:nvPr/>
        </p:nvSpPr>
        <p:spPr>
          <a:xfrm>
            <a:off x="611560" y="1916934"/>
            <a:ext cx="8031563" cy="5232202"/>
          </a:xfrm>
          <a:prstGeom prst="rect">
            <a:avLst/>
          </a:prstGeom>
        </p:spPr>
        <p:txBody>
          <a:bodyPr wrap="square">
            <a:spAutoFit/>
          </a:bodyPr>
          <a:lstStyle/>
          <a:p>
            <a:pPr marL="342900" indent="-342900" algn="just">
              <a:lnSpc>
                <a:spcPct val="80000"/>
              </a:lnSpc>
              <a:spcBef>
                <a:spcPct val="20000"/>
              </a:spcBef>
              <a:buFont typeface="Wingdings" panose="05000000000000000000" pitchFamily="2" charset="2"/>
              <a:buChar char="q"/>
            </a:pPr>
            <a:r>
              <a:rPr lang="es-ES" sz="2400" dirty="0" smtClean="0">
                <a:solidFill>
                  <a:srgbClr val="FF0000"/>
                </a:solidFill>
              </a:rPr>
              <a:t> P.16 </a:t>
            </a:r>
            <a:r>
              <a:rPr lang="es-ES" sz="2400" dirty="0">
                <a:solidFill>
                  <a:srgbClr val="FF0000"/>
                </a:solidFill>
              </a:rPr>
              <a:t>y </a:t>
            </a:r>
            <a:r>
              <a:rPr lang="es-ES" sz="2000" dirty="0">
                <a:solidFill>
                  <a:srgbClr val="FF0000"/>
                </a:solidFill>
              </a:rPr>
              <a:t>17 (Tratamiento contable de los activos que se amortizan, y para los ingresos que cubren gastos específicos</a:t>
            </a:r>
            <a:r>
              <a:rPr lang="es-ES" sz="2000" dirty="0" smtClean="0">
                <a:solidFill>
                  <a:srgbClr val="FF0000"/>
                </a:solidFill>
              </a:rPr>
              <a:t>)</a:t>
            </a:r>
            <a:endParaRPr lang="es-ES" sz="2400" dirty="0" smtClean="0">
              <a:solidFill>
                <a:srgbClr val="FF0000"/>
              </a:solidFill>
            </a:endParaRPr>
          </a:p>
          <a:p>
            <a:pPr algn="just">
              <a:lnSpc>
                <a:spcPct val="80000"/>
              </a:lnSpc>
              <a:spcBef>
                <a:spcPct val="20000"/>
              </a:spcBef>
            </a:pPr>
            <a:r>
              <a:rPr lang="es-MX" b="1" dirty="0" smtClean="0">
                <a:solidFill>
                  <a:schemeClr val="accent1">
                    <a:lumMod val="75000"/>
                  </a:schemeClr>
                </a:solidFill>
              </a:rPr>
              <a:t>Ejemplo 2:</a:t>
            </a:r>
            <a:endParaRPr lang="es-MX" b="1" dirty="0">
              <a:solidFill>
                <a:schemeClr val="accent1">
                  <a:lumMod val="75000"/>
                </a:schemeClr>
              </a:solidFill>
            </a:endParaRPr>
          </a:p>
          <a:p>
            <a:pPr marL="285750" indent="-285750" algn="just">
              <a:lnSpc>
                <a:spcPct val="80000"/>
              </a:lnSpc>
              <a:spcBef>
                <a:spcPct val="20000"/>
              </a:spcBef>
              <a:buFont typeface="Wingdings" panose="05000000000000000000" pitchFamily="2" charset="2"/>
              <a:buChar char="ü"/>
            </a:pPr>
            <a:r>
              <a:rPr lang="es-MX" dirty="0" smtClean="0">
                <a:solidFill>
                  <a:srgbClr val="FF0000"/>
                </a:solidFill>
              </a:rPr>
              <a:t>Subsidio que otorgo el Estado por el mes de abril 2020 a las empresas por el 35% de sus planillas, por el Efecto del COVID19:</a:t>
            </a:r>
          </a:p>
          <a:p>
            <a:pPr algn="just">
              <a:lnSpc>
                <a:spcPct val="80000"/>
              </a:lnSpc>
              <a:spcBef>
                <a:spcPct val="20000"/>
              </a:spcBef>
            </a:pPr>
            <a:endParaRPr lang="es-MX" dirty="0" smtClean="0">
              <a:solidFill>
                <a:srgbClr val="FF0000"/>
              </a:solidFill>
            </a:endParaRPr>
          </a:p>
          <a:p>
            <a:pPr algn="just">
              <a:lnSpc>
                <a:spcPct val="80000"/>
              </a:lnSpc>
              <a:spcBef>
                <a:spcPct val="20000"/>
              </a:spcBef>
            </a:pPr>
            <a:r>
              <a:rPr lang="es-MX" dirty="0" smtClean="0"/>
              <a:t>“ En el mes de</a:t>
            </a:r>
            <a:r>
              <a:rPr lang="es-MX" dirty="0" smtClean="0">
                <a:solidFill>
                  <a:schemeClr val="accent1"/>
                </a:solidFill>
              </a:rPr>
              <a:t> </a:t>
            </a:r>
            <a:r>
              <a:rPr lang="es-MX" dirty="0" smtClean="0"/>
              <a:t>abril el Estado ha dado un Decreto de Urgencia, para que las empresas puedan recibir el equivalente a un 35% de sus planillas de remuneraciones, para todos los sueldos que no superen de S/1,500.00 soles”</a:t>
            </a:r>
          </a:p>
          <a:p>
            <a:pPr algn="just">
              <a:lnSpc>
                <a:spcPct val="80000"/>
              </a:lnSpc>
              <a:spcBef>
                <a:spcPct val="20000"/>
              </a:spcBef>
            </a:pPr>
            <a:endParaRPr lang="es-MX" dirty="0"/>
          </a:p>
          <a:p>
            <a:pPr algn="just">
              <a:lnSpc>
                <a:spcPct val="80000"/>
              </a:lnSpc>
              <a:spcBef>
                <a:spcPct val="20000"/>
              </a:spcBef>
            </a:pPr>
            <a:r>
              <a:rPr lang="es-MX" dirty="0" smtClean="0"/>
              <a:t>Este caso para su contabilización se soporta en el párrafo 17 de la NIC 20, que precisa:</a:t>
            </a:r>
          </a:p>
          <a:p>
            <a:pPr algn="just">
              <a:lnSpc>
                <a:spcPct val="80000"/>
              </a:lnSpc>
              <a:spcBef>
                <a:spcPct val="20000"/>
              </a:spcBef>
            </a:pPr>
            <a:r>
              <a:rPr lang="es-MX" b="1" i="1" u="sng" dirty="0"/>
              <a:t>Así, las subvenciones que cubren gastos específicos se contabilizarán en el resultado del mismo periodo que los gastos correspondientes</a:t>
            </a:r>
            <a:r>
              <a:rPr lang="es-MX" i="1" u="sng" dirty="0" smtClean="0"/>
              <a:t> </a:t>
            </a:r>
          </a:p>
          <a:p>
            <a:pPr algn="just">
              <a:lnSpc>
                <a:spcPct val="80000"/>
              </a:lnSpc>
              <a:spcBef>
                <a:spcPct val="20000"/>
              </a:spcBef>
            </a:pPr>
            <a:endParaRPr lang="es-MX" i="1" u="sng" dirty="0"/>
          </a:p>
          <a:p>
            <a:pPr algn="just">
              <a:lnSpc>
                <a:spcPct val="80000"/>
              </a:lnSpc>
              <a:spcBef>
                <a:spcPct val="20000"/>
              </a:spcBef>
            </a:pPr>
            <a:r>
              <a:rPr lang="es-MX" dirty="0" smtClean="0"/>
              <a:t>La dinámica contable, se grafica en la siguiente lámina, asumiendo que la empresa ha recibido por este concepto el importe de US20,000 Dólares:</a:t>
            </a:r>
          </a:p>
          <a:p>
            <a:pPr algn="just">
              <a:lnSpc>
                <a:spcPct val="80000"/>
              </a:lnSpc>
              <a:spcBef>
                <a:spcPct val="20000"/>
              </a:spcBef>
            </a:pPr>
            <a:endParaRPr lang="es-MX" i="1" u="sng" dirty="0"/>
          </a:p>
          <a:p>
            <a:pPr algn="just">
              <a:lnSpc>
                <a:spcPct val="80000"/>
              </a:lnSpc>
              <a:spcBef>
                <a:spcPct val="20000"/>
              </a:spcBef>
            </a:pPr>
            <a:endParaRPr lang="es-MX" i="1" u="sng" dirty="0" smtClean="0"/>
          </a:p>
        </p:txBody>
      </p:sp>
    </p:spTree>
    <p:extLst>
      <p:ext uri="{BB962C8B-B14F-4D97-AF65-F5344CB8AC3E}">
        <p14:creationId xmlns:p14="http://schemas.microsoft.com/office/powerpoint/2010/main" val="270368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xmlns="" id="{7AC8DDC2-CC4F-4657-82ED-4EC15C406F1A}"/>
                  </a:ext>
                </a:extLst>
              </p14:cNvPr>
              <p14:cNvContentPartPr/>
              <p14:nvPr/>
            </p14:nvContentPartPr>
            <p14:xfrm>
              <a:off x="1881870" y="2345052"/>
              <a:ext cx="270" cy="270"/>
            </p14:xfrm>
          </p:contentPart>
        </mc:Choice>
        <mc:Fallback xmlns="">
          <p:pic>
            <p:nvPicPr>
              <p:cNvPr id="3" name="Entrada de lápiz 2">
                <a:extLst>
                  <a:ext uri="{FF2B5EF4-FFF2-40B4-BE49-F238E27FC236}">
                    <a16:creationId xmlns:a16="http://schemas.microsoft.com/office/drawing/2014/main" xmlns:p14="http://schemas.microsoft.com/office/powerpoint/2010/main" xmlns="" id="{7AC8DDC2-CC4F-4657-82ED-4EC15C406F1A}"/>
                  </a:ext>
                </a:extLst>
              </p:cNvPr>
              <p:cNvPicPr/>
              <p:nvPr/>
            </p:nvPicPr>
            <p:blipFill>
              <a:blip r:embed="rId5"/>
              <a:stretch>
                <a:fillRect/>
              </a:stretch>
            </p:blipFill>
            <p:spPr>
              <a:xfrm>
                <a:off x="1875120" y="233830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xmlns="" id="{3D7F07A7-EE47-4062-BB5A-A7C110BD26C8}"/>
                  </a:ext>
                </a:extLst>
              </p14:cNvPr>
              <p14:cNvContentPartPr/>
              <p14:nvPr/>
            </p14:nvContentPartPr>
            <p14:xfrm>
              <a:off x="4145010" y="3084042"/>
              <a:ext cx="270" cy="270"/>
            </p14:xfrm>
          </p:contentPart>
        </mc:Choice>
        <mc:Fallback xmlns="">
          <p:pic>
            <p:nvPicPr>
              <p:cNvPr id="5" name="Entrada de lápiz 4">
                <a:extLst>
                  <a:ext uri="{FF2B5EF4-FFF2-40B4-BE49-F238E27FC236}">
                    <a16:creationId xmlns:a16="http://schemas.microsoft.com/office/drawing/2014/main" xmlns:p14="http://schemas.microsoft.com/office/powerpoint/2010/main" xmlns="" id="{3D7F07A7-EE47-4062-BB5A-A7C110BD26C8}"/>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Entrada de lápiz 5">
                <a:extLst>
                  <a:ext uri="{FF2B5EF4-FFF2-40B4-BE49-F238E27FC236}">
                    <a16:creationId xmlns:a16="http://schemas.microsoft.com/office/drawing/2014/main" xmlns="" id="{49B33C65-3A0B-4045-9406-2922198E33C6}"/>
                  </a:ext>
                </a:extLst>
              </p14:cNvPr>
              <p14:cNvContentPartPr/>
              <p14:nvPr/>
            </p14:nvContentPartPr>
            <p14:xfrm>
              <a:off x="4145010" y="3084042"/>
              <a:ext cx="270" cy="270"/>
            </p14:xfrm>
          </p:contentPart>
        </mc:Choice>
        <mc:Fallback xmlns="">
          <p:pic>
            <p:nvPicPr>
              <p:cNvPr id="6" name="Entrada de lápiz 5">
                <a:extLst>
                  <a:ext uri="{FF2B5EF4-FFF2-40B4-BE49-F238E27FC236}">
                    <a16:creationId xmlns:a16="http://schemas.microsoft.com/office/drawing/2014/main" xmlns:p14="http://schemas.microsoft.com/office/powerpoint/2010/main" xmlns="" id="{49B33C65-3A0B-4045-9406-2922198E33C6}"/>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Entrada de lápiz 47">
                <a:extLst>
                  <a:ext uri="{FF2B5EF4-FFF2-40B4-BE49-F238E27FC236}">
                    <a16:creationId xmlns:a16="http://schemas.microsoft.com/office/drawing/2014/main" xmlns="" id="{36C96248-FB58-4432-AD0D-9F73875DFAA7}"/>
                  </a:ext>
                </a:extLst>
              </p14:cNvPr>
              <p14:cNvContentPartPr/>
              <p14:nvPr/>
            </p14:nvContentPartPr>
            <p14:xfrm>
              <a:off x="3695460" y="4387332"/>
              <a:ext cx="270" cy="270"/>
            </p14:xfrm>
          </p:contentPart>
        </mc:Choice>
        <mc:Fallback xmlns="">
          <p:pic>
            <p:nvPicPr>
              <p:cNvPr id="48" name="Entrada de lápiz 47">
                <a:extLst>
                  <a:ext uri="{FF2B5EF4-FFF2-40B4-BE49-F238E27FC236}">
                    <a16:creationId xmlns:a16="http://schemas.microsoft.com/office/drawing/2014/main" xmlns:p14="http://schemas.microsoft.com/office/powerpoint/2010/main" xmlns="" id="{36C96248-FB58-4432-AD0D-9F73875DFAA7}"/>
                  </a:ext>
                </a:extLst>
              </p:cNvPr>
              <p:cNvPicPr/>
              <p:nvPr/>
            </p:nvPicPr>
            <p:blipFill>
              <a:blip r:embed="rId5"/>
              <a:stretch>
                <a:fillRect/>
              </a:stretch>
            </p:blipFill>
            <p:spPr>
              <a:xfrm>
                <a:off x="3688710" y="4380582"/>
                <a:ext cx="13770" cy="13770"/>
              </a:xfrm>
              <a:prstGeom prst="rect">
                <a:avLst/>
              </a:prstGeom>
            </p:spPr>
          </p:pic>
        </mc:Fallback>
      </mc:AlternateContent>
      <p:grpSp>
        <p:nvGrpSpPr>
          <p:cNvPr id="52" name="Grupo 51">
            <a:extLst>
              <a:ext uri="{FF2B5EF4-FFF2-40B4-BE49-F238E27FC236}">
                <a16:creationId xmlns:a16="http://schemas.microsoft.com/office/drawing/2014/main" xmlns="" id="{3C970AB3-01C1-44CD-9E0F-06CF6B80E86B}"/>
              </a:ext>
            </a:extLst>
          </p:cNvPr>
          <p:cNvGrpSpPr/>
          <p:nvPr/>
        </p:nvGrpSpPr>
        <p:grpSpPr>
          <a:xfrm>
            <a:off x="7307520" y="3320292"/>
            <a:ext cx="270" cy="270"/>
            <a:chOff x="9743360" y="3128560"/>
            <a:chExt cx="360" cy="360"/>
          </a:xfrm>
        </p:grpSpPr>
        <mc:AlternateContent xmlns:mc="http://schemas.openxmlformats.org/markup-compatibility/2006" xmlns:p14="http://schemas.microsoft.com/office/powerpoint/2010/main">
          <mc:Choice Requires="p14">
            <p:contentPart p14:bwMode="auto" r:id="rId9">
              <p14:nvContentPartPr>
                <p14:cNvPr id="49" name="Entrada de lápiz 48">
                  <a:extLst>
                    <a:ext uri="{FF2B5EF4-FFF2-40B4-BE49-F238E27FC236}">
                      <a16:creationId xmlns:a16="http://schemas.microsoft.com/office/drawing/2014/main" xmlns="" id="{A44C867C-C26A-4871-8E6F-DC5230B066E1}"/>
                    </a:ext>
                  </a:extLst>
                </p14:cNvPr>
                <p14:cNvContentPartPr/>
                <p14:nvPr/>
              </p14:nvContentPartPr>
              <p14:xfrm>
                <a:off x="9743360" y="3128560"/>
                <a:ext cx="360" cy="360"/>
              </p14:xfrm>
            </p:contentPart>
          </mc:Choice>
          <mc:Fallback xmlns="">
            <p:pic>
              <p:nvPicPr>
                <p:cNvPr id="49" name="Entrada de lápiz 48">
                  <a:extLst>
                    <a:ext uri="{FF2B5EF4-FFF2-40B4-BE49-F238E27FC236}">
                      <a16:creationId xmlns:a16="http://schemas.microsoft.com/office/drawing/2014/main" xmlns:p14="http://schemas.microsoft.com/office/powerpoint/2010/main" xmlns="" id="{A44C867C-C26A-4871-8E6F-DC5230B066E1}"/>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Entrada de lápiz 49">
                  <a:extLst>
                    <a:ext uri="{FF2B5EF4-FFF2-40B4-BE49-F238E27FC236}">
                      <a16:creationId xmlns:a16="http://schemas.microsoft.com/office/drawing/2014/main" xmlns="" id="{2ADEA4B0-EFF0-4CA6-B28D-E26D1248276C}"/>
                    </a:ext>
                  </a:extLst>
                </p14:cNvPr>
                <p14:cNvContentPartPr/>
                <p14:nvPr/>
              </p14:nvContentPartPr>
              <p14:xfrm>
                <a:off x="9743360" y="3128560"/>
                <a:ext cx="360" cy="360"/>
              </p14:xfrm>
            </p:contentPart>
          </mc:Choice>
          <mc:Fallback xmlns="">
            <p:pic>
              <p:nvPicPr>
                <p:cNvPr id="50" name="Entrada de lápiz 49">
                  <a:extLst>
                    <a:ext uri="{FF2B5EF4-FFF2-40B4-BE49-F238E27FC236}">
                      <a16:creationId xmlns:a16="http://schemas.microsoft.com/office/drawing/2014/main" xmlns:p14="http://schemas.microsoft.com/office/powerpoint/2010/main" xmlns="" id="{2ADEA4B0-EFF0-4CA6-B28D-E26D1248276C}"/>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Entrada de lápiz 50">
                  <a:extLst>
                    <a:ext uri="{FF2B5EF4-FFF2-40B4-BE49-F238E27FC236}">
                      <a16:creationId xmlns:a16="http://schemas.microsoft.com/office/drawing/2014/main" xmlns="" id="{8B1A5890-243F-48F3-90C8-E67C25563C6A}"/>
                    </a:ext>
                  </a:extLst>
                </p14:cNvPr>
                <p14:cNvContentPartPr/>
                <p14:nvPr/>
              </p14:nvContentPartPr>
              <p14:xfrm>
                <a:off x="9743360" y="3128560"/>
                <a:ext cx="360" cy="360"/>
              </p14:xfrm>
            </p:contentPart>
          </mc:Choice>
          <mc:Fallback xmlns="">
            <p:pic>
              <p:nvPicPr>
                <p:cNvPr id="51" name="Entrada de lápiz 50">
                  <a:extLst>
                    <a:ext uri="{FF2B5EF4-FFF2-40B4-BE49-F238E27FC236}">
                      <a16:creationId xmlns:a16="http://schemas.microsoft.com/office/drawing/2014/main" xmlns:p14="http://schemas.microsoft.com/office/powerpoint/2010/main" xmlns="" id="{8B1A5890-243F-48F3-90C8-E67C25563C6A}"/>
                    </a:ext>
                  </a:extLst>
                </p:cNvPr>
                <p:cNvPicPr/>
                <p:nvPr/>
              </p:nvPicPr>
              <p:blipFill>
                <a:blip r:embed="rId5"/>
                <a:stretch>
                  <a:fillRect/>
                </a:stretch>
              </p:blipFill>
              <p:spPr>
                <a:xfrm>
                  <a:off x="9734360" y="3119560"/>
                  <a:ext cx="18360" cy="18360"/>
                </a:xfrm>
                <a:prstGeom prst="rect">
                  <a:avLst/>
                </a:prstGeom>
              </p:spPr>
            </p:pic>
          </mc:Fallback>
        </mc:AlternateContent>
      </p:grpSp>
      <p:sp>
        <p:nvSpPr>
          <p:cNvPr id="20" name="object 5">
            <a:extLst>
              <a:ext uri="{FF2B5EF4-FFF2-40B4-BE49-F238E27FC236}">
                <a16:creationId xmlns:a16="http://schemas.microsoft.com/office/drawing/2014/main" xmlns="" id="{0A4B2ACC-493C-468D-B675-464F8EEFBD51}"/>
              </a:ext>
            </a:extLst>
          </p:cNvPr>
          <p:cNvSpPr/>
          <p:nvPr/>
        </p:nvSpPr>
        <p:spPr>
          <a:xfrm>
            <a:off x="148898" y="5707132"/>
            <a:ext cx="135000" cy="173078"/>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CuadroTexto 1"/>
          <p:cNvSpPr txBox="1"/>
          <p:nvPr/>
        </p:nvSpPr>
        <p:spPr>
          <a:xfrm>
            <a:off x="971599" y="1192822"/>
            <a:ext cx="7671523" cy="424732"/>
          </a:xfrm>
          <a:prstGeom prst="rect">
            <a:avLst/>
          </a:prstGeom>
          <a:noFill/>
        </p:spPr>
        <p:txBody>
          <a:bodyPr wrap="square" rtlCol="0">
            <a:spAutoFit/>
          </a:bodyPr>
          <a:lstStyle/>
          <a:p>
            <a:pPr algn="ctr" fontAlgn="auto">
              <a:lnSpc>
                <a:spcPct val="80000"/>
              </a:lnSpc>
              <a:spcBef>
                <a:spcPts val="0"/>
              </a:spcBef>
              <a:spcAft>
                <a:spcPts val="0"/>
              </a:spcAft>
            </a:pPr>
            <a:r>
              <a:rPr lang="es-MX" sz="2700" b="1" dirty="0" smtClean="0">
                <a:solidFill>
                  <a:srgbClr val="E65235"/>
                </a:solidFill>
                <a:latin typeface="Arial"/>
                <a:cs typeface="Arial"/>
              </a:rPr>
              <a:t>         5. CASOS QUE OCURREN EN EL PERÚ</a:t>
            </a:r>
            <a:endParaRPr lang="es-PE" sz="2700" b="1" dirty="0">
              <a:solidFill>
                <a:srgbClr val="E65235"/>
              </a:solidFill>
              <a:latin typeface="Arial"/>
              <a:cs typeface="Arial"/>
            </a:endParaRPr>
          </a:p>
        </p:txBody>
      </p:sp>
      <p:grpSp>
        <p:nvGrpSpPr>
          <p:cNvPr id="22" name="Agrupar 21"/>
          <p:cNvGrpSpPr/>
          <p:nvPr/>
        </p:nvGrpSpPr>
        <p:grpSpPr>
          <a:xfrm>
            <a:off x="8643123" y="282478"/>
            <a:ext cx="500877" cy="482226"/>
            <a:chOff x="10253579" y="6305790"/>
            <a:chExt cx="721894" cy="552210"/>
          </a:xfrm>
        </p:grpSpPr>
        <p:sp>
          <p:nvSpPr>
            <p:cNvPr id="23" name="Rectángulo 22">
              <a:extLst>
                <a:ext uri="{FF2B5EF4-FFF2-40B4-BE49-F238E27FC236}">
                  <a16:creationId xmlns:a16="http://schemas.microsoft.com/office/drawing/2014/main" xmlns="" id="{15D38BC4-D2F4-4734-98A0-07EEAF47469A}"/>
                </a:ext>
              </a:extLst>
            </p:cNvPr>
            <p:cNvSpPr/>
            <p:nvPr/>
          </p:nvSpPr>
          <p:spPr>
            <a:xfrm>
              <a:off x="10253579" y="6305790"/>
              <a:ext cx="721894" cy="552210"/>
            </a:xfrm>
            <a:prstGeom prst="rect">
              <a:avLst/>
            </a:prstGeom>
            <a:solidFill>
              <a:srgbClr val="1C1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PE">
                <a:solidFill>
                  <a:prstClr val="white"/>
                </a:solidFill>
              </a:endParaRPr>
            </a:p>
          </p:txBody>
        </p:sp>
        <p:sp>
          <p:nvSpPr>
            <p:cNvPr id="24" name="object 5">
              <a:extLst>
                <a:ext uri="{FF2B5EF4-FFF2-40B4-BE49-F238E27FC236}">
                  <a16:creationId xmlns:a16="http://schemas.microsoft.com/office/drawing/2014/main" xmlns="" id="{E3912537-71DD-483B-8D25-09E75077C297}"/>
                </a:ext>
              </a:extLst>
            </p:cNvPr>
            <p:cNvSpPr/>
            <p:nvPr/>
          </p:nvSpPr>
          <p:spPr>
            <a:xfrm>
              <a:off x="10518949" y="6466509"/>
              <a:ext cx="180000" cy="230771"/>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grpSp>
      <p:sp>
        <p:nvSpPr>
          <p:cNvPr id="8" name="Rectángulo 7"/>
          <p:cNvSpPr/>
          <p:nvPr/>
        </p:nvSpPr>
        <p:spPr>
          <a:xfrm>
            <a:off x="755576" y="1617554"/>
            <a:ext cx="7887547" cy="6007799"/>
          </a:xfrm>
          <a:prstGeom prst="rect">
            <a:avLst/>
          </a:prstGeom>
        </p:spPr>
        <p:txBody>
          <a:bodyPr wrap="square">
            <a:spAutoFit/>
          </a:bodyPr>
          <a:lstStyle/>
          <a:p>
            <a:pPr marL="342900" indent="-342900" algn="just">
              <a:lnSpc>
                <a:spcPct val="80000"/>
              </a:lnSpc>
              <a:spcBef>
                <a:spcPct val="20000"/>
              </a:spcBef>
              <a:buFont typeface="Wingdings" panose="05000000000000000000" pitchFamily="2" charset="2"/>
              <a:buChar char="q"/>
            </a:pPr>
            <a:r>
              <a:rPr lang="es-ES" sz="2400" dirty="0" smtClean="0">
                <a:solidFill>
                  <a:srgbClr val="FF0000"/>
                </a:solidFill>
              </a:rPr>
              <a:t> P.16 </a:t>
            </a:r>
            <a:r>
              <a:rPr lang="es-ES" sz="2400" dirty="0">
                <a:solidFill>
                  <a:srgbClr val="FF0000"/>
                </a:solidFill>
              </a:rPr>
              <a:t>y 17 </a:t>
            </a:r>
            <a:r>
              <a:rPr lang="es-ES" sz="2000" dirty="0">
                <a:solidFill>
                  <a:srgbClr val="FF0000"/>
                </a:solidFill>
              </a:rPr>
              <a:t>(Tratamiento contable de los activos que se amortizan, y para los ingresos que cubren gastos específicos</a:t>
            </a:r>
            <a:r>
              <a:rPr lang="es-ES" sz="2000" dirty="0" smtClean="0">
                <a:solidFill>
                  <a:srgbClr val="FF0000"/>
                </a:solidFill>
              </a:rPr>
              <a:t>)</a:t>
            </a:r>
            <a:endParaRPr lang="es-ES" sz="2400" dirty="0" smtClean="0">
              <a:solidFill>
                <a:srgbClr val="FF0000"/>
              </a:solidFill>
            </a:endParaRPr>
          </a:p>
          <a:p>
            <a:pPr algn="just">
              <a:lnSpc>
                <a:spcPct val="80000"/>
              </a:lnSpc>
              <a:spcBef>
                <a:spcPct val="20000"/>
              </a:spcBef>
            </a:pPr>
            <a:r>
              <a:rPr lang="es-MX" b="1" dirty="0" smtClean="0">
                <a:solidFill>
                  <a:schemeClr val="accent1">
                    <a:lumMod val="75000"/>
                  </a:schemeClr>
                </a:solidFill>
              </a:rPr>
              <a:t>Ejemplo 2:</a:t>
            </a:r>
            <a:endParaRPr lang="es-MX" b="1" dirty="0">
              <a:solidFill>
                <a:schemeClr val="accent1">
                  <a:lumMod val="75000"/>
                </a:schemeClr>
              </a:solidFill>
            </a:endParaRPr>
          </a:p>
          <a:p>
            <a:pPr marL="285750" indent="-285750" algn="just">
              <a:lnSpc>
                <a:spcPct val="80000"/>
              </a:lnSpc>
              <a:spcBef>
                <a:spcPct val="20000"/>
              </a:spcBef>
              <a:buFont typeface="Wingdings" panose="05000000000000000000" pitchFamily="2" charset="2"/>
              <a:buChar char="ü"/>
            </a:pPr>
            <a:r>
              <a:rPr lang="es-MX" dirty="0" smtClean="0">
                <a:solidFill>
                  <a:srgbClr val="FF0000"/>
                </a:solidFill>
              </a:rPr>
              <a:t>Subsidio que otorgo el Estado por el mes de abril 2020 a las empresas por el 35% de sus planillas, por el Efecto del COVID19:</a:t>
            </a:r>
          </a:p>
          <a:p>
            <a:pPr marL="285750" indent="-285750" algn="just">
              <a:lnSpc>
                <a:spcPct val="80000"/>
              </a:lnSpc>
              <a:spcBef>
                <a:spcPct val="20000"/>
              </a:spcBef>
              <a:buFont typeface="Wingdings" panose="05000000000000000000" pitchFamily="2" charset="2"/>
              <a:buChar char="ü"/>
            </a:pPr>
            <a:endParaRPr lang="es-MX" dirty="0">
              <a:solidFill>
                <a:srgbClr val="FF0000"/>
              </a:solidFill>
            </a:endParaRPr>
          </a:p>
          <a:p>
            <a:pPr marL="342900" indent="-342900" algn="just">
              <a:lnSpc>
                <a:spcPct val="80000"/>
              </a:lnSpc>
              <a:spcBef>
                <a:spcPct val="20000"/>
              </a:spcBef>
              <a:buAutoNum type="alphaLcParenR"/>
            </a:pPr>
            <a:r>
              <a:rPr lang="es-MX" b="1" dirty="0" smtClean="0">
                <a:solidFill>
                  <a:schemeClr val="accent1"/>
                </a:solidFill>
              </a:rPr>
              <a:t>Recepción del subsidio:                              </a:t>
            </a:r>
            <a:r>
              <a:rPr lang="es-MX" b="1" dirty="0">
                <a:solidFill>
                  <a:schemeClr val="accent1"/>
                </a:solidFill>
              </a:rPr>
              <a:t>DEBE                   </a:t>
            </a:r>
            <a:r>
              <a:rPr lang="es-MX" b="1" dirty="0" smtClean="0">
                <a:solidFill>
                  <a:schemeClr val="accent1"/>
                </a:solidFill>
              </a:rPr>
              <a:t>HABER</a:t>
            </a:r>
          </a:p>
          <a:p>
            <a:pPr algn="just">
              <a:lnSpc>
                <a:spcPct val="80000"/>
              </a:lnSpc>
              <a:spcBef>
                <a:spcPct val="20000"/>
              </a:spcBef>
            </a:pPr>
            <a:r>
              <a:rPr lang="es-MX" b="1" dirty="0">
                <a:solidFill>
                  <a:schemeClr val="accent1"/>
                </a:solidFill>
              </a:rPr>
              <a:t> </a:t>
            </a:r>
            <a:r>
              <a:rPr lang="es-MX" b="1" dirty="0" smtClean="0">
                <a:solidFill>
                  <a:schemeClr val="accent1"/>
                </a:solidFill>
              </a:rPr>
              <a:t>                                                                               US           </a:t>
            </a:r>
            <a:endParaRPr lang="es-MX" dirty="0"/>
          </a:p>
          <a:p>
            <a:pPr algn="just">
              <a:lnSpc>
                <a:spcPct val="80000"/>
              </a:lnSpc>
              <a:spcBef>
                <a:spcPct val="20000"/>
              </a:spcBef>
            </a:pPr>
            <a:r>
              <a:rPr lang="es-MX" dirty="0"/>
              <a:t> </a:t>
            </a:r>
            <a:r>
              <a:rPr lang="es-MX" dirty="0" smtClean="0"/>
              <a:t>   Cuenta de bancos                                           20,000</a:t>
            </a:r>
            <a:endParaRPr lang="es-MX" dirty="0"/>
          </a:p>
          <a:p>
            <a:pPr algn="just">
              <a:lnSpc>
                <a:spcPct val="80000"/>
              </a:lnSpc>
              <a:spcBef>
                <a:spcPct val="20000"/>
              </a:spcBef>
            </a:pPr>
            <a:r>
              <a:rPr lang="es-MX" dirty="0"/>
              <a:t> </a:t>
            </a:r>
            <a:r>
              <a:rPr lang="es-MX" dirty="0" smtClean="0"/>
              <a:t>   Cuentas por pagar-Subsidios </a:t>
            </a:r>
            <a:r>
              <a:rPr lang="es-MX" dirty="0" err="1" smtClean="0"/>
              <a:t>Gubernam</a:t>
            </a:r>
            <a:r>
              <a:rPr lang="es-MX" dirty="0" smtClean="0"/>
              <a:t>.                                     20,000</a:t>
            </a:r>
          </a:p>
          <a:p>
            <a:pPr algn="just">
              <a:lnSpc>
                <a:spcPct val="80000"/>
              </a:lnSpc>
              <a:spcBef>
                <a:spcPct val="20000"/>
              </a:spcBef>
            </a:pPr>
            <a:endParaRPr lang="es-MX" dirty="0"/>
          </a:p>
          <a:p>
            <a:pPr algn="just">
              <a:lnSpc>
                <a:spcPct val="80000"/>
              </a:lnSpc>
              <a:spcBef>
                <a:spcPct val="20000"/>
              </a:spcBef>
            </a:pPr>
            <a:r>
              <a:rPr lang="es-MX" b="1" dirty="0">
                <a:solidFill>
                  <a:schemeClr val="accent1"/>
                </a:solidFill>
              </a:rPr>
              <a:t>b) </a:t>
            </a:r>
            <a:r>
              <a:rPr lang="es-MX" b="1" dirty="0" smtClean="0">
                <a:solidFill>
                  <a:schemeClr val="accent1"/>
                </a:solidFill>
              </a:rPr>
              <a:t>Registro del Ingreso:                                     </a:t>
            </a:r>
            <a:r>
              <a:rPr lang="es-MX" b="1" dirty="0">
                <a:solidFill>
                  <a:schemeClr val="accent1"/>
                </a:solidFill>
              </a:rPr>
              <a:t>DEBE               </a:t>
            </a:r>
            <a:r>
              <a:rPr lang="es-MX" b="1" dirty="0" smtClean="0">
                <a:solidFill>
                  <a:schemeClr val="accent1"/>
                </a:solidFill>
              </a:rPr>
              <a:t>    </a:t>
            </a:r>
            <a:r>
              <a:rPr lang="es-MX" b="1" dirty="0">
                <a:solidFill>
                  <a:schemeClr val="accent1"/>
                </a:solidFill>
              </a:rPr>
              <a:t>HABER</a:t>
            </a:r>
            <a:endParaRPr lang="es-MX" dirty="0"/>
          </a:p>
          <a:p>
            <a:pPr algn="just">
              <a:lnSpc>
                <a:spcPct val="80000"/>
              </a:lnSpc>
              <a:spcBef>
                <a:spcPct val="20000"/>
              </a:spcBef>
            </a:pPr>
            <a:r>
              <a:rPr lang="es-MX" dirty="0" smtClean="0"/>
              <a:t>    Cuentas por pagar-Subsidios </a:t>
            </a:r>
            <a:r>
              <a:rPr lang="es-MX" dirty="0" err="1" smtClean="0"/>
              <a:t>Gubernam</a:t>
            </a:r>
            <a:r>
              <a:rPr lang="es-MX" dirty="0" smtClean="0"/>
              <a:t>.       20,000</a:t>
            </a:r>
            <a:endParaRPr lang="es-MX" dirty="0"/>
          </a:p>
          <a:p>
            <a:pPr algn="just">
              <a:lnSpc>
                <a:spcPct val="80000"/>
              </a:lnSpc>
              <a:spcBef>
                <a:spcPct val="20000"/>
              </a:spcBef>
            </a:pPr>
            <a:r>
              <a:rPr lang="es-MX" dirty="0" smtClean="0"/>
              <a:t>    </a:t>
            </a:r>
            <a:r>
              <a:rPr lang="es-MX" dirty="0"/>
              <a:t>Otros Ingresos por Subsidios                                                        </a:t>
            </a:r>
            <a:r>
              <a:rPr lang="es-MX" dirty="0" smtClean="0"/>
              <a:t>20,000</a:t>
            </a:r>
            <a:endParaRPr lang="es-MX" dirty="0"/>
          </a:p>
          <a:p>
            <a:pPr algn="just">
              <a:lnSpc>
                <a:spcPct val="80000"/>
              </a:lnSpc>
              <a:spcBef>
                <a:spcPct val="20000"/>
              </a:spcBef>
            </a:pPr>
            <a:endParaRPr lang="es-MX" dirty="0"/>
          </a:p>
          <a:p>
            <a:pPr algn="just">
              <a:lnSpc>
                <a:spcPct val="80000"/>
              </a:lnSpc>
              <a:spcBef>
                <a:spcPct val="20000"/>
              </a:spcBef>
            </a:pPr>
            <a:r>
              <a:rPr lang="es-MX" dirty="0" smtClean="0"/>
              <a:t>Nota: El registro del Ingreso, recién se contabiliza con la confirmación que la Planilla de remuneraciones del mes correspondiente ya fue imputado al gasto.                                                              </a:t>
            </a:r>
            <a:endParaRPr lang="es-MX" dirty="0"/>
          </a:p>
          <a:p>
            <a:pPr algn="just">
              <a:lnSpc>
                <a:spcPct val="80000"/>
              </a:lnSpc>
              <a:spcBef>
                <a:spcPct val="20000"/>
              </a:spcBef>
            </a:pPr>
            <a:endParaRPr lang="es-MX" dirty="0"/>
          </a:p>
          <a:p>
            <a:pPr marL="285750" indent="-285750" algn="just">
              <a:lnSpc>
                <a:spcPct val="80000"/>
              </a:lnSpc>
              <a:spcBef>
                <a:spcPct val="20000"/>
              </a:spcBef>
              <a:buFont typeface="Wingdings" panose="05000000000000000000" pitchFamily="2" charset="2"/>
              <a:buChar char="ü"/>
            </a:pPr>
            <a:endParaRPr lang="es-MX" dirty="0" smtClean="0">
              <a:solidFill>
                <a:srgbClr val="FF0000"/>
              </a:solidFill>
            </a:endParaRPr>
          </a:p>
          <a:p>
            <a:pPr algn="just">
              <a:lnSpc>
                <a:spcPct val="80000"/>
              </a:lnSpc>
              <a:spcBef>
                <a:spcPct val="20000"/>
              </a:spcBef>
            </a:pPr>
            <a:endParaRPr lang="es-MX" dirty="0" smtClean="0">
              <a:solidFill>
                <a:srgbClr val="FF0000"/>
              </a:solidFill>
            </a:endParaRPr>
          </a:p>
          <a:p>
            <a:pPr algn="just">
              <a:lnSpc>
                <a:spcPct val="80000"/>
              </a:lnSpc>
              <a:spcBef>
                <a:spcPct val="20000"/>
              </a:spcBef>
            </a:pPr>
            <a:endParaRPr lang="es-MX" i="1" u="sng" dirty="0" smtClean="0"/>
          </a:p>
        </p:txBody>
      </p:sp>
    </p:spTree>
    <p:extLst>
      <p:ext uri="{BB962C8B-B14F-4D97-AF65-F5344CB8AC3E}">
        <p14:creationId xmlns:p14="http://schemas.microsoft.com/office/powerpoint/2010/main" val="416733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xmlns="" id="{7AC8DDC2-CC4F-4657-82ED-4EC15C406F1A}"/>
                  </a:ext>
                </a:extLst>
              </p14:cNvPr>
              <p14:cNvContentPartPr/>
              <p14:nvPr/>
            </p14:nvContentPartPr>
            <p14:xfrm>
              <a:off x="1881870" y="2345052"/>
              <a:ext cx="270" cy="270"/>
            </p14:xfrm>
          </p:contentPart>
        </mc:Choice>
        <mc:Fallback xmlns="">
          <p:pic>
            <p:nvPicPr>
              <p:cNvPr id="3" name="Entrada de lápiz 2">
                <a:extLst>
                  <a:ext uri="{FF2B5EF4-FFF2-40B4-BE49-F238E27FC236}">
                    <a16:creationId xmlns:a16="http://schemas.microsoft.com/office/drawing/2014/main" xmlns:p14="http://schemas.microsoft.com/office/powerpoint/2010/main" xmlns="" id="{7AC8DDC2-CC4F-4657-82ED-4EC15C406F1A}"/>
                  </a:ext>
                </a:extLst>
              </p:cNvPr>
              <p:cNvPicPr/>
              <p:nvPr/>
            </p:nvPicPr>
            <p:blipFill>
              <a:blip r:embed="rId5"/>
              <a:stretch>
                <a:fillRect/>
              </a:stretch>
            </p:blipFill>
            <p:spPr>
              <a:xfrm>
                <a:off x="1875120" y="233830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xmlns="" id="{3D7F07A7-EE47-4062-BB5A-A7C110BD26C8}"/>
                  </a:ext>
                </a:extLst>
              </p14:cNvPr>
              <p14:cNvContentPartPr/>
              <p14:nvPr/>
            </p14:nvContentPartPr>
            <p14:xfrm>
              <a:off x="4145010" y="3084042"/>
              <a:ext cx="270" cy="270"/>
            </p14:xfrm>
          </p:contentPart>
        </mc:Choice>
        <mc:Fallback xmlns="">
          <p:pic>
            <p:nvPicPr>
              <p:cNvPr id="5" name="Entrada de lápiz 4">
                <a:extLst>
                  <a:ext uri="{FF2B5EF4-FFF2-40B4-BE49-F238E27FC236}">
                    <a16:creationId xmlns:a16="http://schemas.microsoft.com/office/drawing/2014/main" xmlns:p14="http://schemas.microsoft.com/office/powerpoint/2010/main" xmlns="" id="{3D7F07A7-EE47-4062-BB5A-A7C110BD26C8}"/>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Entrada de lápiz 5">
                <a:extLst>
                  <a:ext uri="{FF2B5EF4-FFF2-40B4-BE49-F238E27FC236}">
                    <a16:creationId xmlns:a16="http://schemas.microsoft.com/office/drawing/2014/main" xmlns="" id="{49B33C65-3A0B-4045-9406-2922198E33C6}"/>
                  </a:ext>
                </a:extLst>
              </p14:cNvPr>
              <p14:cNvContentPartPr/>
              <p14:nvPr/>
            </p14:nvContentPartPr>
            <p14:xfrm>
              <a:off x="4145010" y="3084042"/>
              <a:ext cx="270" cy="270"/>
            </p14:xfrm>
          </p:contentPart>
        </mc:Choice>
        <mc:Fallback xmlns="">
          <p:pic>
            <p:nvPicPr>
              <p:cNvPr id="6" name="Entrada de lápiz 5">
                <a:extLst>
                  <a:ext uri="{FF2B5EF4-FFF2-40B4-BE49-F238E27FC236}">
                    <a16:creationId xmlns:a16="http://schemas.microsoft.com/office/drawing/2014/main" xmlns:p14="http://schemas.microsoft.com/office/powerpoint/2010/main" xmlns="" id="{49B33C65-3A0B-4045-9406-2922198E33C6}"/>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Entrada de lápiz 47">
                <a:extLst>
                  <a:ext uri="{FF2B5EF4-FFF2-40B4-BE49-F238E27FC236}">
                    <a16:creationId xmlns:a16="http://schemas.microsoft.com/office/drawing/2014/main" xmlns="" id="{36C96248-FB58-4432-AD0D-9F73875DFAA7}"/>
                  </a:ext>
                </a:extLst>
              </p14:cNvPr>
              <p14:cNvContentPartPr/>
              <p14:nvPr/>
            </p14:nvContentPartPr>
            <p14:xfrm>
              <a:off x="3695460" y="4387332"/>
              <a:ext cx="270" cy="270"/>
            </p14:xfrm>
          </p:contentPart>
        </mc:Choice>
        <mc:Fallback xmlns="">
          <p:pic>
            <p:nvPicPr>
              <p:cNvPr id="48" name="Entrada de lápiz 47">
                <a:extLst>
                  <a:ext uri="{FF2B5EF4-FFF2-40B4-BE49-F238E27FC236}">
                    <a16:creationId xmlns:a16="http://schemas.microsoft.com/office/drawing/2014/main" xmlns:p14="http://schemas.microsoft.com/office/powerpoint/2010/main" xmlns="" id="{36C96248-FB58-4432-AD0D-9F73875DFAA7}"/>
                  </a:ext>
                </a:extLst>
              </p:cNvPr>
              <p:cNvPicPr/>
              <p:nvPr/>
            </p:nvPicPr>
            <p:blipFill>
              <a:blip r:embed="rId5"/>
              <a:stretch>
                <a:fillRect/>
              </a:stretch>
            </p:blipFill>
            <p:spPr>
              <a:xfrm>
                <a:off x="3688710" y="4380582"/>
                <a:ext cx="13770" cy="13770"/>
              </a:xfrm>
              <a:prstGeom prst="rect">
                <a:avLst/>
              </a:prstGeom>
            </p:spPr>
          </p:pic>
        </mc:Fallback>
      </mc:AlternateContent>
      <p:grpSp>
        <p:nvGrpSpPr>
          <p:cNvPr id="52" name="Grupo 51">
            <a:extLst>
              <a:ext uri="{FF2B5EF4-FFF2-40B4-BE49-F238E27FC236}">
                <a16:creationId xmlns:a16="http://schemas.microsoft.com/office/drawing/2014/main" xmlns="" id="{3C970AB3-01C1-44CD-9E0F-06CF6B80E86B}"/>
              </a:ext>
            </a:extLst>
          </p:cNvPr>
          <p:cNvGrpSpPr/>
          <p:nvPr/>
        </p:nvGrpSpPr>
        <p:grpSpPr>
          <a:xfrm>
            <a:off x="7307520" y="3320292"/>
            <a:ext cx="270" cy="270"/>
            <a:chOff x="9743360" y="3128560"/>
            <a:chExt cx="360" cy="360"/>
          </a:xfrm>
        </p:grpSpPr>
        <mc:AlternateContent xmlns:mc="http://schemas.openxmlformats.org/markup-compatibility/2006" xmlns:p14="http://schemas.microsoft.com/office/powerpoint/2010/main">
          <mc:Choice Requires="p14">
            <p:contentPart p14:bwMode="auto" r:id="rId9">
              <p14:nvContentPartPr>
                <p14:cNvPr id="49" name="Entrada de lápiz 48">
                  <a:extLst>
                    <a:ext uri="{FF2B5EF4-FFF2-40B4-BE49-F238E27FC236}">
                      <a16:creationId xmlns:a16="http://schemas.microsoft.com/office/drawing/2014/main" xmlns="" id="{A44C867C-C26A-4871-8E6F-DC5230B066E1}"/>
                    </a:ext>
                  </a:extLst>
                </p14:cNvPr>
                <p14:cNvContentPartPr/>
                <p14:nvPr/>
              </p14:nvContentPartPr>
              <p14:xfrm>
                <a:off x="9743360" y="3128560"/>
                <a:ext cx="360" cy="360"/>
              </p14:xfrm>
            </p:contentPart>
          </mc:Choice>
          <mc:Fallback xmlns="">
            <p:pic>
              <p:nvPicPr>
                <p:cNvPr id="49" name="Entrada de lápiz 48">
                  <a:extLst>
                    <a:ext uri="{FF2B5EF4-FFF2-40B4-BE49-F238E27FC236}">
                      <a16:creationId xmlns:a16="http://schemas.microsoft.com/office/drawing/2014/main" xmlns:p14="http://schemas.microsoft.com/office/powerpoint/2010/main" xmlns="" id="{A44C867C-C26A-4871-8E6F-DC5230B066E1}"/>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Entrada de lápiz 49">
                  <a:extLst>
                    <a:ext uri="{FF2B5EF4-FFF2-40B4-BE49-F238E27FC236}">
                      <a16:creationId xmlns:a16="http://schemas.microsoft.com/office/drawing/2014/main" xmlns="" id="{2ADEA4B0-EFF0-4CA6-B28D-E26D1248276C}"/>
                    </a:ext>
                  </a:extLst>
                </p14:cNvPr>
                <p14:cNvContentPartPr/>
                <p14:nvPr/>
              </p14:nvContentPartPr>
              <p14:xfrm>
                <a:off x="9743360" y="3128560"/>
                <a:ext cx="360" cy="360"/>
              </p14:xfrm>
            </p:contentPart>
          </mc:Choice>
          <mc:Fallback xmlns="">
            <p:pic>
              <p:nvPicPr>
                <p:cNvPr id="50" name="Entrada de lápiz 49">
                  <a:extLst>
                    <a:ext uri="{FF2B5EF4-FFF2-40B4-BE49-F238E27FC236}">
                      <a16:creationId xmlns:a16="http://schemas.microsoft.com/office/drawing/2014/main" xmlns:p14="http://schemas.microsoft.com/office/powerpoint/2010/main" xmlns="" id="{2ADEA4B0-EFF0-4CA6-B28D-E26D1248276C}"/>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Entrada de lápiz 50">
                  <a:extLst>
                    <a:ext uri="{FF2B5EF4-FFF2-40B4-BE49-F238E27FC236}">
                      <a16:creationId xmlns:a16="http://schemas.microsoft.com/office/drawing/2014/main" xmlns="" id="{8B1A5890-243F-48F3-90C8-E67C25563C6A}"/>
                    </a:ext>
                  </a:extLst>
                </p14:cNvPr>
                <p14:cNvContentPartPr/>
                <p14:nvPr/>
              </p14:nvContentPartPr>
              <p14:xfrm>
                <a:off x="9743360" y="3128560"/>
                <a:ext cx="360" cy="360"/>
              </p14:xfrm>
            </p:contentPart>
          </mc:Choice>
          <mc:Fallback xmlns="">
            <p:pic>
              <p:nvPicPr>
                <p:cNvPr id="51" name="Entrada de lápiz 50">
                  <a:extLst>
                    <a:ext uri="{FF2B5EF4-FFF2-40B4-BE49-F238E27FC236}">
                      <a16:creationId xmlns:a16="http://schemas.microsoft.com/office/drawing/2014/main" xmlns:p14="http://schemas.microsoft.com/office/powerpoint/2010/main" xmlns="" id="{8B1A5890-243F-48F3-90C8-E67C25563C6A}"/>
                    </a:ext>
                  </a:extLst>
                </p:cNvPr>
                <p:cNvPicPr/>
                <p:nvPr/>
              </p:nvPicPr>
              <p:blipFill>
                <a:blip r:embed="rId5"/>
                <a:stretch>
                  <a:fillRect/>
                </a:stretch>
              </p:blipFill>
              <p:spPr>
                <a:xfrm>
                  <a:off x="9734360" y="3119560"/>
                  <a:ext cx="18360" cy="18360"/>
                </a:xfrm>
                <a:prstGeom prst="rect">
                  <a:avLst/>
                </a:prstGeom>
              </p:spPr>
            </p:pic>
          </mc:Fallback>
        </mc:AlternateContent>
      </p:grpSp>
      <p:sp>
        <p:nvSpPr>
          <p:cNvPr id="20" name="object 5">
            <a:extLst>
              <a:ext uri="{FF2B5EF4-FFF2-40B4-BE49-F238E27FC236}">
                <a16:creationId xmlns:a16="http://schemas.microsoft.com/office/drawing/2014/main" xmlns="" id="{0A4B2ACC-493C-468D-B675-464F8EEFBD51}"/>
              </a:ext>
            </a:extLst>
          </p:cNvPr>
          <p:cNvSpPr/>
          <p:nvPr/>
        </p:nvSpPr>
        <p:spPr>
          <a:xfrm>
            <a:off x="148898" y="5707132"/>
            <a:ext cx="135000" cy="173078"/>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CuadroTexto 1"/>
          <p:cNvSpPr txBox="1"/>
          <p:nvPr/>
        </p:nvSpPr>
        <p:spPr>
          <a:xfrm>
            <a:off x="971599" y="1192822"/>
            <a:ext cx="7671523" cy="424732"/>
          </a:xfrm>
          <a:prstGeom prst="rect">
            <a:avLst/>
          </a:prstGeom>
          <a:noFill/>
        </p:spPr>
        <p:txBody>
          <a:bodyPr wrap="square" rtlCol="0">
            <a:spAutoFit/>
          </a:bodyPr>
          <a:lstStyle/>
          <a:p>
            <a:pPr algn="ctr" fontAlgn="auto">
              <a:lnSpc>
                <a:spcPct val="80000"/>
              </a:lnSpc>
              <a:spcBef>
                <a:spcPts val="0"/>
              </a:spcBef>
              <a:spcAft>
                <a:spcPts val="0"/>
              </a:spcAft>
            </a:pPr>
            <a:r>
              <a:rPr lang="es-MX" sz="2700" b="1" dirty="0" smtClean="0">
                <a:solidFill>
                  <a:srgbClr val="E65235"/>
                </a:solidFill>
                <a:latin typeface="Arial"/>
                <a:cs typeface="Arial"/>
              </a:rPr>
              <a:t>         5. CASOS QUE OCURREN EN EL PERÚ</a:t>
            </a:r>
            <a:endParaRPr lang="es-PE" sz="2700" b="1" dirty="0">
              <a:solidFill>
                <a:srgbClr val="E65235"/>
              </a:solidFill>
              <a:latin typeface="Arial"/>
              <a:cs typeface="Arial"/>
            </a:endParaRPr>
          </a:p>
        </p:txBody>
      </p:sp>
      <p:grpSp>
        <p:nvGrpSpPr>
          <p:cNvPr id="22" name="Agrupar 21"/>
          <p:cNvGrpSpPr/>
          <p:nvPr/>
        </p:nvGrpSpPr>
        <p:grpSpPr>
          <a:xfrm>
            <a:off x="8643123" y="282478"/>
            <a:ext cx="500877" cy="482226"/>
            <a:chOff x="10253579" y="6305790"/>
            <a:chExt cx="721894" cy="552210"/>
          </a:xfrm>
        </p:grpSpPr>
        <p:sp>
          <p:nvSpPr>
            <p:cNvPr id="23" name="Rectángulo 22">
              <a:extLst>
                <a:ext uri="{FF2B5EF4-FFF2-40B4-BE49-F238E27FC236}">
                  <a16:creationId xmlns:a16="http://schemas.microsoft.com/office/drawing/2014/main" xmlns="" id="{15D38BC4-D2F4-4734-98A0-07EEAF47469A}"/>
                </a:ext>
              </a:extLst>
            </p:cNvPr>
            <p:cNvSpPr/>
            <p:nvPr/>
          </p:nvSpPr>
          <p:spPr>
            <a:xfrm>
              <a:off x="10253579" y="6305790"/>
              <a:ext cx="721894" cy="552210"/>
            </a:xfrm>
            <a:prstGeom prst="rect">
              <a:avLst/>
            </a:prstGeom>
            <a:solidFill>
              <a:srgbClr val="1C1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PE">
                <a:solidFill>
                  <a:prstClr val="white"/>
                </a:solidFill>
              </a:endParaRPr>
            </a:p>
          </p:txBody>
        </p:sp>
        <p:sp>
          <p:nvSpPr>
            <p:cNvPr id="24" name="object 5">
              <a:extLst>
                <a:ext uri="{FF2B5EF4-FFF2-40B4-BE49-F238E27FC236}">
                  <a16:creationId xmlns:a16="http://schemas.microsoft.com/office/drawing/2014/main" xmlns="" id="{E3912537-71DD-483B-8D25-09E75077C297}"/>
                </a:ext>
              </a:extLst>
            </p:cNvPr>
            <p:cNvSpPr/>
            <p:nvPr/>
          </p:nvSpPr>
          <p:spPr>
            <a:xfrm>
              <a:off x="10518949" y="6466509"/>
              <a:ext cx="180000" cy="230771"/>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grpSp>
      <p:sp>
        <p:nvSpPr>
          <p:cNvPr id="8" name="Rectángulo 7"/>
          <p:cNvSpPr/>
          <p:nvPr/>
        </p:nvSpPr>
        <p:spPr>
          <a:xfrm>
            <a:off x="755576" y="2045672"/>
            <a:ext cx="7887547" cy="3323987"/>
          </a:xfrm>
          <a:prstGeom prst="rect">
            <a:avLst/>
          </a:prstGeom>
        </p:spPr>
        <p:txBody>
          <a:bodyPr wrap="square">
            <a:spAutoFit/>
          </a:bodyPr>
          <a:lstStyle/>
          <a:p>
            <a:pPr marL="342900" indent="-342900" algn="just">
              <a:lnSpc>
                <a:spcPct val="80000"/>
              </a:lnSpc>
              <a:spcBef>
                <a:spcPct val="20000"/>
              </a:spcBef>
              <a:buFont typeface="Wingdings" panose="05000000000000000000" pitchFamily="2" charset="2"/>
              <a:buChar char="q"/>
            </a:pPr>
            <a:r>
              <a:rPr lang="es-ES" sz="2400" dirty="0" smtClean="0">
                <a:solidFill>
                  <a:srgbClr val="FF0000"/>
                </a:solidFill>
              </a:rPr>
              <a:t> P.19 (Tratamiento contable por ayudas financieras)</a:t>
            </a:r>
          </a:p>
          <a:p>
            <a:pPr algn="just">
              <a:lnSpc>
                <a:spcPct val="80000"/>
              </a:lnSpc>
              <a:spcBef>
                <a:spcPct val="20000"/>
              </a:spcBef>
            </a:pPr>
            <a:endParaRPr lang="es-MX" dirty="0" smtClean="0">
              <a:solidFill>
                <a:srgbClr val="FF0000"/>
              </a:solidFill>
            </a:endParaRPr>
          </a:p>
          <a:p>
            <a:pPr marL="285750" indent="-285750" algn="just">
              <a:lnSpc>
                <a:spcPct val="80000"/>
              </a:lnSpc>
              <a:spcBef>
                <a:spcPct val="20000"/>
              </a:spcBef>
              <a:buFont typeface="Wingdings" panose="05000000000000000000" pitchFamily="2" charset="2"/>
              <a:buChar char="ü"/>
            </a:pPr>
            <a:r>
              <a:rPr lang="es-MX" dirty="0"/>
              <a:t>A veces, las subvenciones se reciben como parte de un paquete de ayudas financieras o fiscales, y para conseguirlas es necesario cumplir un cierto número de condiciones. </a:t>
            </a:r>
            <a:r>
              <a:rPr lang="es-MX" b="1" dirty="0"/>
              <a:t>En estos casos, es necesaria la identificación cuidadosa de las condiciones que dan lugar a los costos y gastos, para determinar los periodos sobre los cuales las subvenciones serán imputadas como ingresos. </a:t>
            </a:r>
            <a:r>
              <a:rPr lang="es-MX" dirty="0"/>
              <a:t>Puede ser apropiado distribuir parte de las subvenciones con arreglo a una base y parte con arreglo a otra diferente</a:t>
            </a:r>
            <a:r>
              <a:rPr lang="es-MX" dirty="0" smtClean="0"/>
              <a:t>.</a:t>
            </a:r>
          </a:p>
          <a:p>
            <a:pPr marL="285750" indent="-285750" algn="just">
              <a:lnSpc>
                <a:spcPct val="80000"/>
              </a:lnSpc>
              <a:spcBef>
                <a:spcPct val="20000"/>
              </a:spcBef>
              <a:buFont typeface="Wingdings" panose="05000000000000000000" pitchFamily="2" charset="2"/>
              <a:buChar char="ü"/>
            </a:pPr>
            <a:endParaRPr lang="es-MX" dirty="0">
              <a:solidFill>
                <a:srgbClr val="FF0000"/>
              </a:solidFill>
            </a:endParaRPr>
          </a:p>
          <a:p>
            <a:pPr marL="285750" indent="-285750" algn="just">
              <a:lnSpc>
                <a:spcPct val="80000"/>
              </a:lnSpc>
              <a:spcBef>
                <a:spcPct val="20000"/>
              </a:spcBef>
              <a:buFont typeface="Wingdings" panose="05000000000000000000" pitchFamily="2" charset="2"/>
              <a:buChar char="ü"/>
            </a:pPr>
            <a:r>
              <a:rPr lang="es-MX" dirty="0" smtClean="0"/>
              <a:t>En la siguiente lamina se grafica un ejemplo relacionado a este párrafo:</a:t>
            </a:r>
          </a:p>
          <a:p>
            <a:pPr algn="just">
              <a:lnSpc>
                <a:spcPct val="80000"/>
              </a:lnSpc>
              <a:spcBef>
                <a:spcPct val="20000"/>
              </a:spcBef>
            </a:pPr>
            <a:endParaRPr lang="es-MX" i="1" u="sng" dirty="0" smtClean="0"/>
          </a:p>
        </p:txBody>
      </p:sp>
    </p:spTree>
    <p:extLst>
      <p:ext uri="{BB962C8B-B14F-4D97-AF65-F5344CB8AC3E}">
        <p14:creationId xmlns:p14="http://schemas.microsoft.com/office/powerpoint/2010/main" val="2118381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65"/>
            <a:ext cx="9144001" cy="600075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xmlns="" id="{7AC8DDC2-CC4F-4657-82ED-4EC15C406F1A}"/>
                  </a:ext>
                </a:extLst>
              </p14:cNvPr>
              <p14:cNvContentPartPr/>
              <p14:nvPr/>
            </p14:nvContentPartPr>
            <p14:xfrm>
              <a:off x="1881870" y="2345052"/>
              <a:ext cx="270" cy="270"/>
            </p14:xfrm>
          </p:contentPart>
        </mc:Choice>
        <mc:Fallback xmlns="">
          <p:pic>
            <p:nvPicPr>
              <p:cNvPr id="3" name="Entrada de lápiz 2">
                <a:extLst>
                  <a:ext uri="{FF2B5EF4-FFF2-40B4-BE49-F238E27FC236}">
                    <a16:creationId xmlns:a16="http://schemas.microsoft.com/office/drawing/2014/main" xmlns:p14="http://schemas.microsoft.com/office/powerpoint/2010/main" xmlns="" id="{7AC8DDC2-CC4F-4657-82ED-4EC15C406F1A}"/>
                  </a:ext>
                </a:extLst>
              </p:cNvPr>
              <p:cNvPicPr/>
              <p:nvPr/>
            </p:nvPicPr>
            <p:blipFill>
              <a:blip r:embed="rId5"/>
              <a:stretch>
                <a:fillRect/>
              </a:stretch>
            </p:blipFill>
            <p:spPr>
              <a:xfrm>
                <a:off x="1875120" y="233830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xmlns="" id="{3D7F07A7-EE47-4062-BB5A-A7C110BD26C8}"/>
                  </a:ext>
                </a:extLst>
              </p14:cNvPr>
              <p14:cNvContentPartPr/>
              <p14:nvPr/>
            </p14:nvContentPartPr>
            <p14:xfrm>
              <a:off x="4145010" y="3084042"/>
              <a:ext cx="270" cy="270"/>
            </p14:xfrm>
          </p:contentPart>
        </mc:Choice>
        <mc:Fallback xmlns="">
          <p:pic>
            <p:nvPicPr>
              <p:cNvPr id="5" name="Entrada de lápiz 4">
                <a:extLst>
                  <a:ext uri="{FF2B5EF4-FFF2-40B4-BE49-F238E27FC236}">
                    <a16:creationId xmlns:a16="http://schemas.microsoft.com/office/drawing/2014/main" xmlns:p14="http://schemas.microsoft.com/office/powerpoint/2010/main" xmlns="" id="{3D7F07A7-EE47-4062-BB5A-A7C110BD26C8}"/>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Entrada de lápiz 5">
                <a:extLst>
                  <a:ext uri="{FF2B5EF4-FFF2-40B4-BE49-F238E27FC236}">
                    <a16:creationId xmlns:a16="http://schemas.microsoft.com/office/drawing/2014/main" xmlns="" id="{49B33C65-3A0B-4045-9406-2922198E33C6}"/>
                  </a:ext>
                </a:extLst>
              </p14:cNvPr>
              <p14:cNvContentPartPr/>
              <p14:nvPr/>
            </p14:nvContentPartPr>
            <p14:xfrm>
              <a:off x="4145010" y="3084042"/>
              <a:ext cx="270" cy="270"/>
            </p14:xfrm>
          </p:contentPart>
        </mc:Choice>
        <mc:Fallback xmlns="">
          <p:pic>
            <p:nvPicPr>
              <p:cNvPr id="6" name="Entrada de lápiz 5">
                <a:extLst>
                  <a:ext uri="{FF2B5EF4-FFF2-40B4-BE49-F238E27FC236}">
                    <a16:creationId xmlns:a16="http://schemas.microsoft.com/office/drawing/2014/main" xmlns:p14="http://schemas.microsoft.com/office/powerpoint/2010/main" xmlns="" id="{49B33C65-3A0B-4045-9406-2922198E33C6}"/>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Entrada de lápiz 47">
                <a:extLst>
                  <a:ext uri="{FF2B5EF4-FFF2-40B4-BE49-F238E27FC236}">
                    <a16:creationId xmlns:a16="http://schemas.microsoft.com/office/drawing/2014/main" xmlns="" id="{36C96248-FB58-4432-AD0D-9F73875DFAA7}"/>
                  </a:ext>
                </a:extLst>
              </p14:cNvPr>
              <p14:cNvContentPartPr/>
              <p14:nvPr/>
            </p14:nvContentPartPr>
            <p14:xfrm>
              <a:off x="3695460" y="4387332"/>
              <a:ext cx="270" cy="270"/>
            </p14:xfrm>
          </p:contentPart>
        </mc:Choice>
        <mc:Fallback xmlns="">
          <p:pic>
            <p:nvPicPr>
              <p:cNvPr id="48" name="Entrada de lápiz 47">
                <a:extLst>
                  <a:ext uri="{FF2B5EF4-FFF2-40B4-BE49-F238E27FC236}">
                    <a16:creationId xmlns:a16="http://schemas.microsoft.com/office/drawing/2014/main" xmlns:p14="http://schemas.microsoft.com/office/powerpoint/2010/main" xmlns="" id="{36C96248-FB58-4432-AD0D-9F73875DFAA7}"/>
                  </a:ext>
                </a:extLst>
              </p:cNvPr>
              <p:cNvPicPr/>
              <p:nvPr/>
            </p:nvPicPr>
            <p:blipFill>
              <a:blip r:embed="rId5"/>
              <a:stretch>
                <a:fillRect/>
              </a:stretch>
            </p:blipFill>
            <p:spPr>
              <a:xfrm>
                <a:off x="3688710" y="4380582"/>
                <a:ext cx="13770" cy="13770"/>
              </a:xfrm>
              <a:prstGeom prst="rect">
                <a:avLst/>
              </a:prstGeom>
            </p:spPr>
          </p:pic>
        </mc:Fallback>
      </mc:AlternateContent>
      <p:grpSp>
        <p:nvGrpSpPr>
          <p:cNvPr id="52" name="Grupo 51">
            <a:extLst>
              <a:ext uri="{FF2B5EF4-FFF2-40B4-BE49-F238E27FC236}">
                <a16:creationId xmlns:a16="http://schemas.microsoft.com/office/drawing/2014/main" xmlns="" id="{3C970AB3-01C1-44CD-9E0F-06CF6B80E86B}"/>
              </a:ext>
            </a:extLst>
          </p:cNvPr>
          <p:cNvGrpSpPr/>
          <p:nvPr/>
        </p:nvGrpSpPr>
        <p:grpSpPr>
          <a:xfrm>
            <a:off x="7307520" y="3320292"/>
            <a:ext cx="270" cy="270"/>
            <a:chOff x="9743360" y="3128560"/>
            <a:chExt cx="360" cy="360"/>
          </a:xfrm>
        </p:grpSpPr>
        <mc:AlternateContent xmlns:mc="http://schemas.openxmlformats.org/markup-compatibility/2006" xmlns:p14="http://schemas.microsoft.com/office/powerpoint/2010/main">
          <mc:Choice Requires="p14">
            <p:contentPart p14:bwMode="auto" r:id="rId9">
              <p14:nvContentPartPr>
                <p14:cNvPr id="49" name="Entrada de lápiz 48">
                  <a:extLst>
                    <a:ext uri="{FF2B5EF4-FFF2-40B4-BE49-F238E27FC236}">
                      <a16:creationId xmlns:a16="http://schemas.microsoft.com/office/drawing/2014/main" xmlns="" id="{A44C867C-C26A-4871-8E6F-DC5230B066E1}"/>
                    </a:ext>
                  </a:extLst>
                </p14:cNvPr>
                <p14:cNvContentPartPr/>
                <p14:nvPr/>
              </p14:nvContentPartPr>
              <p14:xfrm>
                <a:off x="9743360" y="3128560"/>
                <a:ext cx="360" cy="360"/>
              </p14:xfrm>
            </p:contentPart>
          </mc:Choice>
          <mc:Fallback xmlns="">
            <p:pic>
              <p:nvPicPr>
                <p:cNvPr id="49" name="Entrada de lápiz 48">
                  <a:extLst>
                    <a:ext uri="{FF2B5EF4-FFF2-40B4-BE49-F238E27FC236}">
                      <a16:creationId xmlns:a16="http://schemas.microsoft.com/office/drawing/2014/main" xmlns:p14="http://schemas.microsoft.com/office/powerpoint/2010/main" xmlns="" id="{A44C867C-C26A-4871-8E6F-DC5230B066E1}"/>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Entrada de lápiz 49">
                  <a:extLst>
                    <a:ext uri="{FF2B5EF4-FFF2-40B4-BE49-F238E27FC236}">
                      <a16:creationId xmlns:a16="http://schemas.microsoft.com/office/drawing/2014/main" xmlns="" id="{2ADEA4B0-EFF0-4CA6-B28D-E26D1248276C}"/>
                    </a:ext>
                  </a:extLst>
                </p14:cNvPr>
                <p14:cNvContentPartPr/>
                <p14:nvPr/>
              </p14:nvContentPartPr>
              <p14:xfrm>
                <a:off x="9743360" y="3128560"/>
                <a:ext cx="360" cy="360"/>
              </p14:xfrm>
            </p:contentPart>
          </mc:Choice>
          <mc:Fallback xmlns="">
            <p:pic>
              <p:nvPicPr>
                <p:cNvPr id="50" name="Entrada de lápiz 49">
                  <a:extLst>
                    <a:ext uri="{FF2B5EF4-FFF2-40B4-BE49-F238E27FC236}">
                      <a16:creationId xmlns:a16="http://schemas.microsoft.com/office/drawing/2014/main" xmlns:p14="http://schemas.microsoft.com/office/powerpoint/2010/main" xmlns="" id="{2ADEA4B0-EFF0-4CA6-B28D-E26D1248276C}"/>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Entrada de lápiz 50">
                  <a:extLst>
                    <a:ext uri="{FF2B5EF4-FFF2-40B4-BE49-F238E27FC236}">
                      <a16:creationId xmlns:a16="http://schemas.microsoft.com/office/drawing/2014/main" xmlns="" id="{8B1A5890-243F-48F3-90C8-E67C25563C6A}"/>
                    </a:ext>
                  </a:extLst>
                </p14:cNvPr>
                <p14:cNvContentPartPr/>
                <p14:nvPr/>
              </p14:nvContentPartPr>
              <p14:xfrm>
                <a:off x="9743360" y="3128560"/>
                <a:ext cx="360" cy="360"/>
              </p14:xfrm>
            </p:contentPart>
          </mc:Choice>
          <mc:Fallback xmlns="">
            <p:pic>
              <p:nvPicPr>
                <p:cNvPr id="51" name="Entrada de lápiz 50">
                  <a:extLst>
                    <a:ext uri="{FF2B5EF4-FFF2-40B4-BE49-F238E27FC236}">
                      <a16:creationId xmlns:a16="http://schemas.microsoft.com/office/drawing/2014/main" xmlns:p14="http://schemas.microsoft.com/office/powerpoint/2010/main" xmlns="" id="{8B1A5890-243F-48F3-90C8-E67C25563C6A}"/>
                    </a:ext>
                  </a:extLst>
                </p:cNvPr>
                <p:cNvPicPr/>
                <p:nvPr/>
              </p:nvPicPr>
              <p:blipFill>
                <a:blip r:embed="rId5"/>
                <a:stretch>
                  <a:fillRect/>
                </a:stretch>
              </p:blipFill>
              <p:spPr>
                <a:xfrm>
                  <a:off x="9734360" y="3119560"/>
                  <a:ext cx="18360" cy="18360"/>
                </a:xfrm>
                <a:prstGeom prst="rect">
                  <a:avLst/>
                </a:prstGeom>
              </p:spPr>
            </p:pic>
          </mc:Fallback>
        </mc:AlternateContent>
      </p:grpSp>
      <p:sp>
        <p:nvSpPr>
          <p:cNvPr id="20" name="object 5">
            <a:extLst>
              <a:ext uri="{FF2B5EF4-FFF2-40B4-BE49-F238E27FC236}">
                <a16:creationId xmlns:a16="http://schemas.microsoft.com/office/drawing/2014/main" xmlns="" id="{0A4B2ACC-493C-468D-B675-464F8EEFBD51}"/>
              </a:ext>
            </a:extLst>
          </p:cNvPr>
          <p:cNvSpPr/>
          <p:nvPr/>
        </p:nvSpPr>
        <p:spPr>
          <a:xfrm>
            <a:off x="148898" y="5707132"/>
            <a:ext cx="135000" cy="173078"/>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CuadroTexto 1"/>
          <p:cNvSpPr txBox="1"/>
          <p:nvPr/>
        </p:nvSpPr>
        <p:spPr>
          <a:xfrm>
            <a:off x="827585" y="980728"/>
            <a:ext cx="7815538" cy="424732"/>
          </a:xfrm>
          <a:prstGeom prst="rect">
            <a:avLst/>
          </a:prstGeom>
          <a:noFill/>
        </p:spPr>
        <p:txBody>
          <a:bodyPr wrap="square" rtlCol="0">
            <a:spAutoFit/>
          </a:bodyPr>
          <a:lstStyle/>
          <a:p>
            <a:pPr algn="ctr" fontAlgn="auto">
              <a:lnSpc>
                <a:spcPct val="80000"/>
              </a:lnSpc>
              <a:spcBef>
                <a:spcPts val="0"/>
              </a:spcBef>
              <a:spcAft>
                <a:spcPts val="0"/>
              </a:spcAft>
            </a:pPr>
            <a:r>
              <a:rPr lang="es-MX" sz="2700" b="1" dirty="0" smtClean="0">
                <a:solidFill>
                  <a:srgbClr val="E65235"/>
                </a:solidFill>
                <a:latin typeface="Arial"/>
                <a:cs typeface="Arial"/>
              </a:rPr>
              <a:t>         5. CASOS QUE OCURREN EN EL PERÚ</a:t>
            </a:r>
            <a:endParaRPr lang="es-PE" sz="2700" b="1" dirty="0">
              <a:solidFill>
                <a:srgbClr val="E65235"/>
              </a:solidFill>
              <a:latin typeface="Arial"/>
              <a:cs typeface="Arial"/>
            </a:endParaRPr>
          </a:p>
        </p:txBody>
      </p:sp>
      <p:grpSp>
        <p:nvGrpSpPr>
          <p:cNvPr id="22" name="Agrupar 21"/>
          <p:cNvGrpSpPr/>
          <p:nvPr/>
        </p:nvGrpSpPr>
        <p:grpSpPr>
          <a:xfrm>
            <a:off x="8643123" y="282478"/>
            <a:ext cx="500877" cy="482226"/>
            <a:chOff x="10253579" y="6305790"/>
            <a:chExt cx="721894" cy="552210"/>
          </a:xfrm>
        </p:grpSpPr>
        <p:sp>
          <p:nvSpPr>
            <p:cNvPr id="23" name="Rectángulo 22">
              <a:extLst>
                <a:ext uri="{FF2B5EF4-FFF2-40B4-BE49-F238E27FC236}">
                  <a16:creationId xmlns:a16="http://schemas.microsoft.com/office/drawing/2014/main" xmlns="" id="{15D38BC4-D2F4-4734-98A0-07EEAF47469A}"/>
                </a:ext>
              </a:extLst>
            </p:cNvPr>
            <p:cNvSpPr/>
            <p:nvPr/>
          </p:nvSpPr>
          <p:spPr>
            <a:xfrm>
              <a:off x="10253579" y="6305790"/>
              <a:ext cx="721894" cy="552210"/>
            </a:xfrm>
            <a:prstGeom prst="rect">
              <a:avLst/>
            </a:prstGeom>
            <a:solidFill>
              <a:srgbClr val="1C1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PE">
                <a:solidFill>
                  <a:prstClr val="white"/>
                </a:solidFill>
              </a:endParaRPr>
            </a:p>
          </p:txBody>
        </p:sp>
        <p:sp>
          <p:nvSpPr>
            <p:cNvPr id="24" name="object 5">
              <a:extLst>
                <a:ext uri="{FF2B5EF4-FFF2-40B4-BE49-F238E27FC236}">
                  <a16:creationId xmlns:a16="http://schemas.microsoft.com/office/drawing/2014/main" xmlns="" id="{E3912537-71DD-483B-8D25-09E75077C297}"/>
                </a:ext>
              </a:extLst>
            </p:cNvPr>
            <p:cNvSpPr/>
            <p:nvPr/>
          </p:nvSpPr>
          <p:spPr>
            <a:xfrm>
              <a:off x="10518949" y="6466509"/>
              <a:ext cx="180000" cy="230771"/>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grpSp>
      <p:sp>
        <p:nvSpPr>
          <p:cNvPr id="8" name="Rectángulo 7"/>
          <p:cNvSpPr/>
          <p:nvPr/>
        </p:nvSpPr>
        <p:spPr>
          <a:xfrm>
            <a:off x="683570" y="1453444"/>
            <a:ext cx="7959553" cy="4985980"/>
          </a:xfrm>
          <a:prstGeom prst="rect">
            <a:avLst/>
          </a:prstGeom>
        </p:spPr>
        <p:txBody>
          <a:bodyPr wrap="square">
            <a:spAutoFit/>
          </a:bodyPr>
          <a:lstStyle/>
          <a:p>
            <a:pPr marL="342900" indent="-342900" algn="just">
              <a:lnSpc>
                <a:spcPct val="80000"/>
              </a:lnSpc>
              <a:spcBef>
                <a:spcPct val="20000"/>
              </a:spcBef>
              <a:buFont typeface="Wingdings" panose="05000000000000000000" pitchFamily="2" charset="2"/>
              <a:buChar char="q"/>
            </a:pPr>
            <a:r>
              <a:rPr lang="es-ES" sz="2400" dirty="0">
                <a:solidFill>
                  <a:srgbClr val="FF0000"/>
                </a:solidFill>
              </a:rPr>
              <a:t> P.19 (Tratamiento contable por ayudas financieras</a:t>
            </a:r>
            <a:r>
              <a:rPr lang="es-ES" sz="2400" dirty="0" smtClean="0">
                <a:solidFill>
                  <a:srgbClr val="FF0000"/>
                </a:solidFill>
              </a:rPr>
              <a:t>)</a:t>
            </a:r>
          </a:p>
          <a:p>
            <a:pPr algn="just">
              <a:lnSpc>
                <a:spcPct val="80000"/>
              </a:lnSpc>
              <a:spcBef>
                <a:spcPct val="20000"/>
              </a:spcBef>
            </a:pPr>
            <a:r>
              <a:rPr lang="es-MX" b="1" dirty="0" smtClean="0">
                <a:solidFill>
                  <a:schemeClr val="accent1">
                    <a:lumMod val="75000"/>
                  </a:schemeClr>
                </a:solidFill>
              </a:rPr>
              <a:t>Ejemplo:</a:t>
            </a:r>
          </a:p>
          <a:p>
            <a:pPr algn="just">
              <a:lnSpc>
                <a:spcPct val="80000"/>
              </a:lnSpc>
              <a:spcBef>
                <a:spcPct val="20000"/>
              </a:spcBef>
            </a:pPr>
            <a:endParaRPr lang="es-MX" dirty="0"/>
          </a:p>
          <a:p>
            <a:pPr marL="285750" indent="-285750" algn="just">
              <a:lnSpc>
                <a:spcPct val="80000"/>
              </a:lnSpc>
              <a:spcBef>
                <a:spcPct val="20000"/>
              </a:spcBef>
              <a:buFont typeface="Wingdings" panose="05000000000000000000" pitchFamily="2" charset="2"/>
              <a:buChar char="ü"/>
            </a:pPr>
            <a:r>
              <a:rPr lang="es-MX" dirty="0" smtClean="0">
                <a:solidFill>
                  <a:srgbClr val="FF0000"/>
                </a:solidFill>
              </a:rPr>
              <a:t>Subsidio que está otorgando el Gobierno en el programa Reactiva Perú para que las empresas no corten la cadena de pagos por el efecto del COVID19:</a:t>
            </a:r>
          </a:p>
          <a:p>
            <a:pPr algn="just">
              <a:lnSpc>
                <a:spcPct val="80000"/>
              </a:lnSpc>
              <a:spcBef>
                <a:spcPct val="20000"/>
              </a:spcBef>
            </a:pPr>
            <a:endParaRPr lang="es-MX" dirty="0">
              <a:solidFill>
                <a:srgbClr val="FF0000"/>
              </a:solidFill>
            </a:endParaRPr>
          </a:p>
          <a:p>
            <a:pPr algn="just">
              <a:lnSpc>
                <a:spcPct val="80000"/>
              </a:lnSpc>
              <a:spcBef>
                <a:spcPct val="20000"/>
              </a:spcBef>
            </a:pPr>
            <a:r>
              <a:rPr lang="es-MX" dirty="0" smtClean="0">
                <a:solidFill>
                  <a:srgbClr val="FF0000"/>
                </a:solidFill>
              </a:rPr>
              <a:t>“</a:t>
            </a:r>
            <a:r>
              <a:rPr lang="es-MX" dirty="0" smtClean="0"/>
              <a:t>Este subsidio consta que el Estado esta garantizando prestamos a las empresas, canalizando por El </a:t>
            </a:r>
            <a:r>
              <a:rPr lang="es-MX" dirty="0"/>
              <a:t>B</a:t>
            </a:r>
            <a:r>
              <a:rPr lang="es-MX" dirty="0" smtClean="0"/>
              <a:t>anco Central de Reserva del Peru (BCR), para que las Entidades Financieras otorguen liquidez a las </a:t>
            </a:r>
            <a:r>
              <a:rPr lang="es-MX" dirty="0" smtClean="0"/>
              <a:t>empresas según sus ingresos del año 2019, con una escala entre </a:t>
            </a:r>
            <a:r>
              <a:rPr lang="es-MX" dirty="0" smtClean="0"/>
              <a:t>30 mil soles hasta 30 </a:t>
            </a:r>
            <a:r>
              <a:rPr lang="es-MX" dirty="0" smtClean="0"/>
              <a:t>millones, </a:t>
            </a:r>
            <a:r>
              <a:rPr lang="es-MX" dirty="0" smtClean="0"/>
              <a:t>esta </a:t>
            </a:r>
            <a:r>
              <a:rPr lang="es-MX" dirty="0" smtClean="0"/>
              <a:t>ayuda consiste </a:t>
            </a:r>
            <a:r>
              <a:rPr lang="es-MX" dirty="0" smtClean="0"/>
              <a:t>en que el Estado subsidie el diferencial de los Intereses del mercado con una tasa muy baja, que por un proceso concurso ya se fijo en 1.2% anual en un lapso de 3 años. Lo que indica que si la tasa del mercado es el 9% el Gobierno asume el 6.8% </a:t>
            </a:r>
            <a:endParaRPr lang="es-MX" dirty="0"/>
          </a:p>
          <a:p>
            <a:pPr algn="just">
              <a:lnSpc>
                <a:spcPct val="80000"/>
              </a:lnSpc>
              <a:spcBef>
                <a:spcPct val="20000"/>
              </a:spcBef>
            </a:pPr>
            <a:endParaRPr lang="es-MX" dirty="0" smtClean="0"/>
          </a:p>
          <a:p>
            <a:pPr algn="just">
              <a:lnSpc>
                <a:spcPct val="80000"/>
              </a:lnSpc>
              <a:spcBef>
                <a:spcPct val="20000"/>
              </a:spcBef>
            </a:pPr>
            <a:r>
              <a:rPr lang="es-MX" dirty="0" smtClean="0"/>
              <a:t>Este caso se soporta en párrafo 19 de la NIC 20, para su registro contable, es decir que en el momento en que se vayan venciendo las cuotas se cargaran los gastos financieros del mercado y se aplicará el valor del interés del 6.8%como ingreso por el subsidio.</a:t>
            </a:r>
          </a:p>
        </p:txBody>
      </p:sp>
    </p:spTree>
    <p:extLst>
      <p:ext uri="{BB962C8B-B14F-4D97-AF65-F5344CB8AC3E}">
        <p14:creationId xmlns:p14="http://schemas.microsoft.com/office/powerpoint/2010/main" val="411146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65"/>
            <a:ext cx="9144001" cy="600075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xmlns="" id="{7AC8DDC2-CC4F-4657-82ED-4EC15C406F1A}"/>
                  </a:ext>
                </a:extLst>
              </p14:cNvPr>
              <p14:cNvContentPartPr/>
              <p14:nvPr/>
            </p14:nvContentPartPr>
            <p14:xfrm>
              <a:off x="1881870" y="2345052"/>
              <a:ext cx="270" cy="270"/>
            </p14:xfrm>
          </p:contentPart>
        </mc:Choice>
        <mc:Fallback xmlns="">
          <p:pic>
            <p:nvPicPr>
              <p:cNvPr id="3" name="Entrada de lápiz 2">
                <a:extLst>
                  <a:ext uri="{FF2B5EF4-FFF2-40B4-BE49-F238E27FC236}">
                    <a16:creationId xmlns:a16="http://schemas.microsoft.com/office/drawing/2014/main" xmlns:p14="http://schemas.microsoft.com/office/powerpoint/2010/main" xmlns="" id="{7AC8DDC2-CC4F-4657-82ED-4EC15C406F1A}"/>
                  </a:ext>
                </a:extLst>
              </p:cNvPr>
              <p:cNvPicPr/>
              <p:nvPr/>
            </p:nvPicPr>
            <p:blipFill>
              <a:blip r:embed="rId5"/>
              <a:stretch>
                <a:fillRect/>
              </a:stretch>
            </p:blipFill>
            <p:spPr>
              <a:xfrm>
                <a:off x="1875120" y="233830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xmlns="" id="{3D7F07A7-EE47-4062-BB5A-A7C110BD26C8}"/>
                  </a:ext>
                </a:extLst>
              </p14:cNvPr>
              <p14:cNvContentPartPr/>
              <p14:nvPr/>
            </p14:nvContentPartPr>
            <p14:xfrm>
              <a:off x="4145010" y="3084042"/>
              <a:ext cx="270" cy="270"/>
            </p14:xfrm>
          </p:contentPart>
        </mc:Choice>
        <mc:Fallback xmlns="">
          <p:pic>
            <p:nvPicPr>
              <p:cNvPr id="5" name="Entrada de lápiz 4">
                <a:extLst>
                  <a:ext uri="{FF2B5EF4-FFF2-40B4-BE49-F238E27FC236}">
                    <a16:creationId xmlns:a16="http://schemas.microsoft.com/office/drawing/2014/main" xmlns:p14="http://schemas.microsoft.com/office/powerpoint/2010/main" xmlns="" id="{3D7F07A7-EE47-4062-BB5A-A7C110BD26C8}"/>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Entrada de lápiz 5">
                <a:extLst>
                  <a:ext uri="{FF2B5EF4-FFF2-40B4-BE49-F238E27FC236}">
                    <a16:creationId xmlns:a16="http://schemas.microsoft.com/office/drawing/2014/main" xmlns="" id="{49B33C65-3A0B-4045-9406-2922198E33C6}"/>
                  </a:ext>
                </a:extLst>
              </p14:cNvPr>
              <p14:cNvContentPartPr/>
              <p14:nvPr/>
            </p14:nvContentPartPr>
            <p14:xfrm>
              <a:off x="4145010" y="3084042"/>
              <a:ext cx="270" cy="270"/>
            </p14:xfrm>
          </p:contentPart>
        </mc:Choice>
        <mc:Fallback xmlns="">
          <p:pic>
            <p:nvPicPr>
              <p:cNvPr id="6" name="Entrada de lápiz 5">
                <a:extLst>
                  <a:ext uri="{FF2B5EF4-FFF2-40B4-BE49-F238E27FC236}">
                    <a16:creationId xmlns:a16="http://schemas.microsoft.com/office/drawing/2014/main" xmlns:p14="http://schemas.microsoft.com/office/powerpoint/2010/main" xmlns="" id="{49B33C65-3A0B-4045-9406-2922198E33C6}"/>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Entrada de lápiz 47">
                <a:extLst>
                  <a:ext uri="{FF2B5EF4-FFF2-40B4-BE49-F238E27FC236}">
                    <a16:creationId xmlns:a16="http://schemas.microsoft.com/office/drawing/2014/main" xmlns="" id="{36C96248-FB58-4432-AD0D-9F73875DFAA7}"/>
                  </a:ext>
                </a:extLst>
              </p14:cNvPr>
              <p14:cNvContentPartPr/>
              <p14:nvPr/>
            </p14:nvContentPartPr>
            <p14:xfrm>
              <a:off x="3695460" y="4387332"/>
              <a:ext cx="270" cy="270"/>
            </p14:xfrm>
          </p:contentPart>
        </mc:Choice>
        <mc:Fallback xmlns="">
          <p:pic>
            <p:nvPicPr>
              <p:cNvPr id="48" name="Entrada de lápiz 47">
                <a:extLst>
                  <a:ext uri="{FF2B5EF4-FFF2-40B4-BE49-F238E27FC236}">
                    <a16:creationId xmlns:a16="http://schemas.microsoft.com/office/drawing/2014/main" xmlns:p14="http://schemas.microsoft.com/office/powerpoint/2010/main" xmlns="" id="{36C96248-FB58-4432-AD0D-9F73875DFAA7}"/>
                  </a:ext>
                </a:extLst>
              </p:cNvPr>
              <p:cNvPicPr/>
              <p:nvPr/>
            </p:nvPicPr>
            <p:blipFill>
              <a:blip r:embed="rId5"/>
              <a:stretch>
                <a:fillRect/>
              </a:stretch>
            </p:blipFill>
            <p:spPr>
              <a:xfrm>
                <a:off x="3688710" y="4380582"/>
                <a:ext cx="13770" cy="13770"/>
              </a:xfrm>
              <a:prstGeom prst="rect">
                <a:avLst/>
              </a:prstGeom>
            </p:spPr>
          </p:pic>
        </mc:Fallback>
      </mc:AlternateContent>
      <p:grpSp>
        <p:nvGrpSpPr>
          <p:cNvPr id="52" name="Grupo 51">
            <a:extLst>
              <a:ext uri="{FF2B5EF4-FFF2-40B4-BE49-F238E27FC236}">
                <a16:creationId xmlns:a16="http://schemas.microsoft.com/office/drawing/2014/main" xmlns="" id="{3C970AB3-01C1-44CD-9E0F-06CF6B80E86B}"/>
              </a:ext>
            </a:extLst>
          </p:cNvPr>
          <p:cNvGrpSpPr/>
          <p:nvPr/>
        </p:nvGrpSpPr>
        <p:grpSpPr>
          <a:xfrm>
            <a:off x="7307520" y="3320292"/>
            <a:ext cx="270" cy="270"/>
            <a:chOff x="9743360" y="3128560"/>
            <a:chExt cx="360" cy="360"/>
          </a:xfrm>
        </p:grpSpPr>
        <mc:AlternateContent xmlns:mc="http://schemas.openxmlformats.org/markup-compatibility/2006" xmlns:p14="http://schemas.microsoft.com/office/powerpoint/2010/main">
          <mc:Choice Requires="p14">
            <p:contentPart p14:bwMode="auto" r:id="rId9">
              <p14:nvContentPartPr>
                <p14:cNvPr id="49" name="Entrada de lápiz 48">
                  <a:extLst>
                    <a:ext uri="{FF2B5EF4-FFF2-40B4-BE49-F238E27FC236}">
                      <a16:creationId xmlns:a16="http://schemas.microsoft.com/office/drawing/2014/main" xmlns="" id="{A44C867C-C26A-4871-8E6F-DC5230B066E1}"/>
                    </a:ext>
                  </a:extLst>
                </p14:cNvPr>
                <p14:cNvContentPartPr/>
                <p14:nvPr/>
              </p14:nvContentPartPr>
              <p14:xfrm>
                <a:off x="9743360" y="3128560"/>
                <a:ext cx="360" cy="360"/>
              </p14:xfrm>
            </p:contentPart>
          </mc:Choice>
          <mc:Fallback xmlns="">
            <p:pic>
              <p:nvPicPr>
                <p:cNvPr id="49" name="Entrada de lápiz 48">
                  <a:extLst>
                    <a:ext uri="{FF2B5EF4-FFF2-40B4-BE49-F238E27FC236}">
                      <a16:creationId xmlns:a16="http://schemas.microsoft.com/office/drawing/2014/main" xmlns:p14="http://schemas.microsoft.com/office/powerpoint/2010/main" xmlns="" id="{A44C867C-C26A-4871-8E6F-DC5230B066E1}"/>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Entrada de lápiz 49">
                  <a:extLst>
                    <a:ext uri="{FF2B5EF4-FFF2-40B4-BE49-F238E27FC236}">
                      <a16:creationId xmlns:a16="http://schemas.microsoft.com/office/drawing/2014/main" xmlns="" id="{2ADEA4B0-EFF0-4CA6-B28D-E26D1248276C}"/>
                    </a:ext>
                  </a:extLst>
                </p14:cNvPr>
                <p14:cNvContentPartPr/>
                <p14:nvPr/>
              </p14:nvContentPartPr>
              <p14:xfrm>
                <a:off x="9743360" y="3128560"/>
                <a:ext cx="360" cy="360"/>
              </p14:xfrm>
            </p:contentPart>
          </mc:Choice>
          <mc:Fallback xmlns="">
            <p:pic>
              <p:nvPicPr>
                <p:cNvPr id="50" name="Entrada de lápiz 49">
                  <a:extLst>
                    <a:ext uri="{FF2B5EF4-FFF2-40B4-BE49-F238E27FC236}">
                      <a16:creationId xmlns:a16="http://schemas.microsoft.com/office/drawing/2014/main" xmlns:p14="http://schemas.microsoft.com/office/powerpoint/2010/main" xmlns="" id="{2ADEA4B0-EFF0-4CA6-B28D-E26D1248276C}"/>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Entrada de lápiz 50">
                  <a:extLst>
                    <a:ext uri="{FF2B5EF4-FFF2-40B4-BE49-F238E27FC236}">
                      <a16:creationId xmlns:a16="http://schemas.microsoft.com/office/drawing/2014/main" xmlns="" id="{8B1A5890-243F-48F3-90C8-E67C25563C6A}"/>
                    </a:ext>
                  </a:extLst>
                </p14:cNvPr>
                <p14:cNvContentPartPr/>
                <p14:nvPr/>
              </p14:nvContentPartPr>
              <p14:xfrm>
                <a:off x="9743360" y="3128560"/>
                <a:ext cx="360" cy="360"/>
              </p14:xfrm>
            </p:contentPart>
          </mc:Choice>
          <mc:Fallback xmlns="">
            <p:pic>
              <p:nvPicPr>
                <p:cNvPr id="51" name="Entrada de lápiz 50">
                  <a:extLst>
                    <a:ext uri="{FF2B5EF4-FFF2-40B4-BE49-F238E27FC236}">
                      <a16:creationId xmlns:a16="http://schemas.microsoft.com/office/drawing/2014/main" xmlns:p14="http://schemas.microsoft.com/office/powerpoint/2010/main" xmlns="" id="{8B1A5890-243F-48F3-90C8-E67C25563C6A}"/>
                    </a:ext>
                  </a:extLst>
                </p:cNvPr>
                <p:cNvPicPr/>
                <p:nvPr/>
              </p:nvPicPr>
              <p:blipFill>
                <a:blip r:embed="rId5"/>
                <a:stretch>
                  <a:fillRect/>
                </a:stretch>
              </p:blipFill>
              <p:spPr>
                <a:xfrm>
                  <a:off x="9734360" y="3119560"/>
                  <a:ext cx="18360" cy="18360"/>
                </a:xfrm>
                <a:prstGeom prst="rect">
                  <a:avLst/>
                </a:prstGeom>
              </p:spPr>
            </p:pic>
          </mc:Fallback>
        </mc:AlternateContent>
      </p:grpSp>
      <p:sp>
        <p:nvSpPr>
          <p:cNvPr id="20" name="object 5">
            <a:extLst>
              <a:ext uri="{FF2B5EF4-FFF2-40B4-BE49-F238E27FC236}">
                <a16:creationId xmlns:a16="http://schemas.microsoft.com/office/drawing/2014/main" xmlns="" id="{0A4B2ACC-493C-468D-B675-464F8EEFBD51}"/>
              </a:ext>
            </a:extLst>
          </p:cNvPr>
          <p:cNvSpPr/>
          <p:nvPr/>
        </p:nvSpPr>
        <p:spPr>
          <a:xfrm>
            <a:off x="148898" y="5707132"/>
            <a:ext cx="135000" cy="173078"/>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CuadroTexto 1"/>
          <p:cNvSpPr txBox="1"/>
          <p:nvPr/>
        </p:nvSpPr>
        <p:spPr>
          <a:xfrm>
            <a:off x="827585" y="980728"/>
            <a:ext cx="7815538" cy="424732"/>
          </a:xfrm>
          <a:prstGeom prst="rect">
            <a:avLst/>
          </a:prstGeom>
          <a:noFill/>
        </p:spPr>
        <p:txBody>
          <a:bodyPr wrap="square" rtlCol="0">
            <a:spAutoFit/>
          </a:bodyPr>
          <a:lstStyle/>
          <a:p>
            <a:pPr algn="ctr" fontAlgn="auto">
              <a:lnSpc>
                <a:spcPct val="80000"/>
              </a:lnSpc>
              <a:spcBef>
                <a:spcPts val="0"/>
              </a:spcBef>
              <a:spcAft>
                <a:spcPts val="0"/>
              </a:spcAft>
            </a:pPr>
            <a:r>
              <a:rPr lang="es-MX" sz="2700" b="1" dirty="0" smtClean="0">
                <a:solidFill>
                  <a:srgbClr val="E65235"/>
                </a:solidFill>
                <a:latin typeface="Arial"/>
                <a:cs typeface="Arial"/>
              </a:rPr>
              <a:t>         5. CASOS QUE OCURREN EN EL PERÚ</a:t>
            </a:r>
            <a:endParaRPr lang="es-PE" sz="2700" b="1" dirty="0">
              <a:solidFill>
                <a:srgbClr val="E65235"/>
              </a:solidFill>
              <a:latin typeface="Arial"/>
              <a:cs typeface="Arial"/>
            </a:endParaRPr>
          </a:p>
        </p:txBody>
      </p:sp>
      <p:grpSp>
        <p:nvGrpSpPr>
          <p:cNvPr id="22" name="Agrupar 21"/>
          <p:cNvGrpSpPr/>
          <p:nvPr/>
        </p:nvGrpSpPr>
        <p:grpSpPr>
          <a:xfrm>
            <a:off x="8643123" y="282478"/>
            <a:ext cx="500877" cy="482226"/>
            <a:chOff x="10253579" y="6305790"/>
            <a:chExt cx="721894" cy="552210"/>
          </a:xfrm>
        </p:grpSpPr>
        <p:sp>
          <p:nvSpPr>
            <p:cNvPr id="23" name="Rectángulo 22">
              <a:extLst>
                <a:ext uri="{FF2B5EF4-FFF2-40B4-BE49-F238E27FC236}">
                  <a16:creationId xmlns:a16="http://schemas.microsoft.com/office/drawing/2014/main" xmlns="" id="{15D38BC4-D2F4-4734-98A0-07EEAF47469A}"/>
                </a:ext>
              </a:extLst>
            </p:cNvPr>
            <p:cNvSpPr/>
            <p:nvPr/>
          </p:nvSpPr>
          <p:spPr>
            <a:xfrm>
              <a:off x="10253579" y="6305790"/>
              <a:ext cx="721894" cy="552210"/>
            </a:xfrm>
            <a:prstGeom prst="rect">
              <a:avLst/>
            </a:prstGeom>
            <a:solidFill>
              <a:srgbClr val="1C1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PE">
                <a:solidFill>
                  <a:prstClr val="white"/>
                </a:solidFill>
              </a:endParaRPr>
            </a:p>
          </p:txBody>
        </p:sp>
        <p:sp>
          <p:nvSpPr>
            <p:cNvPr id="24" name="object 5">
              <a:extLst>
                <a:ext uri="{FF2B5EF4-FFF2-40B4-BE49-F238E27FC236}">
                  <a16:creationId xmlns:a16="http://schemas.microsoft.com/office/drawing/2014/main" xmlns="" id="{E3912537-71DD-483B-8D25-09E75077C297}"/>
                </a:ext>
              </a:extLst>
            </p:cNvPr>
            <p:cNvSpPr/>
            <p:nvPr/>
          </p:nvSpPr>
          <p:spPr>
            <a:xfrm>
              <a:off x="10518949" y="6466509"/>
              <a:ext cx="180000" cy="230771"/>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grpSp>
      <p:sp>
        <p:nvSpPr>
          <p:cNvPr id="8" name="Rectángulo 7"/>
          <p:cNvSpPr/>
          <p:nvPr/>
        </p:nvSpPr>
        <p:spPr>
          <a:xfrm>
            <a:off x="683568" y="1988840"/>
            <a:ext cx="7959555" cy="3527119"/>
          </a:xfrm>
          <a:prstGeom prst="rect">
            <a:avLst/>
          </a:prstGeom>
        </p:spPr>
        <p:txBody>
          <a:bodyPr wrap="square">
            <a:spAutoFit/>
          </a:bodyPr>
          <a:lstStyle/>
          <a:p>
            <a:pPr marL="342900" indent="-342900" algn="just">
              <a:lnSpc>
                <a:spcPct val="80000"/>
              </a:lnSpc>
              <a:spcBef>
                <a:spcPct val="20000"/>
              </a:spcBef>
              <a:buFont typeface="Wingdings" panose="05000000000000000000" pitchFamily="2" charset="2"/>
              <a:buChar char="q"/>
            </a:pPr>
            <a:r>
              <a:rPr lang="es-ES" sz="2400" dirty="0" smtClean="0">
                <a:solidFill>
                  <a:srgbClr val="FF0000"/>
                </a:solidFill>
              </a:rPr>
              <a:t> P. 29 (Tratamiento contable cuando el Ingreso tiene alternativa de presentación neta)</a:t>
            </a:r>
          </a:p>
          <a:p>
            <a:pPr marL="342900" indent="-342900" algn="just">
              <a:lnSpc>
                <a:spcPct val="80000"/>
              </a:lnSpc>
              <a:spcBef>
                <a:spcPct val="20000"/>
              </a:spcBef>
              <a:buFont typeface="Wingdings" panose="05000000000000000000" pitchFamily="2" charset="2"/>
              <a:buChar char="q"/>
            </a:pPr>
            <a:endParaRPr lang="es-ES" sz="2400" dirty="0">
              <a:solidFill>
                <a:srgbClr val="FF0000"/>
              </a:solidFill>
            </a:endParaRPr>
          </a:p>
          <a:p>
            <a:pPr marL="342900" indent="-342900" algn="just">
              <a:lnSpc>
                <a:spcPct val="80000"/>
              </a:lnSpc>
              <a:spcBef>
                <a:spcPct val="20000"/>
              </a:spcBef>
              <a:buFont typeface="Wingdings" panose="05000000000000000000" pitchFamily="2" charset="2"/>
              <a:buChar char="ü"/>
            </a:pPr>
            <a:r>
              <a:rPr lang="es-MX" dirty="0"/>
              <a:t>Las subvenciones relacionadas con los ingresos se presentan como parte del resultado del periodo ya sea de forma separada o bajo denominaciones generales tales como “Otros ingresos”; </a:t>
            </a:r>
            <a:r>
              <a:rPr lang="es-MX" b="1" u="sng" dirty="0"/>
              <a:t>alternativamente, pueden aparecer como deducciones de los gastos con los que se relacionan. </a:t>
            </a:r>
            <a:endParaRPr lang="es-MX" b="1" u="sng" dirty="0" smtClean="0"/>
          </a:p>
          <a:p>
            <a:pPr marL="342900" indent="-342900" algn="just">
              <a:lnSpc>
                <a:spcPct val="80000"/>
              </a:lnSpc>
              <a:spcBef>
                <a:spcPct val="20000"/>
              </a:spcBef>
              <a:buFont typeface="Wingdings" panose="05000000000000000000" pitchFamily="2" charset="2"/>
              <a:buChar char="ü"/>
            </a:pPr>
            <a:endParaRPr lang="es-MX" sz="2400" b="1" u="sng" dirty="0">
              <a:solidFill>
                <a:srgbClr val="FF0000"/>
              </a:solidFill>
            </a:endParaRPr>
          </a:p>
          <a:p>
            <a:pPr marL="342900" indent="-342900" algn="just">
              <a:lnSpc>
                <a:spcPct val="80000"/>
              </a:lnSpc>
              <a:spcBef>
                <a:spcPct val="20000"/>
              </a:spcBef>
              <a:buFont typeface="Wingdings" panose="05000000000000000000" pitchFamily="2" charset="2"/>
              <a:buChar char="ü"/>
            </a:pPr>
            <a:r>
              <a:rPr lang="es-MX" dirty="0" smtClean="0"/>
              <a:t>En la siguiente lamina esta el caso del “</a:t>
            </a:r>
            <a:r>
              <a:rPr lang="es-MX" dirty="0" err="1" smtClean="0"/>
              <a:t>Drawback</a:t>
            </a:r>
            <a:r>
              <a:rPr lang="es-MX" dirty="0" smtClean="0"/>
              <a:t>”, que es un Régimen de Promoción a la Exportación, cuyos beneficiarios son principalmente las empresas agrarias, por la exportación de productos primarios (banano, palta, alcachofa, uvas, </a:t>
            </a:r>
            <a:r>
              <a:rPr lang="es-MX" dirty="0" err="1" smtClean="0"/>
              <a:t>etc</a:t>
            </a:r>
            <a:r>
              <a:rPr lang="es-MX" dirty="0" smtClean="0"/>
              <a:t>) </a:t>
            </a:r>
            <a:endParaRPr lang="es-ES" dirty="0" smtClean="0"/>
          </a:p>
        </p:txBody>
      </p:sp>
    </p:spTree>
    <p:extLst>
      <p:ext uri="{BB962C8B-B14F-4D97-AF65-F5344CB8AC3E}">
        <p14:creationId xmlns:p14="http://schemas.microsoft.com/office/powerpoint/2010/main" val="3308286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65"/>
            <a:ext cx="9144001" cy="600075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xmlns="" id="{7AC8DDC2-CC4F-4657-82ED-4EC15C406F1A}"/>
                  </a:ext>
                </a:extLst>
              </p14:cNvPr>
              <p14:cNvContentPartPr/>
              <p14:nvPr/>
            </p14:nvContentPartPr>
            <p14:xfrm>
              <a:off x="1881870" y="2345052"/>
              <a:ext cx="270" cy="270"/>
            </p14:xfrm>
          </p:contentPart>
        </mc:Choice>
        <mc:Fallback xmlns="">
          <p:pic>
            <p:nvPicPr>
              <p:cNvPr id="3" name="Entrada de lápiz 2">
                <a:extLst>
                  <a:ext uri="{FF2B5EF4-FFF2-40B4-BE49-F238E27FC236}">
                    <a16:creationId xmlns="" xmlns:a16="http://schemas.microsoft.com/office/drawing/2014/main" xmlns:p14="http://schemas.microsoft.com/office/powerpoint/2010/main" id="{7AC8DDC2-CC4F-4657-82ED-4EC15C406F1A}"/>
                  </a:ext>
                </a:extLst>
              </p:cNvPr>
              <p:cNvPicPr/>
              <p:nvPr/>
            </p:nvPicPr>
            <p:blipFill>
              <a:blip r:embed="rId5"/>
              <a:stretch>
                <a:fillRect/>
              </a:stretch>
            </p:blipFill>
            <p:spPr>
              <a:xfrm>
                <a:off x="1875120" y="233830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xmlns="" id="{3D7F07A7-EE47-4062-BB5A-A7C110BD26C8}"/>
                  </a:ext>
                </a:extLst>
              </p14:cNvPr>
              <p14:cNvContentPartPr/>
              <p14:nvPr/>
            </p14:nvContentPartPr>
            <p14:xfrm>
              <a:off x="4145010" y="3084042"/>
              <a:ext cx="270" cy="270"/>
            </p14:xfrm>
          </p:contentPart>
        </mc:Choice>
        <mc:Fallback xmlns="">
          <p:pic>
            <p:nvPicPr>
              <p:cNvPr id="5" name="Entrada de lápiz 4">
                <a:extLst>
                  <a:ext uri="{FF2B5EF4-FFF2-40B4-BE49-F238E27FC236}">
                    <a16:creationId xmlns="" xmlns:a16="http://schemas.microsoft.com/office/drawing/2014/main" xmlns:p14="http://schemas.microsoft.com/office/powerpoint/2010/main" id="{3D7F07A7-EE47-4062-BB5A-A7C110BD26C8}"/>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Entrada de lápiz 5">
                <a:extLst>
                  <a:ext uri="{FF2B5EF4-FFF2-40B4-BE49-F238E27FC236}">
                    <a16:creationId xmlns:a16="http://schemas.microsoft.com/office/drawing/2014/main" xmlns="" id="{49B33C65-3A0B-4045-9406-2922198E33C6}"/>
                  </a:ext>
                </a:extLst>
              </p14:cNvPr>
              <p14:cNvContentPartPr/>
              <p14:nvPr/>
            </p14:nvContentPartPr>
            <p14:xfrm>
              <a:off x="4145010" y="3084042"/>
              <a:ext cx="270" cy="270"/>
            </p14:xfrm>
          </p:contentPart>
        </mc:Choice>
        <mc:Fallback xmlns="">
          <p:pic>
            <p:nvPicPr>
              <p:cNvPr id="6" name="Entrada de lápiz 5">
                <a:extLst>
                  <a:ext uri="{FF2B5EF4-FFF2-40B4-BE49-F238E27FC236}">
                    <a16:creationId xmlns="" xmlns:a16="http://schemas.microsoft.com/office/drawing/2014/main" xmlns:p14="http://schemas.microsoft.com/office/powerpoint/2010/main" id="{49B33C65-3A0B-4045-9406-2922198E33C6}"/>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Entrada de lápiz 47">
                <a:extLst>
                  <a:ext uri="{FF2B5EF4-FFF2-40B4-BE49-F238E27FC236}">
                    <a16:creationId xmlns:a16="http://schemas.microsoft.com/office/drawing/2014/main" xmlns="" id="{36C96248-FB58-4432-AD0D-9F73875DFAA7}"/>
                  </a:ext>
                </a:extLst>
              </p14:cNvPr>
              <p14:cNvContentPartPr/>
              <p14:nvPr/>
            </p14:nvContentPartPr>
            <p14:xfrm>
              <a:off x="3695460" y="4387332"/>
              <a:ext cx="270" cy="270"/>
            </p14:xfrm>
          </p:contentPart>
        </mc:Choice>
        <mc:Fallback xmlns="">
          <p:pic>
            <p:nvPicPr>
              <p:cNvPr id="48" name="Entrada de lápiz 47">
                <a:extLst>
                  <a:ext uri="{FF2B5EF4-FFF2-40B4-BE49-F238E27FC236}">
                    <a16:creationId xmlns="" xmlns:a16="http://schemas.microsoft.com/office/drawing/2014/main" xmlns:p14="http://schemas.microsoft.com/office/powerpoint/2010/main" id="{36C96248-FB58-4432-AD0D-9F73875DFAA7}"/>
                  </a:ext>
                </a:extLst>
              </p:cNvPr>
              <p:cNvPicPr/>
              <p:nvPr/>
            </p:nvPicPr>
            <p:blipFill>
              <a:blip r:embed="rId5"/>
              <a:stretch>
                <a:fillRect/>
              </a:stretch>
            </p:blipFill>
            <p:spPr>
              <a:xfrm>
                <a:off x="3688710" y="4380582"/>
                <a:ext cx="13770" cy="13770"/>
              </a:xfrm>
              <a:prstGeom prst="rect">
                <a:avLst/>
              </a:prstGeom>
            </p:spPr>
          </p:pic>
        </mc:Fallback>
      </mc:AlternateContent>
      <p:grpSp>
        <p:nvGrpSpPr>
          <p:cNvPr id="52" name="Grupo 51">
            <a:extLst>
              <a:ext uri="{FF2B5EF4-FFF2-40B4-BE49-F238E27FC236}">
                <a16:creationId xmlns:a16="http://schemas.microsoft.com/office/drawing/2014/main" xmlns="" id="{3C970AB3-01C1-44CD-9E0F-06CF6B80E86B}"/>
              </a:ext>
            </a:extLst>
          </p:cNvPr>
          <p:cNvGrpSpPr/>
          <p:nvPr/>
        </p:nvGrpSpPr>
        <p:grpSpPr>
          <a:xfrm>
            <a:off x="7307520" y="3320292"/>
            <a:ext cx="270" cy="270"/>
            <a:chOff x="9743360" y="3128560"/>
            <a:chExt cx="360" cy="360"/>
          </a:xfrm>
        </p:grpSpPr>
        <mc:AlternateContent xmlns:mc="http://schemas.openxmlformats.org/markup-compatibility/2006" xmlns:p14="http://schemas.microsoft.com/office/powerpoint/2010/main">
          <mc:Choice Requires="p14">
            <p:contentPart p14:bwMode="auto" r:id="rId9">
              <p14:nvContentPartPr>
                <p14:cNvPr id="49" name="Entrada de lápiz 48">
                  <a:extLst>
                    <a:ext uri="{FF2B5EF4-FFF2-40B4-BE49-F238E27FC236}">
                      <a16:creationId xmlns:a16="http://schemas.microsoft.com/office/drawing/2014/main" xmlns="" id="{A44C867C-C26A-4871-8E6F-DC5230B066E1}"/>
                    </a:ext>
                  </a:extLst>
                </p14:cNvPr>
                <p14:cNvContentPartPr/>
                <p14:nvPr/>
              </p14:nvContentPartPr>
              <p14:xfrm>
                <a:off x="9743360" y="3128560"/>
                <a:ext cx="360" cy="360"/>
              </p14:xfrm>
            </p:contentPart>
          </mc:Choice>
          <mc:Fallback xmlns="">
            <p:pic>
              <p:nvPicPr>
                <p:cNvPr id="49" name="Entrada de lápiz 48">
                  <a:extLst>
                    <a:ext uri="{FF2B5EF4-FFF2-40B4-BE49-F238E27FC236}">
                      <a16:creationId xmlns="" xmlns:a16="http://schemas.microsoft.com/office/drawing/2014/main" xmlns:p14="http://schemas.microsoft.com/office/powerpoint/2010/main" id="{A44C867C-C26A-4871-8E6F-DC5230B066E1}"/>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Entrada de lápiz 49">
                  <a:extLst>
                    <a:ext uri="{FF2B5EF4-FFF2-40B4-BE49-F238E27FC236}">
                      <a16:creationId xmlns:a16="http://schemas.microsoft.com/office/drawing/2014/main" xmlns="" id="{2ADEA4B0-EFF0-4CA6-B28D-E26D1248276C}"/>
                    </a:ext>
                  </a:extLst>
                </p14:cNvPr>
                <p14:cNvContentPartPr/>
                <p14:nvPr/>
              </p14:nvContentPartPr>
              <p14:xfrm>
                <a:off x="9743360" y="3128560"/>
                <a:ext cx="360" cy="360"/>
              </p14:xfrm>
            </p:contentPart>
          </mc:Choice>
          <mc:Fallback xmlns="">
            <p:pic>
              <p:nvPicPr>
                <p:cNvPr id="50" name="Entrada de lápiz 49">
                  <a:extLst>
                    <a:ext uri="{FF2B5EF4-FFF2-40B4-BE49-F238E27FC236}">
                      <a16:creationId xmlns="" xmlns:a16="http://schemas.microsoft.com/office/drawing/2014/main" xmlns:p14="http://schemas.microsoft.com/office/powerpoint/2010/main" id="{2ADEA4B0-EFF0-4CA6-B28D-E26D1248276C}"/>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Entrada de lápiz 50">
                  <a:extLst>
                    <a:ext uri="{FF2B5EF4-FFF2-40B4-BE49-F238E27FC236}">
                      <a16:creationId xmlns:a16="http://schemas.microsoft.com/office/drawing/2014/main" xmlns="" id="{8B1A5890-243F-48F3-90C8-E67C25563C6A}"/>
                    </a:ext>
                  </a:extLst>
                </p14:cNvPr>
                <p14:cNvContentPartPr/>
                <p14:nvPr/>
              </p14:nvContentPartPr>
              <p14:xfrm>
                <a:off x="9743360" y="3128560"/>
                <a:ext cx="360" cy="360"/>
              </p14:xfrm>
            </p:contentPart>
          </mc:Choice>
          <mc:Fallback xmlns="">
            <p:pic>
              <p:nvPicPr>
                <p:cNvPr id="51" name="Entrada de lápiz 50">
                  <a:extLst>
                    <a:ext uri="{FF2B5EF4-FFF2-40B4-BE49-F238E27FC236}">
                      <a16:creationId xmlns="" xmlns:a16="http://schemas.microsoft.com/office/drawing/2014/main" xmlns:p14="http://schemas.microsoft.com/office/powerpoint/2010/main" id="{8B1A5890-243F-48F3-90C8-E67C25563C6A}"/>
                    </a:ext>
                  </a:extLst>
                </p:cNvPr>
                <p:cNvPicPr/>
                <p:nvPr/>
              </p:nvPicPr>
              <p:blipFill>
                <a:blip r:embed="rId5"/>
                <a:stretch>
                  <a:fillRect/>
                </a:stretch>
              </p:blipFill>
              <p:spPr>
                <a:xfrm>
                  <a:off x="9734360" y="3119560"/>
                  <a:ext cx="18360" cy="18360"/>
                </a:xfrm>
                <a:prstGeom prst="rect">
                  <a:avLst/>
                </a:prstGeom>
              </p:spPr>
            </p:pic>
          </mc:Fallback>
        </mc:AlternateContent>
      </p:grpSp>
      <p:sp>
        <p:nvSpPr>
          <p:cNvPr id="20" name="object 5">
            <a:extLst>
              <a:ext uri="{FF2B5EF4-FFF2-40B4-BE49-F238E27FC236}">
                <a16:creationId xmlns:a16="http://schemas.microsoft.com/office/drawing/2014/main" xmlns="" id="{0A4B2ACC-493C-468D-B675-464F8EEFBD51}"/>
              </a:ext>
            </a:extLst>
          </p:cNvPr>
          <p:cNvSpPr/>
          <p:nvPr/>
        </p:nvSpPr>
        <p:spPr>
          <a:xfrm>
            <a:off x="148898" y="5707132"/>
            <a:ext cx="135000" cy="173078"/>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CuadroTexto 1"/>
          <p:cNvSpPr txBox="1"/>
          <p:nvPr/>
        </p:nvSpPr>
        <p:spPr>
          <a:xfrm>
            <a:off x="827585" y="980728"/>
            <a:ext cx="7815538" cy="424732"/>
          </a:xfrm>
          <a:prstGeom prst="rect">
            <a:avLst/>
          </a:prstGeom>
          <a:noFill/>
        </p:spPr>
        <p:txBody>
          <a:bodyPr wrap="square" rtlCol="0">
            <a:spAutoFit/>
          </a:bodyPr>
          <a:lstStyle/>
          <a:p>
            <a:pPr algn="ctr" fontAlgn="auto">
              <a:lnSpc>
                <a:spcPct val="80000"/>
              </a:lnSpc>
              <a:spcBef>
                <a:spcPts val="0"/>
              </a:spcBef>
              <a:spcAft>
                <a:spcPts val="0"/>
              </a:spcAft>
            </a:pPr>
            <a:r>
              <a:rPr lang="es-MX" sz="2700" b="1" dirty="0" smtClean="0">
                <a:solidFill>
                  <a:srgbClr val="E65235"/>
                </a:solidFill>
                <a:latin typeface="Arial"/>
                <a:cs typeface="Arial"/>
              </a:rPr>
              <a:t>         5. CASOS QUE OCURREN EN EL PERÚ</a:t>
            </a:r>
            <a:endParaRPr lang="es-PE" sz="2700" b="1" dirty="0">
              <a:solidFill>
                <a:srgbClr val="E65235"/>
              </a:solidFill>
              <a:latin typeface="Arial"/>
              <a:cs typeface="Arial"/>
            </a:endParaRPr>
          </a:p>
        </p:txBody>
      </p:sp>
      <p:grpSp>
        <p:nvGrpSpPr>
          <p:cNvPr id="22" name="Agrupar 21"/>
          <p:cNvGrpSpPr/>
          <p:nvPr/>
        </p:nvGrpSpPr>
        <p:grpSpPr>
          <a:xfrm>
            <a:off x="8643123" y="282478"/>
            <a:ext cx="500877" cy="482226"/>
            <a:chOff x="10253579" y="6305790"/>
            <a:chExt cx="721894" cy="552210"/>
          </a:xfrm>
        </p:grpSpPr>
        <p:sp>
          <p:nvSpPr>
            <p:cNvPr id="23" name="Rectángulo 22">
              <a:extLst>
                <a:ext uri="{FF2B5EF4-FFF2-40B4-BE49-F238E27FC236}">
                  <a16:creationId xmlns:a16="http://schemas.microsoft.com/office/drawing/2014/main" xmlns="" id="{15D38BC4-D2F4-4734-98A0-07EEAF47469A}"/>
                </a:ext>
              </a:extLst>
            </p:cNvPr>
            <p:cNvSpPr/>
            <p:nvPr/>
          </p:nvSpPr>
          <p:spPr>
            <a:xfrm>
              <a:off x="10253579" y="6305790"/>
              <a:ext cx="721894" cy="552210"/>
            </a:xfrm>
            <a:prstGeom prst="rect">
              <a:avLst/>
            </a:prstGeom>
            <a:solidFill>
              <a:srgbClr val="1C1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PE">
                <a:solidFill>
                  <a:prstClr val="white"/>
                </a:solidFill>
              </a:endParaRPr>
            </a:p>
          </p:txBody>
        </p:sp>
        <p:sp>
          <p:nvSpPr>
            <p:cNvPr id="24" name="object 5">
              <a:extLst>
                <a:ext uri="{FF2B5EF4-FFF2-40B4-BE49-F238E27FC236}">
                  <a16:creationId xmlns:a16="http://schemas.microsoft.com/office/drawing/2014/main" xmlns="" id="{E3912537-71DD-483B-8D25-09E75077C297}"/>
                </a:ext>
              </a:extLst>
            </p:cNvPr>
            <p:cNvSpPr/>
            <p:nvPr/>
          </p:nvSpPr>
          <p:spPr>
            <a:xfrm>
              <a:off x="10518949" y="6466509"/>
              <a:ext cx="180000" cy="230771"/>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grpSp>
      <p:sp>
        <p:nvSpPr>
          <p:cNvPr id="8" name="Rectángulo 7"/>
          <p:cNvSpPr/>
          <p:nvPr/>
        </p:nvSpPr>
        <p:spPr>
          <a:xfrm>
            <a:off x="432796" y="1621484"/>
            <a:ext cx="8210327" cy="5121402"/>
          </a:xfrm>
          <a:prstGeom prst="rect">
            <a:avLst/>
          </a:prstGeom>
        </p:spPr>
        <p:txBody>
          <a:bodyPr wrap="square">
            <a:spAutoFit/>
          </a:bodyPr>
          <a:lstStyle/>
          <a:p>
            <a:pPr marL="342900" indent="-342900" algn="just">
              <a:lnSpc>
                <a:spcPct val="80000"/>
              </a:lnSpc>
              <a:spcBef>
                <a:spcPct val="20000"/>
              </a:spcBef>
              <a:buFont typeface="Wingdings" panose="05000000000000000000" pitchFamily="2" charset="2"/>
              <a:buChar char="q"/>
            </a:pPr>
            <a:r>
              <a:rPr lang="es-ES" sz="2400" dirty="0" smtClean="0">
                <a:solidFill>
                  <a:srgbClr val="FF0000"/>
                </a:solidFill>
              </a:rPr>
              <a:t> P. 29 </a:t>
            </a:r>
            <a:r>
              <a:rPr lang="es-ES" sz="2000" dirty="0" smtClean="0">
                <a:solidFill>
                  <a:srgbClr val="FF0000"/>
                </a:solidFill>
              </a:rPr>
              <a:t>(Tratamiento contable </a:t>
            </a:r>
            <a:r>
              <a:rPr lang="es-ES" sz="2000" dirty="0">
                <a:solidFill>
                  <a:srgbClr val="FF0000"/>
                </a:solidFill>
              </a:rPr>
              <a:t>cuando el Ingreso tiene alternativa de presentación neta</a:t>
            </a:r>
            <a:r>
              <a:rPr lang="es-ES" sz="2000" dirty="0" smtClean="0">
                <a:solidFill>
                  <a:srgbClr val="FF0000"/>
                </a:solidFill>
              </a:rPr>
              <a:t>)</a:t>
            </a:r>
            <a:endParaRPr lang="es-ES" sz="2400" dirty="0">
              <a:solidFill>
                <a:srgbClr val="FF0000"/>
              </a:solidFill>
            </a:endParaRPr>
          </a:p>
          <a:p>
            <a:pPr algn="just">
              <a:lnSpc>
                <a:spcPct val="80000"/>
              </a:lnSpc>
              <a:spcBef>
                <a:spcPct val="20000"/>
              </a:spcBef>
            </a:pPr>
            <a:r>
              <a:rPr lang="es-ES" b="1" dirty="0" smtClean="0">
                <a:solidFill>
                  <a:schemeClr val="accent1">
                    <a:lumMod val="75000"/>
                  </a:schemeClr>
                </a:solidFill>
              </a:rPr>
              <a:t>Ejemplo:</a:t>
            </a:r>
            <a:endParaRPr lang="es-ES" b="1" dirty="0">
              <a:solidFill>
                <a:schemeClr val="accent1">
                  <a:lumMod val="75000"/>
                </a:schemeClr>
              </a:solidFill>
            </a:endParaRPr>
          </a:p>
          <a:p>
            <a:pPr algn="just">
              <a:lnSpc>
                <a:spcPct val="80000"/>
              </a:lnSpc>
              <a:spcBef>
                <a:spcPct val="20000"/>
              </a:spcBef>
            </a:pPr>
            <a:r>
              <a:rPr lang="es-ES" dirty="0" smtClean="0"/>
              <a:t>En el Peru, existe la restitución a las empresas  de una parte de los gastos por derechos arancelarios (Drawback) que se incurren en la importación de bienes para la producción de bienes primarios, por el aquivamente al 3% (desde el 01.01.2019 antes el 5% y luego 4%) de sus exportaciones hasta un máximo del 18% de la exportación FOB.</a:t>
            </a:r>
          </a:p>
          <a:p>
            <a:pPr algn="just">
              <a:lnSpc>
                <a:spcPct val="80000"/>
              </a:lnSpc>
              <a:spcBef>
                <a:spcPct val="20000"/>
              </a:spcBef>
            </a:pPr>
            <a:r>
              <a:rPr lang="es-ES" dirty="0" smtClean="0"/>
              <a:t>Este subsidio, cuya solicitud es presentado cumpliendo los requisitos como ser productor y exportador de productos primarios y no tenga la empresa  beneficios legales en el pago de derechos arancelarios por la importación de sus insumos,  a los 6 días de la presentación de su solicitud la Superintendencia Nacional de Aduanas (SUNAD) procede con el pago del monto del Drawback.</a:t>
            </a:r>
          </a:p>
          <a:p>
            <a:pPr algn="just">
              <a:lnSpc>
                <a:spcPct val="80000"/>
              </a:lnSpc>
              <a:spcBef>
                <a:spcPct val="20000"/>
              </a:spcBef>
            </a:pPr>
            <a:endParaRPr lang="es-ES" dirty="0"/>
          </a:p>
          <a:p>
            <a:pPr algn="just">
              <a:lnSpc>
                <a:spcPct val="80000"/>
              </a:lnSpc>
              <a:spcBef>
                <a:spcPct val="20000"/>
              </a:spcBef>
            </a:pPr>
            <a:r>
              <a:rPr lang="es-ES" dirty="0" smtClean="0"/>
              <a:t>El Drawback recibido se registra en </a:t>
            </a:r>
            <a:r>
              <a:rPr lang="es-ES" dirty="0" smtClean="0"/>
              <a:t>“Otros Ingresos por Subsidios”, cumpliendo con la alternativas del p.29 de la NIC 20, y la NIC 1,</a:t>
            </a:r>
            <a:r>
              <a:rPr lang="es-MX" dirty="0" smtClean="0"/>
              <a:t> s</a:t>
            </a:r>
            <a:r>
              <a:rPr lang="es-ES" dirty="0" smtClean="0"/>
              <a:t>e presentan dentro del margen bruto (neteando el costo de ventas), que mejora la lectura del Estado de Resultados Integrales, </a:t>
            </a:r>
            <a:r>
              <a:rPr lang="es-ES" dirty="0" smtClean="0"/>
              <a:t>porque forma </a:t>
            </a:r>
            <a:r>
              <a:rPr lang="es-ES" dirty="0" smtClean="0"/>
              <a:t>parte de los derechos arancelarios </a:t>
            </a:r>
            <a:r>
              <a:rPr lang="es-ES" dirty="0" smtClean="0"/>
              <a:t>restituidos que </a:t>
            </a:r>
            <a:r>
              <a:rPr lang="es-ES" dirty="0" smtClean="0"/>
              <a:t>corresponden al costo de ventas, según NIC 2 Inventarios.</a:t>
            </a:r>
          </a:p>
        </p:txBody>
      </p:sp>
    </p:spTree>
    <p:extLst>
      <p:ext uri="{BB962C8B-B14F-4D97-AF65-F5344CB8AC3E}">
        <p14:creationId xmlns:p14="http://schemas.microsoft.com/office/powerpoint/2010/main" val="1225241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ondo Naranja 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0" y="-34611"/>
            <a:ext cx="9144002" cy="6858000"/>
          </a:xfrm>
          <a:prstGeom prst="rect">
            <a:avLst/>
          </a:prstGeom>
        </p:spPr>
      </p:pic>
      <p:sp>
        <p:nvSpPr>
          <p:cNvPr id="8" name="Rectángulo 7"/>
          <p:cNvSpPr/>
          <p:nvPr/>
        </p:nvSpPr>
        <p:spPr>
          <a:xfrm>
            <a:off x="425654" y="4053742"/>
            <a:ext cx="7888204" cy="923330"/>
          </a:xfrm>
          <a:prstGeom prst="rect">
            <a:avLst/>
          </a:prstGeom>
        </p:spPr>
        <p:txBody>
          <a:bodyPr wrap="square">
            <a:spAutoFit/>
          </a:bodyPr>
          <a:lstStyle/>
          <a:p>
            <a:pPr fontAlgn="auto">
              <a:lnSpc>
                <a:spcPct val="90000"/>
              </a:lnSpc>
              <a:spcBef>
                <a:spcPts val="0"/>
              </a:spcBef>
              <a:spcAft>
                <a:spcPts val="0"/>
              </a:spcAft>
            </a:pPr>
            <a:r>
              <a:rPr lang="es-PE" sz="3600" b="1" spc="-113" dirty="0">
                <a:solidFill>
                  <a:prstClr val="white"/>
                </a:solidFill>
                <a:latin typeface="Arial" panose="020B0604020202020204" pitchFamily="34" charset="0"/>
                <a:cs typeface="Arial" panose="020B0604020202020204" pitchFamily="34" charset="0"/>
              </a:rPr>
              <a:t>MUCHAS </a:t>
            </a:r>
            <a:r>
              <a:rPr lang="es-PE" sz="3600" b="1" spc="-113" dirty="0" smtClean="0">
                <a:solidFill>
                  <a:prstClr val="white"/>
                </a:solidFill>
                <a:latin typeface="Arial" panose="020B0604020202020204" pitchFamily="34" charset="0"/>
                <a:cs typeface="Arial" panose="020B0604020202020204" pitchFamily="34" charset="0"/>
              </a:rPr>
              <a:t>GRACIAS</a:t>
            </a:r>
          </a:p>
          <a:p>
            <a:pPr fontAlgn="auto">
              <a:lnSpc>
                <a:spcPct val="90000"/>
              </a:lnSpc>
              <a:spcBef>
                <a:spcPts val="0"/>
              </a:spcBef>
              <a:spcAft>
                <a:spcPts val="0"/>
              </a:spcAft>
            </a:pPr>
            <a:r>
              <a:rPr lang="es-MX" sz="2400" b="1" spc="-113" dirty="0" smtClean="0">
                <a:solidFill>
                  <a:prstClr val="white"/>
                </a:solidFill>
                <a:latin typeface="Arial" panose="020B0604020202020204" pitchFamily="34" charset="0"/>
                <a:cs typeface="Arial" panose="020B0604020202020204" pitchFamily="34" charset="0"/>
              </a:rPr>
              <a:t>lramirez@Ladersam.com</a:t>
            </a:r>
            <a:endParaRPr lang="es-PE" sz="2400" b="1" spc="-113" dirty="0">
              <a:solidFill>
                <a:prstClr val="white"/>
              </a:solidFill>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82765"/>
            <a:ext cx="3311275" cy="878314"/>
          </a:xfrm>
          <a:prstGeom prst="rect">
            <a:avLst/>
          </a:prstGeom>
        </p:spPr>
      </p:pic>
      <p:sp>
        <p:nvSpPr>
          <p:cNvPr id="13" name="CuadroTexto 12"/>
          <p:cNvSpPr txBox="1"/>
          <p:nvPr/>
        </p:nvSpPr>
        <p:spPr>
          <a:xfrm>
            <a:off x="3741982" y="707163"/>
            <a:ext cx="951914" cy="253916"/>
          </a:xfrm>
          <a:prstGeom prst="rect">
            <a:avLst/>
          </a:prstGeom>
          <a:noFill/>
        </p:spPr>
        <p:txBody>
          <a:bodyPr wrap="square" rtlCol="0">
            <a:spAutoFit/>
          </a:bodyPr>
          <a:lstStyle/>
          <a:p>
            <a:pPr algn="r" fontAlgn="auto">
              <a:spcBef>
                <a:spcPts val="0"/>
              </a:spcBef>
              <a:spcAft>
                <a:spcPts val="0"/>
              </a:spcAft>
            </a:pPr>
            <a:r>
              <a:rPr lang="es-PE" sz="1050" dirty="0">
                <a:solidFill>
                  <a:prstClr val="black">
                    <a:lumMod val="50000"/>
                    <a:lumOff val="50000"/>
                  </a:prstClr>
                </a:solidFill>
                <a:latin typeface="Arial"/>
                <a:ea typeface="Dotum" panose="020B0600000101010101" pitchFamily="34" charset="-127"/>
                <a:cs typeface="Arial"/>
              </a:rPr>
              <a:t>Asociado a</a:t>
            </a:r>
          </a:p>
        </p:txBody>
      </p:sp>
      <p:pic>
        <p:nvPicPr>
          <p:cNvPr id="14" name="Imagen 13" descr="Logo Ladersam.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9308" y="226782"/>
            <a:ext cx="1934980" cy="734298"/>
          </a:xfrm>
          <a:prstGeom prst="rect">
            <a:avLst/>
          </a:prstGeom>
        </p:spPr>
      </p:pic>
      <p:cxnSp>
        <p:nvCxnSpPr>
          <p:cNvPr id="7" name="Conector recto 6"/>
          <p:cNvCxnSpPr/>
          <p:nvPr/>
        </p:nvCxnSpPr>
        <p:spPr>
          <a:xfrm>
            <a:off x="501254" y="5241130"/>
            <a:ext cx="801147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CuadroTexto 15"/>
          <p:cNvSpPr txBox="1"/>
          <p:nvPr/>
        </p:nvSpPr>
        <p:spPr>
          <a:xfrm>
            <a:off x="433213" y="5366620"/>
            <a:ext cx="4047663" cy="265457"/>
          </a:xfrm>
          <a:prstGeom prst="rect">
            <a:avLst/>
          </a:prstGeom>
          <a:noFill/>
        </p:spPr>
        <p:txBody>
          <a:bodyPr wrap="square" rtlCol="0">
            <a:spAutoFit/>
          </a:bodyPr>
          <a:lstStyle/>
          <a:p>
            <a:pPr indent="9525" fontAlgn="auto">
              <a:spcBef>
                <a:spcPts val="75"/>
              </a:spcBef>
              <a:spcAft>
                <a:spcPts val="0"/>
              </a:spcAft>
              <a:defRPr sz="1000" spc="-60">
                <a:solidFill>
                  <a:srgbClr val="FFFFFF"/>
                </a:solidFill>
                <a:latin typeface="Verdana"/>
                <a:ea typeface="Verdana"/>
                <a:cs typeface="Verdana"/>
                <a:sym typeface="Verdana"/>
              </a:defRPr>
            </a:pPr>
            <a:r>
              <a:rPr lang="es-ES_tradnl" sz="1125" spc="-45" dirty="0">
                <a:solidFill>
                  <a:prstClr val="white"/>
                </a:solidFill>
                <a:latin typeface="Lato" charset="0"/>
                <a:ea typeface="Lato" charset="0"/>
                <a:cs typeface="Lato" charset="0"/>
                <a:sym typeface="Verdana"/>
              </a:rPr>
              <a:t>Calle Los Gavilanes 159, San Isidro - Lima, Perú  (511) 202 6100</a:t>
            </a:r>
          </a:p>
        </p:txBody>
      </p:sp>
      <p:sp>
        <p:nvSpPr>
          <p:cNvPr id="18" name="CuadroTexto 17"/>
          <p:cNvSpPr txBox="1"/>
          <p:nvPr/>
        </p:nvSpPr>
        <p:spPr>
          <a:xfrm>
            <a:off x="4471157" y="5356621"/>
            <a:ext cx="2070339" cy="265457"/>
          </a:xfrm>
          <a:prstGeom prst="rect">
            <a:avLst/>
          </a:prstGeom>
          <a:noFill/>
        </p:spPr>
        <p:txBody>
          <a:bodyPr wrap="square" rtlCol="0">
            <a:spAutoFit/>
          </a:bodyPr>
          <a:lstStyle/>
          <a:p>
            <a:pPr algn="ctr" fontAlgn="auto">
              <a:spcBef>
                <a:spcPts val="0"/>
              </a:spcBef>
              <a:spcAft>
                <a:spcPts val="0"/>
              </a:spcAft>
            </a:pPr>
            <a:r>
              <a:rPr lang="es-ES" sz="1125" dirty="0" err="1">
                <a:solidFill>
                  <a:srgbClr val="FFFFFF"/>
                </a:solidFill>
                <a:latin typeface="Arial"/>
                <a:cs typeface="Arial"/>
              </a:rPr>
              <a:t>comercial@ladersam.com</a:t>
            </a:r>
            <a:endParaRPr lang="es-ES" sz="1125" dirty="0">
              <a:solidFill>
                <a:srgbClr val="FFFFFF"/>
              </a:solidFill>
              <a:latin typeface="Arial"/>
              <a:cs typeface="Arial"/>
            </a:endParaRPr>
          </a:p>
        </p:txBody>
      </p:sp>
      <p:cxnSp>
        <p:nvCxnSpPr>
          <p:cNvPr id="19" name="Conector recto 18"/>
          <p:cNvCxnSpPr/>
          <p:nvPr/>
        </p:nvCxnSpPr>
        <p:spPr>
          <a:xfrm flipH="1" flipV="1">
            <a:off x="4477134" y="5243043"/>
            <a:ext cx="1186" cy="1501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Conector recto 22"/>
          <p:cNvCxnSpPr/>
          <p:nvPr/>
        </p:nvCxnSpPr>
        <p:spPr>
          <a:xfrm flipH="1" flipV="1">
            <a:off x="6528034" y="5243043"/>
            <a:ext cx="1186" cy="15017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CuadroTexto 23"/>
          <p:cNvSpPr txBox="1"/>
          <p:nvPr/>
        </p:nvSpPr>
        <p:spPr>
          <a:xfrm>
            <a:off x="6531776" y="5356621"/>
            <a:ext cx="2002301" cy="265457"/>
          </a:xfrm>
          <a:prstGeom prst="rect">
            <a:avLst/>
          </a:prstGeom>
          <a:noFill/>
        </p:spPr>
        <p:txBody>
          <a:bodyPr wrap="square" rtlCol="0">
            <a:spAutoFit/>
          </a:bodyPr>
          <a:lstStyle/>
          <a:p>
            <a:pPr algn="ctr" fontAlgn="auto">
              <a:spcBef>
                <a:spcPts val="0"/>
              </a:spcBef>
              <a:spcAft>
                <a:spcPts val="0"/>
              </a:spcAft>
            </a:pPr>
            <a:r>
              <a:rPr lang="es-ES" sz="1125" dirty="0" err="1">
                <a:solidFill>
                  <a:srgbClr val="FFFFFF"/>
                </a:solidFill>
                <a:latin typeface="Arial"/>
                <a:cs typeface="Arial"/>
              </a:rPr>
              <a:t>ladersam.com</a:t>
            </a:r>
            <a:endParaRPr lang="es-ES" sz="1125" dirty="0">
              <a:solidFill>
                <a:srgbClr val="FFFFFF"/>
              </a:solidFill>
              <a:latin typeface="Arial"/>
              <a:cs typeface="Arial"/>
            </a:endParaRPr>
          </a:p>
        </p:txBody>
      </p:sp>
      <p:sp>
        <p:nvSpPr>
          <p:cNvPr id="25" name="object 10"/>
          <p:cNvSpPr/>
          <p:nvPr/>
        </p:nvSpPr>
        <p:spPr>
          <a:xfrm>
            <a:off x="8306701" y="4609421"/>
            <a:ext cx="169204" cy="139754"/>
          </a:xfrm>
          <a:prstGeom prst="rect">
            <a:avLst/>
          </a:prstGeom>
          <a:blipFill rotWithShape="1">
            <a:blip r:embed="rId6"/>
            <a:srcRect/>
            <a:stretch>
              <a:fillRect/>
            </a:stretch>
          </a:blipFill>
          <a:ln w="12700" cap="flat">
            <a:noFill/>
            <a:miter lim="400000"/>
          </a:ln>
          <a:effectLst/>
        </p:spPr>
        <p:txBody>
          <a:bodyPr wrap="square" lIns="34289" tIns="34289" rIns="34289" bIns="34289" numCol="1" anchor="t">
            <a:noAutofit/>
          </a:bodyPr>
          <a:lstStyle/>
          <a:p>
            <a:pPr fontAlgn="auto">
              <a:spcBef>
                <a:spcPts val="0"/>
              </a:spcBef>
              <a:spcAft>
                <a:spcPts val="0"/>
              </a:spcAft>
            </a:pPr>
            <a:endParaRPr>
              <a:solidFill>
                <a:prstClr val="black"/>
              </a:solidFill>
              <a:latin typeface="Calibri"/>
            </a:endParaRPr>
          </a:p>
        </p:txBody>
      </p:sp>
      <p:sp>
        <p:nvSpPr>
          <p:cNvPr id="26" name="object 11"/>
          <p:cNvSpPr/>
          <p:nvPr/>
        </p:nvSpPr>
        <p:spPr>
          <a:xfrm>
            <a:off x="8360766" y="4323909"/>
            <a:ext cx="73172" cy="157079"/>
          </a:xfrm>
          <a:custGeom>
            <a:avLst/>
            <a:gdLst/>
            <a:ahLst/>
            <a:cxnLst>
              <a:cxn ang="0">
                <a:pos x="wd2" y="hd2"/>
              </a:cxn>
              <a:cxn ang="5400000">
                <a:pos x="wd2" y="hd2"/>
              </a:cxn>
              <a:cxn ang="10800000">
                <a:pos x="wd2" y="hd2"/>
              </a:cxn>
              <a:cxn ang="16200000">
                <a:pos x="wd2" y="hd2"/>
              </a:cxn>
            </a:cxnLst>
            <a:rect l="0" t="0" r="r" b="b"/>
            <a:pathLst>
              <a:path w="21600" h="21600" extrusionOk="0">
                <a:moveTo>
                  <a:pt x="21555" y="0"/>
                </a:moveTo>
                <a:lnTo>
                  <a:pt x="15161" y="0"/>
                </a:lnTo>
                <a:lnTo>
                  <a:pt x="10302" y="330"/>
                </a:lnTo>
                <a:lnTo>
                  <a:pt x="7095" y="1282"/>
                </a:lnTo>
                <a:lnTo>
                  <a:pt x="5327" y="2805"/>
                </a:lnTo>
                <a:lnTo>
                  <a:pt x="4785" y="4842"/>
                </a:lnTo>
                <a:lnTo>
                  <a:pt x="4785" y="7077"/>
                </a:lnTo>
                <a:lnTo>
                  <a:pt x="0" y="7077"/>
                </a:lnTo>
                <a:lnTo>
                  <a:pt x="0" y="10799"/>
                </a:lnTo>
                <a:lnTo>
                  <a:pt x="4785" y="10799"/>
                </a:lnTo>
                <a:lnTo>
                  <a:pt x="4785" y="21600"/>
                </a:lnTo>
                <a:lnTo>
                  <a:pt x="14365" y="21600"/>
                </a:lnTo>
                <a:lnTo>
                  <a:pt x="14365" y="10799"/>
                </a:lnTo>
                <a:lnTo>
                  <a:pt x="20755" y="10799"/>
                </a:lnTo>
                <a:lnTo>
                  <a:pt x="21600" y="7077"/>
                </a:lnTo>
                <a:lnTo>
                  <a:pt x="14365" y="7077"/>
                </a:lnTo>
                <a:lnTo>
                  <a:pt x="14375" y="4245"/>
                </a:lnTo>
                <a:lnTo>
                  <a:pt x="14568" y="3722"/>
                </a:lnTo>
                <a:lnTo>
                  <a:pt x="21555" y="3722"/>
                </a:lnTo>
                <a:lnTo>
                  <a:pt x="21555" y="0"/>
                </a:lnTo>
                <a:close/>
              </a:path>
            </a:pathLst>
          </a:custGeom>
          <a:solidFill>
            <a:srgbClr val="FFFFFF"/>
          </a:solidFill>
          <a:ln w="12700" cap="flat">
            <a:noFill/>
            <a:miter lim="400000"/>
          </a:ln>
          <a:effectLst/>
        </p:spPr>
        <p:txBody>
          <a:bodyPr wrap="square" lIns="34289" tIns="34289" rIns="34289" bIns="34289" numCol="1" anchor="t">
            <a:noAutofit/>
          </a:bodyPr>
          <a:lstStyle/>
          <a:p>
            <a:pPr fontAlgn="auto">
              <a:spcBef>
                <a:spcPts val="0"/>
              </a:spcBef>
              <a:spcAft>
                <a:spcPts val="0"/>
              </a:spcAft>
            </a:pPr>
            <a:endParaRPr>
              <a:solidFill>
                <a:prstClr val="black"/>
              </a:solidFill>
              <a:latin typeface="Calibri"/>
            </a:endParaRPr>
          </a:p>
        </p:txBody>
      </p:sp>
      <p:pic>
        <p:nvPicPr>
          <p:cNvPr id="27"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4387" y="4828701"/>
            <a:ext cx="181090" cy="173017"/>
          </a:xfrm>
          <a:prstGeom prst="rect">
            <a:avLst/>
          </a:prstGeom>
        </p:spPr>
      </p:pic>
      <p:sp>
        <p:nvSpPr>
          <p:cNvPr id="28" name="object 16"/>
          <p:cNvSpPr txBox="1"/>
          <p:nvPr/>
        </p:nvSpPr>
        <p:spPr>
          <a:xfrm>
            <a:off x="6316751" y="4338172"/>
            <a:ext cx="1886849" cy="12695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indent="9525" algn="r" fontAlgn="auto">
              <a:spcBef>
                <a:spcPts val="75"/>
              </a:spcBef>
              <a:spcAft>
                <a:spcPts val="0"/>
              </a:spcAft>
              <a:defRPr sz="900" spc="-90">
                <a:solidFill>
                  <a:srgbClr val="FFFFFF"/>
                </a:solidFill>
                <a:latin typeface="Verdana"/>
                <a:ea typeface="Verdana"/>
                <a:cs typeface="Verdana"/>
                <a:sym typeface="Verdana"/>
              </a:defRPr>
            </a:pPr>
            <a:r>
              <a:rPr sz="825" spc="-68" dirty="0">
                <a:solidFill>
                  <a:srgbClr val="FFFFFF"/>
                </a:solidFill>
                <a:latin typeface="Arial"/>
                <a:ea typeface="Verdana"/>
                <a:cs typeface="Arial"/>
                <a:sym typeface="Verdana"/>
              </a:rPr>
              <a:t>/Ladersam</a:t>
            </a:r>
            <a:r>
              <a:rPr sz="825" spc="-139" dirty="0">
                <a:solidFill>
                  <a:srgbClr val="FFFFFF"/>
                </a:solidFill>
                <a:latin typeface="Arial"/>
                <a:ea typeface="Verdana"/>
                <a:cs typeface="Arial"/>
                <a:sym typeface="Verdana"/>
              </a:rPr>
              <a:t> </a:t>
            </a:r>
            <a:r>
              <a:rPr sz="825" spc="-41" dirty="0">
                <a:solidFill>
                  <a:srgbClr val="FFFFFF"/>
                </a:solidFill>
                <a:latin typeface="Arial"/>
                <a:ea typeface="Verdana"/>
                <a:cs typeface="Arial"/>
                <a:sym typeface="Verdana"/>
              </a:rPr>
              <a:t>Perú</a:t>
            </a:r>
          </a:p>
        </p:txBody>
      </p:sp>
      <p:sp>
        <p:nvSpPr>
          <p:cNvPr id="29" name="Rectángulo 28"/>
          <p:cNvSpPr/>
          <p:nvPr/>
        </p:nvSpPr>
        <p:spPr>
          <a:xfrm>
            <a:off x="7292737" y="4565083"/>
            <a:ext cx="989373" cy="219291"/>
          </a:xfrm>
          <a:prstGeom prst="rect">
            <a:avLst/>
          </a:prstGeom>
        </p:spPr>
        <p:txBody>
          <a:bodyPr wrap="none">
            <a:spAutoFit/>
          </a:bodyPr>
          <a:lstStyle/>
          <a:p>
            <a:pPr algn="r" fontAlgn="auto">
              <a:spcBef>
                <a:spcPts val="0"/>
              </a:spcBef>
              <a:spcAft>
                <a:spcPts val="0"/>
              </a:spcAft>
            </a:pPr>
            <a:r>
              <a:rPr lang="es-ES" sz="825" dirty="0">
                <a:solidFill>
                  <a:srgbClr val="FFFFFF"/>
                </a:solidFill>
                <a:latin typeface="Arial"/>
                <a:cs typeface="Arial"/>
              </a:rPr>
              <a:t>@</a:t>
            </a:r>
            <a:r>
              <a:rPr lang="es-ES" sz="825" dirty="0" err="1">
                <a:solidFill>
                  <a:srgbClr val="FFFFFF"/>
                </a:solidFill>
                <a:latin typeface="Arial"/>
                <a:cs typeface="Arial"/>
              </a:rPr>
              <a:t>LadersamPeru</a:t>
            </a:r>
            <a:endParaRPr lang="es-ES" sz="825" dirty="0">
              <a:solidFill>
                <a:srgbClr val="FFFFFF"/>
              </a:solidFill>
              <a:latin typeface="Arial"/>
              <a:cs typeface="Arial"/>
            </a:endParaRPr>
          </a:p>
        </p:txBody>
      </p:sp>
      <p:sp>
        <p:nvSpPr>
          <p:cNvPr id="30" name="Rectángulo 29"/>
          <p:cNvSpPr/>
          <p:nvPr/>
        </p:nvSpPr>
        <p:spPr>
          <a:xfrm>
            <a:off x="7624557" y="4833823"/>
            <a:ext cx="657552" cy="219291"/>
          </a:xfrm>
          <a:prstGeom prst="rect">
            <a:avLst/>
          </a:prstGeom>
        </p:spPr>
        <p:txBody>
          <a:bodyPr wrap="none">
            <a:spAutoFit/>
          </a:bodyPr>
          <a:lstStyle/>
          <a:p>
            <a:pPr algn="r" fontAlgn="auto">
              <a:spcBef>
                <a:spcPts val="0"/>
              </a:spcBef>
              <a:spcAft>
                <a:spcPts val="0"/>
              </a:spcAft>
            </a:pPr>
            <a:r>
              <a:rPr lang="es-ES" sz="825" dirty="0" err="1">
                <a:solidFill>
                  <a:srgbClr val="FFFFFF"/>
                </a:solidFill>
                <a:latin typeface="Arial"/>
                <a:cs typeface="Arial"/>
              </a:rPr>
              <a:t>Ladersam</a:t>
            </a:r>
            <a:endParaRPr lang="es-ES" sz="825" dirty="0">
              <a:solidFill>
                <a:srgbClr val="FFFFFF"/>
              </a:solidFill>
              <a:latin typeface="Arial"/>
              <a:cs typeface="Arial"/>
            </a:endParaRPr>
          </a:p>
        </p:txBody>
      </p:sp>
      <p:pic>
        <p:nvPicPr>
          <p:cNvPr id="20" name="Picture 2" descr="Resultado de imagen para bkr png"/>
          <p:cNvPicPr>
            <a:picLocks noChangeAspect="1" noChangeArrowheads="1"/>
          </p:cNvPicPr>
          <p:nvPr/>
        </p:nvPicPr>
        <p:blipFill rotWithShape="1">
          <a:blip r:embed="rId8">
            <a:extLst>
              <a:ext uri="{28A0092B-C50C-407E-A947-70E740481C1C}">
                <a14:useLocalDpi xmlns:a14="http://schemas.microsoft.com/office/drawing/2010/main" val="0"/>
              </a:ext>
            </a:extLst>
          </a:blip>
          <a:srcRect t="33137" b="29423"/>
          <a:stretch/>
        </p:blipFill>
        <p:spPr bwMode="auto">
          <a:xfrm>
            <a:off x="6876256" y="2817820"/>
            <a:ext cx="1437602" cy="63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70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6100142"/>
          </a:xfrm>
          <a:prstGeom prst="rect">
            <a:avLst/>
          </a:prstGeom>
        </p:spPr>
      </p:pic>
      <p:sp>
        <p:nvSpPr>
          <p:cNvPr id="8" name="Marcador de contenido 2">
            <a:extLst>
              <a:ext uri="{FF2B5EF4-FFF2-40B4-BE49-F238E27FC236}">
                <a16:creationId xmlns:a16="http://schemas.microsoft.com/office/drawing/2014/main" xmlns="" id="{79ADAE87-EDE6-4E98-9285-5A8A97AF3155}"/>
              </a:ext>
            </a:extLst>
          </p:cNvPr>
          <p:cNvSpPr txBox="1">
            <a:spLocks/>
          </p:cNvSpPr>
          <p:nvPr/>
        </p:nvSpPr>
        <p:spPr>
          <a:xfrm>
            <a:off x="755576" y="4509120"/>
            <a:ext cx="5365948" cy="151216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just" fontAlgn="auto">
              <a:spcAft>
                <a:spcPts val="0"/>
              </a:spcAft>
              <a:buFont typeface="Wingdings" panose="05000000000000000000" pitchFamily="2" charset="2"/>
              <a:buChar char="ü"/>
            </a:pPr>
            <a:r>
              <a:rPr lang="es-PE" dirty="0" smtClean="0">
                <a:solidFill>
                  <a:prstClr val="white"/>
                </a:solidFill>
                <a:latin typeface="Arial"/>
                <a:cs typeface="Arial"/>
              </a:rPr>
              <a:t>Constituye una ayuda Gubernamental muy importante  a las empresas, por lo que merece revisar su tratamiento  contable y tributario en esta etapa de pandemia.</a:t>
            </a:r>
            <a:endParaRPr lang="es-PE" dirty="0">
              <a:solidFill>
                <a:prstClr val="white"/>
              </a:solidFill>
              <a:latin typeface="Arial"/>
              <a:cs typeface="Arial"/>
            </a:endParaRPr>
          </a:p>
          <a:p>
            <a:pPr algn="l" fontAlgn="auto">
              <a:spcAft>
                <a:spcPts val="0"/>
              </a:spcAft>
            </a:pPr>
            <a:endParaRPr lang="es-PE" dirty="0">
              <a:solidFill>
                <a:prstClr val="white"/>
              </a:solidFill>
              <a:latin typeface="Arial"/>
              <a:cs typeface="Arial"/>
            </a:endParaRPr>
          </a:p>
        </p:txBody>
      </p:sp>
      <p:pic>
        <p:nvPicPr>
          <p:cNvPr id="10" name="Imagen 9">
            <a:extLst>
              <a:ext uri="{FF2B5EF4-FFF2-40B4-BE49-F238E27FC236}">
                <a16:creationId xmlns:a16="http://schemas.microsoft.com/office/drawing/2014/main" xmlns="" id="{F4855885-EE9D-4A64-8F5B-6CA9DB8D6C66}"/>
              </a:ext>
            </a:extLst>
          </p:cNvPr>
          <p:cNvPicPr>
            <a:picLocks noChangeAspect="1"/>
          </p:cNvPicPr>
          <p:nvPr/>
        </p:nvPicPr>
        <p:blipFill rotWithShape="1">
          <a:blip r:embed="rId3" cstate="print">
            <a:biLevel thresh="25000"/>
            <a:extLst>
              <a:ext uri="{BEBA8EAE-BF5A-486C-A8C5-ECC9F3942E4B}">
                <a14:imgProps xmlns:a14="http://schemas.microsoft.com/office/drawing/2010/main">
                  <a14:imgLayer r:embed="rId4">
                    <a14:imgEffect>
                      <a14:backgroundRemoval t="8621" b="88506" l="5502" r="96117">
                        <a14:foregroundMark x1="10356" y1="50575" x2="10356" y2="50575"/>
                        <a14:foregroundMark x1="5502" y1="41954" x2="5502" y2="41954"/>
                        <a14:foregroundMark x1="23463" y1="34483" x2="23463" y2="34483"/>
                        <a14:foregroundMark x1="33981" y1="41954" x2="33981" y2="41954"/>
                        <a14:foregroundMark x1="46602" y1="48851" x2="46602" y2="48851"/>
                        <a14:foregroundMark x1="56311" y1="37356" x2="56311" y2="37356"/>
                        <a14:foregroundMark x1="82039" y1="41379" x2="82039" y2="41379"/>
                        <a14:foregroundMark x1="88997" y1="43678" x2="88997" y2="43678"/>
                        <a14:foregroundMark x1="91748" y1="59770" x2="91748" y2="59770"/>
                        <a14:foregroundMark x1="96117" y1="20115" x2="96117" y2="20115"/>
                        <a14:foregroundMark x1="84790" y1="44253" x2="84904" y2="37356"/>
                        <a14:backgroundMark x1="85761" y1="36782" x2="84790" y2="33333"/>
                        <a14:backgroundMark x1="84142" y1="32184" x2="84142" y2="35057"/>
                        <a14:backgroundMark x1="84304" y1="32759" x2="84304" y2="37356"/>
                      </a14:backgroundRemoval>
                    </a14:imgEffect>
                  </a14:imgLayer>
                </a14:imgProps>
              </a:ext>
              <a:ext uri="{28A0092B-C50C-407E-A947-70E740481C1C}">
                <a14:useLocalDpi xmlns:a14="http://schemas.microsoft.com/office/drawing/2010/main" val="0"/>
              </a:ext>
            </a:extLst>
          </a:blip>
          <a:srcRect l="78495"/>
          <a:stretch/>
        </p:blipFill>
        <p:spPr>
          <a:xfrm>
            <a:off x="10409889" y="995403"/>
            <a:ext cx="442226" cy="552011"/>
          </a:xfrm>
          <a:prstGeom prst="rect">
            <a:avLst/>
          </a:prstGeom>
        </p:spPr>
      </p:pic>
      <p:grpSp>
        <p:nvGrpSpPr>
          <p:cNvPr id="2" name="Agrupar 1"/>
          <p:cNvGrpSpPr/>
          <p:nvPr/>
        </p:nvGrpSpPr>
        <p:grpSpPr>
          <a:xfrm>
            <a:off x="8643123" y="404665"/>
            <a:ext cx="500877" cy="452586"/>
            <a:chOff x="10253579" y="6305790"/>
            <a:chExt cx="721894" cy="552210"/>
          </a:xfrm>
        </p:grpSpPr>
        <p:sp>
          <p:nvSpPr>
            <p:cNvPr id="9" name="Rectángulo 8">
              <a:extLst>
                <a:ext uri="{FF2B5EF4-FFF2-40B4-BE49-F238E27FC236}">
                  <a16:creationId xmlns:a16="http://schemas.microsoft.com/office/drawing/2014/main" xmlns="" id="{15D38BC4-D2F4-4734-98A0-07EEAF47469A}"/>
                </a:ext>
              </a:extLst>
            </p:cNvPr>
            <p:cNvSpPr/>
            <p:nvPr/>
          </p:nvSpPr>
          <p:spPr>
            <a:xfrm>
              <a:off x="10253579" y="6305790"/>
              <a:ext cx="721894" cy="552210"/>
            </a:xfrm>
            <a:prstGeom prst="rect">
              <a:avLst/>
            </a:prstGeom>
            <a:solidFill>
              <a:srgbClr val="1C1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PE">
                <a:solidFill>
                  <a:prstClr val="white"/>
                </a:solidFill>
              </a:endParaRPr>
            </a:p>
          </p:txBody>
        </p:sp>
        <p:sp>
          <p:nvSpPr>
            <p:cNvPr id="12" name="object 5">
              <a:extLst>
                <a:ext uri="{FF2B5EF4-FFF2-40B4-BE49-F238E27FC236}">
                  <a16:creationId xmlns:a16="http://schemas.microsoft.com/office/drawing/2014/main" xmlns="" id="{E3912537-71DD-483B-8D25-09E75077C297}"/>
                </a:ext>
              </a:extLst>
            </p:cNvPr>
            <p:cNvSpPr/>
            <p:nvPr/>
          </p:nvSpPr>
          <p:spPr>
            <a:xfrm>
              <a:off x="10518949" y="6466509"/>
              <a:ext cx="180000" cy="230771"/>
            </a:xfrm>
            <a:prstGeom prst="rect">
              <a:avLst/>
            </a:prstGeom>
            <a:blipFill>
              <a:blip r:embed="rId5"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grpSp>
      <p:pic>
        <p:nvPicPr>
          <p:cNvPr id="13" name="Imagen 12">
            <a:extLst>
              <a:ext uri="{FF2B5EF4-FFF2-40B4-BE49-F238E27FC236}">
                <a16:creationId xmlns:a16="http://schemas.microsoft.com/office/drawing/2014/main" xmlns="" id="{ED81A33B-32B7-4D03-89A0-F68C664CC4D6}"/>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8621" b="88506" l="4531" r="98382">
                        <a14:foregroundMark x1="14563" y1="44828" x2="14563" y2="44828"/>
                        <a14:foregroundMark x1="4531" y1="40805" x2="4531" y2="40805"/>
                        <a14:foregroundMark x1="21521" y1="50000" x2="21521" y2="50000"/>
                        <a14:foregroundMark x1="45955" y1="50000" x2="45955" y2="50000"/>
                        <a14:foregroundMark x1="55340" y1="37356" x2="55340" y2="37356"/>
                        <a14:foregroundMark x1="66343" y1="54023" x2="66343" y2="54023"/>
                        <a14:foregroundMark x1="93204" y1="29885" x2="93204" y2="29885"/>
                        <a14:foregroundMark x1="92233" y1="57471" x2="92233" y2="57471"/>
                        <a14:foregroundMark x1="81230" y1="57471" x2="81230" y2="57471"/>
                        <a14:foregroundMark x1="39968" y1="59195" x2="39968" y2="59195"/>
                        <a14:foregroundMark x1="84951" y1="38506" x2="84951" y2="38506"/>
                        <a14:backgroundMark x1="97249" y1="10345" x2="98867" y2="14943"/>
                      </a14:backgroundRemoval>
                    </a14:imgEffect>
                  </a14:imgLayer>
                </a14:imgProps>
              </a:ext>
              <a:ext uri="{28A0092B-C50C-407E-A947-70E740481C1C}">
                <a14:useLocalDpi xmlns:a14="http://schemas.microsoft.com/office/drawing/2010/main" val="0"/>
              </a:ext>
            </a:extLst>
          </a:blip>
          <a:srcRect l="79241" t="7615" b="16558"/>
          <a:stretch/>
        </p:blipFill>
        <p:spPr>
          <a:xfrm>
            <a:off x="611560" y="239683"/>
            <a:ext cx="720080" cy="617567"/>
          </a:xfrm>
          <a:prstGeom prst="rect">
            <a:avLst/>
          </a:prstGeom>
        </p:spPr>
      </p:pic>
      <p:sp>
        <p:nvSpPr>
          <p:cNvPr id="15" name="Marcador de contenido 2">
            <a:extLst>
              <a:ext uri="{FF2B5EF4-FFF2-40B4-BE49-F238E27FC236}">
                <a16:creationId xmlns:a16="http://schemas.microsoft.com/office/drawing/2014/main" xmlns="" id="{79ADAE87-EDE6-4E98-9285-5A8A97AF3155}"/>
              </a:ext>
            </a:extLst>
          </p:cNvPr>
          <p:cNvSpPr txBox="1">
            <a:spLocks/>
          </p:cNvSpPr>
          <p:nvPr/>
        </p:nvSpPr>
        <p:spPr>
          <a:xfrm>
            <a:off x="611560" y="1474817"/>
            <a:ext cx="7128792" cy="1487953"/>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fontAlgn="auto">
              <a:lnSpc>
                <a:spcPct val="60000"/>
              </a:lnSpc>
              <a:spcAft>
                <a:spcPts val="0"/>
              </a:spcAft>
              <a:buFont typeface="Wingdings" panose="05000000000000000000" pitchFamily="2" charset="2"/>
              <a:buChar char="q"/>
            </a:pPr>
            <a:r>
              <a:rPr lang="es-MX" sz="3600" b="1" spc="-113" dirty="0" smtClean="0">
                <a:solidFill>
                  <a:srgbClr val="E65235"/>
                </a:solidFill>
              </a:rPr>
              <a:t>LAS SUBVENCIONES DEL GOBIERNO ESTA VIGENTE EN TODO EL MUNDO</a:t>
            </a:r>
            <a:endParaRPr lang="es-PE" sz="3600" b="1" spc="-113" dirty="0" smtClean="0">
              <a:solidFill>
                <a:srgbClr val="E65235"/>
              </a:solidFill>
            </a:endParaRPr>
          </a:p>
          <a:p>
            <a:pPr algn="l" fontAlgn="auto">
              <a:lnSpc>
                <a:spcPct val="60000"/>
              </a:lnSpc>
              <a:spcAft>
                <a:spcPts val="0"/>
              </a:spcAft>
            </a:pPr>
            <a:r>
              <a:rPr lang="es-PE" sz="3600" b="1" spc="-113" dirty="0">
                <a:solidFill>
                  <a:srgbClr val="E65235"/>
                </a:solidFill>
              </a:rPr>
              <a:t> </a:t>
            </a:r>
            <a:r>
              <a:rPr lang="es-PE" sz="3600" b="1" spc="-113" dirty="0" smtClean="0">
                <a:solidFill>
                  <a:srgbClr val="E65235"/>
                </a:solidFill>
              </a:rPr>
              <a:t>                            </a:t>
            </a:r>
          </a:p>
        </p:txBody>
      </p:sp>
    </p:spTree>
    <p:extLst>
      <p:ext uri="{BB962C8B-B14F-4D97-AF65-F5344CB8AC3E}">
        <p14:creationId xmlns:p14="http://schemas.microsoft.com/office/powerpoint/2010/main" val="2427350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162"/>
            <a:ext cx="9144001" cy="600075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xmlns="" id="{7AC8DDC2-CC4F-4657-82ED-4EC15C406F1A}"/>
                  </a:ext>
                </a:extLst>
              </p14:cNvPr>
              <p14:cNvContentPartPr/>
              <p14:nvPr/>
            </p14:nvContentPartPr>
            <p14:xfrm>
              <a:off x="1881870" y="2345052"/>
              <a:ext cx="270" cy="270"/>
            </p14:xfrm>
          </p:contentPart>
        </mc:Choice>
        <mc:Fallback xmlns="">
          <p:pic>
            <p:nvPicPr>
              <p:cNvPr id="3" name="Entrada de lápiz 2">
                <a:extLst>
                  <a:ext uri="{FF2B5EF4-FFF2-40B4-BE49-F238E27FC236}">
                    <a16:creationId xmlns:a16="http://schemas.microsoft.com/office/drawing/2014/main" xmlns:p14="http://schemas.microsoft.com/office/powerpoint/2010/main" xmlns="" id="{7AC8DDC2-CC4F-4657-82ED-4EC15C406F1A}"/>
                  </a:ext>
                </a:extLst>
              </p:cNvPr>
              <p:cNvPicPr/>
              <p:nvPr/>
            </p:nvPicPr>
            <p:blipFill>
              <a:blip r:embed="rId5"/>
              <a:stretch>
                <a:fillRect/>
              </a:stretch>
            </p:blipFill>
            <p:spPr>
              <a:xfrm>
                <a:off x="1875120" y="233830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xmlns="" id="{3D7F07A7-EE47-4062-BB5A-A7C110BD26C8}"/>
                  </a:ext>
                </a:extLst>
              </p14:cNvPr>
              <p14:cNvContentPartPr/>
              <p14:nvPr/>
            </p14:nvContentPartPr>
            <p14:xfrm>
              <a:off x="4145010" y="3084042"/>
              <a:ext cx="270" cy="270"/>
            </p14:xfrm>
          </p:contentPart>
        </mc:Choice>
        <mc:Fallback xmlns="">
          <p:pic>
            <p:nvPicPr>
              <p:cNvPr id="5" name="Entrada de lápiz 4">
                <a:extLst>
                  <a:ext uri="{FF2B5EF4-FFF2-40B4-BE49-F238E27FC236}">
                    <a16:creationId xmlns:a16="http://schemas.microsoft.com/office/drawing/2014/main" xmlns:p14="http://schemas.microsoft.com/office/powerpoint/2010/main" xmlns="" id="{3D7F07A7-EE47-4062-BB5A-A7C110BD26C8}"/>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Entrada de lápiz 5">
                <a:extLst>
                  <a:ext uri="{FF2B5EF4-FFF2-40B4-BE49-F238E27FC236}">
                    <a16:creationId xmlns:a16="http://schemas.microsoft.com/office/drawing/2014/main" xmlns="" id="{49B33C65-3A0B-4045-9406-2922198E33C6}"/>
                  </a:ext>
                </a:extLst>
              </p14:cNvPr>
              <p14:cNvContentPartPr/>
              <p14:nvPr/>
            </p14:nvContentPartPr>
            <p14:xfrm>
              <a:off x="4145010" y="3084042"/>
              <a:ext cx="270" cy="270"/>
            </p14:xfrm>
          </p:contentPart>
        </mc:Choice>
        <mc:Fallback xmlns="">
          <p:pic>
            <p:nvPicPr>
              <p:cNvPr id="6" name="Entrada de lápiz 5">
                <a:extLst>
                  <a:ext uri="{FF2B5EF4-FFF2-40B4-BE49-F238E27FC236}">
                    <a16:creationId xmlns:a16="http://schemas.microsoft.com/office/drawing/2014/main" xmlns:p14="http://schemas.microsoft.com/office/powerpoint/2010/main" xmlns="" id="{49B33C65-3A0B-4045-9406-2922198E33C6}"/>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Entrada de lápiz 47">
                <a:extLst>
                  <a:ext uri="{FF2B5EF4-FFF2-40B4-BE49-F238E27FC236}">
                    <a16:creationId xmlns:a16="http://schemas.microsoft.com/office/drawing/2014/main" xmlns="" id="{36C96248-FB58-4432-AD0D-9F73875DFAA7}"/>
                  </a:ext>
                </a:extLst>
              </p14:cNvPr>
              <p14:cNvContentPartPr/>
              <p14:nvPr/>
            </p14:nvContentPartPr>
            <p14:xfrm>
              <a:off x="3695460" y="4387332"/>
              <a:ext cx="270" cy="270"/>
            </p14:xfrm>
          </p:contentPart>
        </mc:Choice>
        <mc:Fallback xmlns="">
          <p:pic>
            <p:nvPicPr>
              <p:cNvPr id="48" name="Entrada de lápiz 47">
                <a:extLst>
                  <a:ext uri="{FF2B5EF4-FFF2-40B4-BE49-F238E27FC236}">
                    <a16:creationId xmlns:a16="http://schemas.microsoft.com/office/drawing/2014/main" xmlns:p14="http://schemas.microsoft.com/office/powerpoint/2010/main" xmlns="" id="{36C96248-FB58-4432-AD0D-9F73875DFAA7}"/>
                  </a:ext>
                </a:extLst>
              </p:cNvPr>
              <p:cNvPicPr/>
              <p:nvPr/>
            </p:nvPicPr>
            <p:blipFill>
              <a:blip r:embed="rId5"/>
              <a:stretch>
                <a:fillRect/>
              </a:stretch>
            </p:blipFill>
            <p:spPr>
              <a:xfrm>
                <a:off x="3688710" y="4380582"/>
                <a:ext cx="13770" cy="13770"/>
              </a:xfrm>
              <a:prstGeom prst="rect">
                <a:avLst/>
              </a:prstGeom>
            </p:spPr>
          </p:pic>
        </mc:Fallback>
      </mc:AlternateContent>
      <p:grpSp>
        <p:nvGrpSpPr>
          <p:cNvPr id="52" name="Grupo 51">
            <a:extLst>
              <a:ext uri="{FF2B5EF4-FFF2-40B4-BE49-F238E27FC236}">
                <a16:creationId xmlns:a16="http://schemas.microsoft.com/office/drawing/2014/main" xmlns="" id="{3C970AB3-01C1-44CD-9E0F-06CF6B80E86B}"/>
              </a:ext>
            </a:extLst>
          </p:cNvPr>
          <p:cNvGrpSpPr/>
          <p:nvPr/>
        </p:nvGrpSpPr>
        <p:grpSpPr>
          <a:xfrm>
            <a:off x="7307520" y="3320292"/>
            <a:ext cx="270" cy="270"/>
            <a:chOff x="9743360" y="3128560"/>
            <a:chExt cx="360" cy="360"/>
          </a:xfrm>
        </p:grpSpPr>
        <mc:AlternateContent xmlns:mc="http://schemas.openxmlformats.org/markup-compatibility/2006" xmlns:p14="http://schemas.microsoft.com/office/powerpoint/2010/main">
          <mc:Choice Requires="p14">
            <p:contentPart p14:bwMode="auto" r:id="rId9">
              <p14:nvContentPartPr>
                <p14:cNvPr id="49" name="Entrada de lápiz 48">
                  <a:extLst>
                    <a:ext uri="{FF2B5EF4-FFF2-40B4-BE49-F238E27FC236}">
                      <a16:creationId xmlns:a16="http://schemas.microsoft.com/office/drawing/2014/main" xmlns="" id="{A44C867C-C26A-4871-8E6F-DC5230B066E1}"/>
                    </a:ext>
                  </a:extLst>
                </p14:cNvPr>
                <p14:cNvContentPartPr/>
                <p14:nvPr/>
              </p14:nvContentPartPr>
              <p14:xfrm>
                <a:off x="9743360" y="3128560"/>
                <a:ext cx="360" cy="360"/>
              </p14:xfrm>
            </p:contentPart>
          </mc:Choice>
          <mc:Fallback xmlns="">
            <p:pic>
              <p:nvPicPr>
                <p:cNvPr id="49" name="Entrada de lápiz 48">
                  <a:extLst>
                    <a:ext uri="{FF2B5EF4-FFF2-40B4-BE49-F238E27FC236}">
                      <a16:creationId xmlns:a16="http://schemas.microsoft.com/office/drawing/2014/main" xmlns:p14="http://schemas.microsoft.com/office/powerpoint/2010/main" xmlns="" id="{A44C867C-C26A-4871-8E6F-DC5230B066E1}"/>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Entrada de lápiz 49">
                  <a:extLst>
                    <a:ext uri="{FF2B5EF4-FFF2-40B4-BE49-F238E27FC236}">
                      <a16:creationId xmlns:a16="http://schemas.microsoft.com/office/drawing/2014/main" xmlns="" id="{2ADEA4B0-EFF0-4CA6-B28D-E26D1248276C}"/>
                    </a:ext>
                  </a:extLst>
                </p14:cNvPr>
                <p14:cNvContentPartPr/>
                <p14:nvPr/>
              </p14:nvContentPartPr>
              <p14:xfrm>
                <a:off x="9743360" y="3128560"/>
                <a:ext cx="360" cy="360"/>
              </p14:xfrm>
            </p:contentPart>
          </mc:Choice>
          <mc:Fallback xmlns="">
            <p:pic>
              <p:nvPicPr>
                <p:cNvPr id="50" name="Entrada de lápiz 49">
                  <a:extLst>
                    <a:ext uri="{FF2B5EF4-FFF2-40B4-BE49-F238E27FC236}">
                      <a16:creationId xmlns:a16="http://schemas.microsoft.com/office/drawing/2014/main" xmlns:p14="http://schemas.microsoft.com/office/powerpoint/2010/main" xmlns="" id="{2ADEA4B0-EFF0-4CA6-B28D-E26D1248276C}"/>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Entrada de lápiz 50">
                  <a:extLst>
                    <a:ext uri="{FF2B5EF4-FFF2-40B4-BE49-F238E27FC236}">
                      <a16:creationId xmlns:a16="http://schemas.microsoft.com/office/drawing/2014/main" xmlns="" id="{8B1A5890-243F-48F3-90C8-E67C25563C6A}"/>
                    </a:ext>
                  </a:extLst>
                </p14:cNvPr>
                <p14:cNvContentPartPr/>
                <p14:nvPr/>
              </p14:nvContentPartPr>
              <p14:xfrm>
                <a:off x="9743360" y="3128560"/>
                <a:ext cx="360" cy="360"/>
              </p14:xfrm>
            </p:contentPart>
          </mc:Choice>
          <mc:Fallback xmlns="">
            <p:pic>
              <p:nvPicPr>
                <p:cNvPr id="51" name="Entrada de lápiz 50">
                  <a:extLst>
                    <a:ext uri="{FF2B5EF4-FFF2-40B4-BE49-F238E27FC236}">
                      <a16:creationId xmlns:a16="http://schemas.microsoft.com/office/drawing/2014/main" xmlns:p14="http://schemas.microsoft.com/office/powerpoint/2010/main" xmlns="" id="{8B1A5890-243F-48F3-90C8-E67C25563C6A}"/>
                    </a:ext>
                  </a:extLst>
                </p:cNvPr>
                <p:cNvPicPr/>
                <p:nvPr/>
              </p:nvPicPr>
              <p:blipFill>
                <a:blip r:embed="rId5"/>
                <a:stretch>
                  <a:fillRect/>
                </a:stretch>
              </p:blipFill>
              <p:spPr>
                <a:xfrm>
                  <a:off x="9734360" y="3119560"/>
                  <a:ext cx="18360" cy="18360"/>
                </a:xfrm>
                <a:prstGeom prst="rect">
                  <a:avLst/>
                </a:prstGeom>
              </p:spPr>
            </p:pic>
          </mc:Fallback>
        </mc:AlternateContent>
      </p:grpSp>
      <p:sp>
        <p:nvSpPr>
          <p:cNvPr id="20" name="object 5">
            <a:extLst>
              <a:ext uri="{FF2B5EF4-FFF2-40B4-BE49-F238E27FC236}">
                <a16:creationId xmlns:a16="http://schemas.microsoft.com/office/drawing/2014/main" xmlns="" id="{0A4B2ACC-493C-468D-B675-464F8EEFBD51}"/>
              </a:ext>
            </a:extLst>
          </p:cNvPr>
          <p:cNvSpPr/>
          <p:nvPr/>
        </p:nvSpPr>
        <p:spPr>
          <a:xfrm>
            <a:off x="148898" y="5707132"/>
            <a:ext cx="135000" cy="173078"/>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CuadroTexto 1"/>
          <p:cNvSpPr txBox="1"/>
          <p:nvPr/>
        </p:nvSpPr>
        <p:spPr>
          <a:xfrm>
            <a:off x="1691680" y="1124744"/>
            <a:ext cx="4608512" cy="584775"/>
          </a:xfrm>
          <a:prstGeom prst="rect">
            <a:avLst/>
          </a:prstGeom>
          <a:noFill/>
        </p:spPr>
        <p:txBody>
          <a:bodyPr wrap="square" rtlCol="0">
            <a:spAutoFit/>
          </a:bodyPr>
          <a:lstStyle/>
          <a:p>
            <a:pPr algn="ctr" fontAlgn="auto">
              <a:lnSpc>
                <a:spcPct val="80000"/>
              </a:lnSpc>
              <a:spcBef>
                <a:spcPts val="0"/>
              </a:spcBef>
              <a:spcAft>
                <a:spcPts val="0"/>
              </a:spcAft>
            </a:pPr>
            <a:r>
              <a:rPr lang="es-MX" sz="2700" b="1" dirty="0" smtClean="0">
                <a:solidFill>
                  <a:srgbClr val="E65235"/>
                </a:solidFill>
                <a:latin typeface="Arial"/>
                <a:cs typeface="Arial"/>
              </a:rPr>
              <a:t>           </a:t>
            </a:r>
            <a:r>
              <a:rPr lang="es-MX" sz="4000" b="1" dirty="0" smtClean="0">
                <a:solidFill>
                  <a:srgbClr val="E65235"/>
                </a:solidFill>
                <a:latin typeface="Arial"/>
                <a:cs typeface="Arial"/>
              </a:rPr>
              <a:t>CONTENIDO</a:t>
            </a:r>
            <a:endParaRPr lang="es-PE" sz="4000" b="1" dirty="0">
              <a:solidFill>
                <a:srgbClr val="E65235"/>
              </a:solidFill>
              <a:latin typeface="Arial"/>
              <a:cs typeface="Arial"/>
            </a:endParaRPr>
          </a:p>
        </p:txBody>
      </p:sp>
      <p:grpSp>
        <p:nvGrpSpPr>
          <p:cNvPr id="22" name="Agrupar 21"/>
          <p:cNvGrpSpPr/>
          <p:nvPr/>
        </p:nvGrpSpPr>
        <p:grpSpPr>
          <a:xfrm>
            <a:off x="8643123" y="282478"/>
            <a:ext cx="500877" cy="482226"/>
            <a:chOff x="10253579" y="6305790"/>
            <a:chExt cx="721894" cy="552210"/>
          </a:xfrm>
        </p:grpSpPr>
        <p:sp>
          <p:nvSpPr>
            <p:cNvPr id="23" name="Rectángulo 22">
              <a:extLst>
                <a:ext uri="{FF2B5EF4-FFF2-40B4-BE49-F238E27FC236}">
                  <a16:creationId xmlns:a16="http://schemas.microsoft.com/office/drawing/2014/main" xmlns="" id="{15D38BC4-D2F4-4734-98A0-07EEAF47469A}"/>
                </a:ext>
              </a:extLst>
            </p:cNvPr>
            <p:cNvSpPr/>
            <p:nvPr/>
          </p:nvSpPr>
          <p:spPr>
            <a:xfrm>
              <a:off x="10253579" y="6305790"/>
              <a:ext cx="721894" cy="552210"/>
            </a:xfrm>
            <a:prstGeom prst="rect">
              <a:avLst/>
            </a:prstGeom>
            <a:solidFill>
              <a:srgbClr val="1C1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PE">
                <a:solidFill>
                  <a:prstClr val="white"/>
                </a:solidFill>
              </a:endParaRPr>
            </a:p>
          </p:txBody>
        </p:sp>
        <p:sp>
          <p:nvSpPr>
            <p:cNvPr id="24" name="object 5">
              <a:extLst>
                <a:ext uri="{FF2B5EF4-FFF2-40B4-BE49-F238E27FC236}">
                  <a16:creationId xmlns:a16="http://schemas.microsoft.com/office/drawing/2014/main" xmlns="" id="{E3912537-71DD-483B-8D25-09E75077C297}"/>
                </a:ext>
              </a:extLst>
            </p:cNvPr>
            <p:cNvSpPr/>
            <p:nvPr/>
          </p:nvSpPr>
          <p:spPr>
            <a:xfrm>
              <a:off x="10518949" y="6466509"/>
              <a:ext cx="180000" cy="230771"/>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grpSp>
      <p:sp>
        <p:nvSpPr>
          <p:cNvPr id="8" name="Rectángulo 7"/>
          <p:cNvSpPr/>
          <p:nvPr/>
        </p:nvSpPr>
        <p:spPr>
          <a:xfrm>
            <a:off x="971599" y="2345052"/>
            <a:ext cx="7671523" cy="4007251"/>
          </a:xfrm>
          <a:prstGeom prst="rect">
            <a:avLst/>
          </a:prstGeom>
        </p:spPr>
        <p:txBody>
          <a:bodyPr wrap="square">
            <a:spAutoFit/>
          </a:bodyPr>
          <a:lstStyle/>
          <a:p>
            <a:pPr marL="342900" indent="-342900">
              <a:lnSpc>
                <a:spcPct val="80000"/>
              </a:lnSpc>
              <a:spcBef>
                <a:spcPct val="20000"/>
              </a:spcBef>
              <a:buFont typeface="Wingdings" pitchFamily="2" charset="2"/>
              <a:buNone/>
            </a:pPr>
            <a:r>
              <a:rPr lang="es-PE" sz="3600" dirty="0" smtClean="0"/>
              <a:t>I.   </a:t>
            </a:r>
            <a:r>
              <a:rPr lang="es-PE" sz="3600" dirty="0" smtClean="0"/>
              <a:t>Antecedentes</a:t>
            </a:r>
            <a:endParaRPr lang="es-PE" sz="3600" dirty="0"/>
          </a:p>
          <a:p>
            <a:pPr marL="342900" indent="-342900">
              <a:lnSpc>
                <a:spcPct val="80000"/>
              </a:lnSpc>
              <a:spcBef>
                <a:spcPct val="20000"/>
              </a:spcBef>
              <a:buFont typeface="Wingdings" pitchFamily="2" charset="2"/>
              <a:buNone/>
            </a:pPr>
            <a:r>
              <a:rPr lang="es-PE" sz="3600" dirty="0" smtClean="0"/>
              <a:t>II.  </a:t>
            </a:r>
            <a:r>
              <a:rPr lang="es-PE" sz="3600" dirty="0"/>
              <a:t>Alcance</a:t>
            </a:r>
          </a:p>
          <a:p>
            <a:pPr marL="342900" indent="-342900">
              <a:lnSpc>
                <a:spcPct val="80000"/>
              </a:lnSpc>
              <a:spcBef>
                <a:spcPct val="20000"/>
              </a:spcBef>
              <a:buFont typeface="Wingdings" pitchFamily="2" charset="2"/>
              <a:buNone/>
            </a:pPr>
            <a:r>
              <a:rPr lang="es-PE" sz="3600" dirty="0" smtClean="0"/>
              <a:t>III. </a:t>
            </a:r>
            <a:r>
              <a:rPr lang="es-PE" sz="3600" dirty="0" smtClean="0"/>
              <a:t>Definiciones</a:t>
            </a:r>
            <a:endParaRPr lang="es-PE" sz="3600" dirty="0"/>
          </a:p>
          <a:p>
            <a:pPr marL="342900" indent="-342900">
              <a:lnSpc>
                <a:spcPct val="80000"/>
              </a:lnSpc>
              <a:spcBef>
                <a:spcPct val="20000"/>
              </a:spcBef>
              <a:buFont typeface="Wingdings" pitchFamily="2" charset="2"/>
              <a:buNone/>
            </a:pPr>
            <a:r>
              <a:rPr lang="es-PE" sz="3600" dirty="0" smtClean="0"/>
              <a:t>IV. </a:t>
            </a:r>
            <a:r>
              <a:rPr lang="es-PE" sz="3600" dirty="0" smtClean="0"/>
              <a:t>Dos </a:t>
            </a:r>
            <a:r>
              <a:rPr lang="es-PE" sz="3600" dirty="0" smtClean="0"/>
              <a:t>métodos para contabilizar </a:t>
            </a:r>
            <a:r>
              <a:rPr lang="es-PE" sz="3600" dirty="0" smtClean="0"/>
              <a:t>         la </a:t>
            </a:r>
            <a:r>
              <a:rPr lang="es-PE" sz="3600" dirty="0" smtClean="0"/>
              <a:t>subvención. </a:t>
            </a:r>
          </a:p>
          <a:p>
            <a:pPr marL="342900" indent="-342900">
              <a:lnSpc>
                <a:spcPct val="80000"/>
              </a:lnSpc>
              <a:spcBef>
                <a:spcPct val="20000"/>
              </a:spcBef>
              <a:buFont typeface="Wingdings" pitchFamily="2" charset="2"/>
              <a:buNone/>
            </a:pPr>
            <a:r>
              <a:rPr lang="es-PE" sz="3600" dirty="0" smtClean="0"/>
              <a:t>V. </a:t>
            </a:r>
            <a:r>
              <a:rPr lang="es-PE" sz="3600" dirty="0" smtClean="0"/>
              <a:t> </a:t>
            </a:r>
            <a:r>
              <a:rPr lang="es-PE" sz="3600" dirty="0" smtClean="0"/>
              <a:t>Casos en el Peru, alineados a           los párrafos 16, 17,19 y 29.</a:t>
            </a:r>
            <a:endParaRPr lang="es-PE" sz="3600" dirty="0"/>
          </a:p>
          <a:p>
            <a:pPr marL="273050" indent="-273050" algn="just" fontAlgn="auto">
              <a:spcBef>
                <a:spcPts val="0"/>
              </a:spcBef>
              <a:spcAft>
                <a:spcPts val="0"/>
              </a:spcAft>
              <a:defRPr/>
            </a:pPr>
            <a:endParaRPr lang="es-ES" sz="2400" dirty="0"/>
          </a:p>
        </p:txBody>
      </p:sp>
    </p:spTree>
    <p:extLst>
      <p:ext uri="{BB962C8B-B14F-4D97-AF65-F5344CB8AC3E}">
        <p14:creationId xmlns:p14="http://schemas.microsoft.com/office/powerpoint/2010/main" val="1408605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65"/>
            <a:ext cx="9144001" cy="600075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xmlns="" id="{7AC8DDC2-CC4F-4657-82ED-4EC15C406F1A}"/>
                  </a:ext>
                </a:extLst>
              </p14:cNvPr>
              <p14:cNvContentPartPr/>
              <p14:nvPr/>
            </p14:nvContentPartPr>
            <p14:xfrm>
              <a:off x="1881870" y="2345052"/>
              <a:ext cx="270" cy="270"/>
            </p14:xfrm>
          </p:contentPart>
        </mc:Choice>
        <mc:Fallback xmlns="">
          <p:pic>
            <p:nvPicPr>
              <p:cNvPr id="3" name="Entrada de lápiz 2">
                <a:extLst>
                  <a:ext uri="{FF2B5EF4-FFF2-40B4-BE49-F238E27FC236}">
                    <a16:creationId xmlns:a16="http://schemas.microsoft.com/office/drawing/2014/main" xmlns:p14="http://schemas.microsoft.com/office/powerpoint/2010/main" xmlns="" id="{7AC8DDC2-CC4F-4657-82ED-4EC15C406F1A}"/>
                  </a:ext>
                </a:extLst>
              </p:cNvPr>
              <p:cNvPicPr/>
              <p:nvPr/>
            </p:nvPicPr>
            <p:blipFill>
              <a:blip r:embed="rId5"/>
              <a:stretch>
                <a:fillRect/>
              </a:stretch>
            </p:blipFill>
            <p:spPr>
              <a:xfrm>
                <a:off x="1875120" y="233830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xmlns="" id="{3D7F07A7-EE47-4062-BB5A-A7C110BD26C8}"/>
                  </a:ext>
                </a:extLst>
              </p14:cNvPr>
              <p14:cNvContentPartPr/>
              <p14:nvPr/>
            </p14:nvContentPartPr>
            <p14:xfrm>
              <a:off x="4145010" y="3084042"/>
              <a:ext cx="270" cy="270"/>
            </p14:xfrm>
          </p:contentPart>
        </mc:Choice>
        <mc:Fallback xmlns="">
          <p:pic>
            <p:nvPicPr>
              <p:cNvPr id="5" name="Entrada de lápiz 4">
                <a:extLst>
                  <a:ext uri="{FF2B5EF4-FFF2-40B4-BE49-F238E27FC236}">
                    <a16:creationId xmlns:a16="http://schemas.microsoft.com/office/drawing/2014/main" xmlns:p14="http://schemas.microsoft.com/office/powerpoint/2010/main" xmlns="" id="{3D7F07A7-EE47-4062-BB5A-A7C110BD26C8}"/>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Entrada de lápiz 5">
                <a:extLst>
                  <a:ext uri="{FF2B5EF4-FFF2-40B4-BE49-F238E27FC236}">
                    <a16:creationId xmlns:a16="http://schemas.microsoft.com/office/drawing/2014/main" xmlns="" id="{49B33C65-3A0B-4045-9406-2922198E33C6}"/>
                  </a:ext>
                </a:extLst>
              </p14:cNvPr>
              <p14:cNvContentPartPr/>
              <p14:nvPr/>
            </p14:nvContentPartPr>
            <p14:xfrm>
              <a:off x="4145010" y="3084042"/>
              <a:ext cx="270" cy="270"/>
            </p14:xfrm>
          </p:contentPart>
        </mc:Choice>
        <mc:Fallback xmlns="">
          <p:pic>
            <p:nvPicPr>
              <p:cNvPr id="6" name="Entrada de lápiz 5">
                <a:extLst>
                  <a:ext uri="{FF2B5EF4-FFF2-40B4-BE49-F238E27FC236}">
                    <a16:creationId xmlns:a16="http://schemas.microsoft.com/office/drawing/2014/main" xmlns:p14="http://schemas.microsoft.com/office/powerpoint/2010/main" xmlns="" id="{49B33C65-3A0B-4045-9406-2922198E33C6}"/>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Entrada de lápiz 47">
                <a:extLst>
                  <a:ext uri="{FF2B5EF4-FFF2-40B4-BE49-F238E27FC236}">
                    <a16:creationId xmlns:a16="http://schemas.microsoft.com/office/drawing/2014/main" xmlns="" id="{36C96248-FB58-4432-AD0D-9F73875DFAA7}"/>
                  </a:ext>
                </a:extLst>
              </p14:cNvPr>
              <p14:cNvContentPartPr/>
              <p14:nvPr/>
            </p14:nvContentPartPr>
            <p14:xfrm>
              <a:off x="3695460" y="4387332"/>
              <a:ext cx="270" cy="270"/>
            </p14:xfrm>
          </p:contentPart>
        </mc:Choice>
        <mc:Fallback xmlns="">
          <p:pic>
            <p:nvPicPr>
              <p:cNvPr id="48" name="Entrada de lápiz 47">
                <a:extLst>
                  <a:ext uri="{FF2B5EF4-FFF2-40B4-BE49-F238E27FC236}">
                    <a16:creationId xmlns:a16="http://schemas.microsoft.com/office/drawing/2014/main" xmlns:p14="http://schemas.microsoft.com/office/powerpoint/2010/main" xmlns="" id="{36C96248-FB58-4432-AD0D-9F73875DFAA7}"/>
                  </a:ext>
                </a:extLst>
              </p:cNvPr>
              <p:cNvPicPr/>
              <p:nvPr/>
            </p:nvPicPr>
            <p:blipFill>
              <a:blip r:embed="rId5"/>
              <a:stretch>
                <a:fillRect/>
              </a:stretch>
            </p:blipFill>
            <p:spPr>
              <a:xfrm>
                <a:off x="3688710" y="4380582"/>
                <a:ext cx="13770" cy="13770"/>
              </a:xfrm>
              <a:prstGeom prst="rect">
                <a:avLst/>
              </a:prstGeom>
            </p:spPr>
          </p:pic>
        </mc:Fallback>
      </mc:AlternateContent>
      <p:grpSp>
        <p:nvGrpSpPr>
          <p:cNvPr id="52" name="Grupo 51">
            <a:extLst>
              <a:ext uri="{FF2B5EF4-FFF2-40B4-BE49-F238E27FC236}">
                <a16:creationId xmlns:a16="http://schemas.microsoft.com/office/drawing/2014/main" xmlns="" id="{3C970AB3-01C1-44CD-9E0F-06CF6B80E86B}"/>
              </a:ext>
            </a:extLst>
          </p:cNvPr>
          <p:cNvGrpSpPr/>
          <p:nvPr/>
        </p:nvGrpSpPr>
        <p:grpSpPr>
          <a:xfrm>
            <a:off x="7307520" y="3320292"/>
            <a:ext cx="270" cy="270"/>
            <a:chOff x="9743360" y="3128560"/>
            <a:chExt cx="360" cy="360"/>
          </a:xfrm>
        </p:grpSpPr>
        <mc:AlternateContent xmlns:mc="http://schemas.openxmlformats.org/markup-compatibility/2006" xmlns:p14="http://schemas.microsoft.com/office/powerpoint/2010/main">
          <mc:Choice Requires="p14">
            <p:contentPart p14:bwMode="auto" r:id="rId9">
              <p14:nvContentPartPr>
                <p14:cNvPr id="49" name="Entrada de lápiz 48">
                  <a:extLst>
                    <a:ext uri="{FF2B5EF4-FFF2-40B4-BE49-F238E27FC236}">
                      <a16:creationId xmlns:a16="http://schemas.microsoft.com/office/drawing/2014/main" xmlns="" id="{A44C867C-C26A-4871-8E6F-DC5230B066E1}"/>
                    </a:ext>
                  </a:extLst>
                </p14:cNvPr>
                <p14:cNvContentPartPr/>
                <p14:nvPr/>
              </p14:nvContentPartPr>
              <p14:xfrm>
                <a:off x="9743360" y="3128560"/>
                <a:ext cx="360" cy="360"/>
              </p14:xfrm>
            </p:contentPart>
          </mc:Choice>
          <mc:Fallback xmlns="">
            <p:pic>
              <p:nvPicPr>
                <p:cNvPr id="49" name="Entrada de lápiz 48">
                  <a:extLst>
                    <a:ext uri="{FF2B5EF4-FFF2-40B4-BE49-F238E27FC236}">
                      <a16:creationId xmlns:a16="http://schemas.microsoft.com/office/drawing/2014/main" xmlns:p14="http://schemas.microsoft.com/office/powerpoint/2010/main" xmlns="" id="{A44C867C-C26A-4871-8E6F-DC5230B066E1}"/>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Entrada de lápiz 49">
                  <a:extLst>
                    <a:ext uri="{FF2B5EF4-FFF2-40B4-BE49-F238E27FC236}">
                      <a16:creationId xmlns:a16="http://schemas.microsoft.com/office/drawing/2014/main" xmlns="" id="{2ADEA4B0-EFF0-4CA6-B28D-E26D1248276C}"/>
                    </a:ext>
                  </a:extLst>
                </p14:cNvPr>
                <p14:cNvContentPartPr/>
                <p14:nvPr/>
              </p14:nvContentPartPr>
              <p14:xfrm>
                <a:off x="9743360" y="3128560"/>
                <a:ext cx="360" cy="360"/>
              </p14:xfrm>
            </p:contentPart>
          </mc:Choice>
          <mc:Fallback xmlns="">
            <p:pic>
              <p:nvPicPr>
                <p:cNvPr id="50" name="Entrada de lápiz 49">
                  <a:extLst>
                    <a:ext uri="{FF2B5EF4-FFF2-40B4-BE49-F238E27FC236}">
                      <a16:creationId xmlns:a16="http://schemas.microsoft.com/office/drawing/2014/main" xmlns:p14="http://schemas.microsoft.com/office/powerpoint/2010/main" xmlns="" id="{2ADEA4B0-EFF0-4CA6-B28D-E26D1248276C}"/>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Entrada de lápiz 50">
                  <a:extLst>
                    <a:ext uri="{FF2B5EF4-FFF2-40B4-BE49-F238E27FC236}">
                      <a16:creationId xmlns:a16="http://schemas.microsoft.com/office/drawing/2014/main" xmlns="" id="{8B1A5890-243F-48F3-90C8-E67C25563C6A}"/>
                    </a:ext>
                  </a:extLst>
                </p14:cNvPr>
                <p14:cNvContentPartPr/>
                <p14:nvPr/>
              </p14:nvContentPartPr>
              <p14:xfrm>
                <a:off x="9743360" y="3128560"/>
                <a:ext cx="360" cy="360"/>
              </p14:xfrm>
            </p:contentPart>
          </mc:Choice>
          <mc:Fallback xmlns="">
            <p:pic>
              <p:nvPicPr>
                <p:cNvPr id="51" name="Entrada de lápiz 50">
                  <a:extLst>
                    <a:ext uri="{FF2B5EF4-FFF2-40B4-BE49-F238E27FC236}">
                      <a16:creationId xmlns:a16="http://schemas.microsoft.com/office/drawing/2014/main" xmlns:p14="http://schemas.microsoft.com/office/powerpoint/2010/main" xmlns="" id="{8B1A5890-243F-48F3-90C8-E67C25563C6A}"/>
                    </a:ext>
                  </a:extLst>
                </p:cNvPr>
                <p:cNvPicPr/>
                <p:nvPr/>
              </p:nvPicPr>
              <p:blipFill>
                <a:blip r:embed="rId5"/>
                <a:stretch>
                  <a:fillRect/>
                </a:stretch>
              </p:blipFill>
              <p:spPr>
                <a:xfrm>
                  <a:off x="9734360" y="3119560"/>
                  <a:ext cx="18360" cy="18360"/>
                </a:xfrm>
                <a:prstGeom prst="rect">
                  <a:avLst/>
                </a:prstGeom>
              </p:spPr>
            </p:pic>
          </mc:Fallback>
        </mc:AlternateContent>
      </p:grpSp>
      <p:sp>
        <p:nvSpPr>
          <p:cNvPr id="20" name="object 5">
            <a:extLst>
              <a:ext uri="{FF2B5EF4-FFF2-40B4-BE49-F238E27FC236}">
                <a16:creationId xmlns:a16="http://schemas.microsoft.com/office/drawing/2014/main" xmlns="" id="{0A4B2ACC-493C-468D-B675-464F8EEFBD51}"/>
              </a:ext>
            </a:extLst>
          </p:cNvPr>
          <p:cNvSpPr/>
          <p:nvPr/>
        </p:nvSpPr>
        <p:spPr>
          <a:xfrm>
            <a:off x="148898" y="5707132"/>
            <a:ext cx="135000" cy="173078"/>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CuadroTexto 1"/>
          <p:cNvSpPr txBox="1"/>
          <p:nvPr/>
        </p:nvSpPr>
        <p:spPr>
          <a:xfrm>
            <a:off x="1691680" y="1124744"/>
            <a:ext cx="4608512" cy="424732"/>
          </a:xfrm>
          <a:prstGeom prst="rect">
            <a:avLst/>
          </a:prstGeom>
          <a:noFill/>
        </p:spPr>
        <p:txBody>
          <a:bodyPr wrap="square" rtlCol="0">
            <a:spAutoFit/>
          </a:bodyPr>
          <a:lstStyle/>
          <a:p>
            <a:pPr algn="ctr" fontAlgn="auto">
              <a:lnSpc>
                <a:spcPct val="80000"/>
              </a:lnSpc>
              <a:spcBef>
                <a:spcPts val="0"/>
              </a:spcBef>
              <a:spcAft>
                <a:spcPts val="0"/>
              </a:spcAft>
            </a:pPr>
            <a:r>
              <a:rPr lang="es-MX" sz="2700" b="1" dirty="0" smtClean="0">
                <a:solidFill>
                  <a:srgbClr val="E65235"/>
                </a:solidFill>
                <a:latin typeface="Arial"/>
                <a:cs typeface="Arial"/>
              </a:rPr>
              <a:t>         1. ANTECEDENTES</a:t>
            </a:r>
            <a:endParaRPr lang="es-PE" sz="2700" b="1" dirty="0">
              <a:solidFill>
                <a:srgbClr val="E65235"/>
              </a:solidFill>
              <a:latin typeface="Arial"/>
              <a:cs typeface="Arial"/>
            </a:endParaRPr>
          </a:p>
        </p:txBody>
      </p:sp>
      <p:grpSp>
        <p:nvGrpSpPr>
          <p:cNvPr id="22" name="Agrupar 21"/>
          <p:cNvGrpSpPr/>
          <p:nvPr/>
        </p:nvGrpSpPr>
        <p:grpSpPr>
          <a:xfrm>
            <a:off x="8643123" y="282478"/>
            <a:ext cx="500877" cy="482226"/>
            <a:chOff x="10253579" y="6305790"/>
            <a:chExt cx="721894" cy="552210"/>
          </a:xfrm>
        </p:grpSpPr>
        <p:sp>
          <p:nvSpPr>
            <p:cNvPr id="23" name="Rectángulo 22">
              <a:extLst>
                <a:ext uri="{FF2B5EF4-FFF2-40B4-BE49-F238E27FC236}">
                  <a16:creationId xmlns:a16="http://schemas.microsoft.com/office/drawing/2014/main" xmlns="" id="{15D38BC4-D2F4-4734-98A0-07EEAF47469A}"/>
                </a:ext>
              </a:extLst>
            </p:cNvPr>
            <p:cNvSpPr/>
            <p:nvPr/>
          </p:nvSpPr>
          <p:spPr>
            <a:xfrm>
              <a:off x="10253579" y="6305790"/>
              <a:ext cx="721894" cy="552210"/>
            </a:xfrm>
            <a:prstGeom prst="rect">
              <a:avLst/>
            </a:prstGeom>
            <a:solidFill>
              <a:srgbClr val="1C1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PE">
                <a:solidFill>
                  <a:prstClr val="white"/>
                </a:solidFill>
              </a:endParaRPr>
            </a:p>
          </p:txBody>
        </p:sp>
        <p:sp>
          <p:nvSpPr>
            <p:cNvPr id="24" name="object 5">
              <a:extLst>
                <a:ext uri="{FF2B5EF4-FFF2-40B4-BE49-F238E27FC236}">
                  <a16:creationId xmlns:a16="http://schemas.microsoft.com/office/drawing/2014/main" xmlns="" id="{E3912537-71DD-483B-8D25-09E75077C297}"/>
                </a:ext>
              </a:extLst>
            </p:cNvPr>
            <p:cNvSpPr/>
            <p:nvPr/>
          </p:nvSpPr>
          <p:spPr>
            <a:xfrm>
              <a:off x="10518949" y="6466509"/>
              <a:ext cx="180000" cy="230771"/>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grpSp>
      <p:sp>
        <p:nvSpPr>
          <p:cNvPr id="8" name="Rectángulo 7"/>
          <p:cNvSpPr/>
          <p:nvPr/>
        </p:nvSpPr>
        <p:spPr>
          <a:xfrm>
            <a:off x="755576" y="2132856"/>
            <a:ext cx="7488832" cy="3416320"/>
          </a:xfrm>
          <a:prstGeom prst="rect">
            <a:avLst/>
          </a:prstGeom>
        </p:spPr>
        <p:txBody>
          <a:bodyPr wrap="square">
            <a:spAutoFit/>
          </a:bodyPr>
          <a:lstStyle/>
          <a:p>
            <a:pPr marL="342900" indent="-342900" algn="just">
              <a:lnSpc>
                <a:spcPct val="80000"/>
              </a:lnSpc>
              <a:spcBef>
                <a:spcPct val="20000"/>
              </a:spcBef>
              <a:buFont typeface="Wingdings" panose="05000000000000000000" pitchFamily="2" charset="2"/>
              <a:buChar char="ü"/>
            </a:pPr>
            <a:r>
              <a:rPr lang="es-MX" sz="2400" dirty="0" smtClean="0">
                <a:solidFill>
                  <a:srgbClr val="564242"/>
                </a:solidFill>
              </a:rPr>
              <a:t>Con </a:t>
            </a:r>
            <a:r>
              <a:rPr lang="es-MX" sz="2400" dirty="0" smtClean="0">
                <a:solidFill>
                  <a:srgbClr val="564242"/>
                </a:solidFill>
              </a:rPr>
              <a:t>ocasión del COVID 19,  la NIC 20 ha cobrado vigencia en todos los países del mundo, debido a que cada gobierno ha dispuesto distintas ayudas a las empresas, para que de alguna manera puedan soportar económicamente esta pandemia, que en principio parecía ser por un trimestre, pero a la fecha creemos que los efectos van mas allá del 2021, en este sentido describiremos algunas experiencias en nuestra reunión mensual de nuestro Comité </a:t>
            </a:r>
            <a:r>
              <a:rPr lang="es-MX" sz="2400" dirty="0" err="1" smtClean="0">
                <a:solidFill>
                  <a:srgbClr val="564242"/>
                </a:solidFill>
              </a:rPr>
              <a:t>Latam</a:t>
            </a:r>
            <a:r>
              <a:rPr lang="es-MX" sz="2400" dirty="0" smtClean="0">
                <a:solidFill>
                  <a:srgbClr val="564242"/>
                </a:solidFill>
              </a:rPr>
              <a:t> </a:t>
            </a:r>
            <a:r>
              <a:rPr lang="es-MX" sz="2400" dirty="0" err="1" smtClean="0">
                <a:solidFill>
                  <a:srgbClr val="564242"/>
                </a:solidFill>
              </a:rPr>
              <a:t>Group</a:t>
            </a:r>
            <a:r>
              <a:rPr lang="es-MX" sz="2400" dirty="0" smtClean="0">
                <a:solidFill>
                  <a:srgbClr val="564242"/>
                </a:solidFill>
              </a:rPr>
              <a:t>.</a:t>
            </a:r>
            <a:endParaRPr lang="es-PE" sz="2400" dirty="0">
              <a:solidFill>
                <a:srgbClr val="564242"/>
              </a:solidFill>
            </a:endParaRPr>
          </a:p>
          <a:p>
            <a:pPr marL="273050" indent="-273050" algn="just" fontAlgn="auto">
              <a:spcBef>
                <a:spcPts val="0"/>
              </a:spcBef>
              <a:spcAft>
                <a:spcPts val="0"/>
              </a:spcAft>
              <a:defRPr/>
            </a:pPr>
            <a:endParaRPr lang="es-ES" sz="2400" dirty="0"/>
          </a:p>
        </p:txBody>
      </p:sp>
    </p:spTree>
    <p:extLst>
      <p:ext uri="{BB962C8B-B14F-4D97-AF65-F5344CB8AC3E}">
        <p14:creationId xmlns:p14="http://schemas.microsoft.com/office/powerpoint/2010/main" val="265181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65"/>
            <a:ext cx="9144001" cy="600075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xmlns="" id="{7AC8DDC2-CC4F-4657-82ED-4EC15C406F1A}"/>
                  </a:ext>
                </a:extLst>
              </p14:cNvPr>
              <p14:cNvContentPartPr/>
              <p14:nvPr/>
            </p14:nvContentPartPr>
            <p14:xfrm>
              <a:off x="1881870" y="2345052"/>
              <a:ext cx="270" cy="270"/>
            </p14:xfrm>
          </p:contentPart>
        </mc:Choice>
        <mc:Fallback xmlns="">
          <p:pic>
            <p:nvPicPr>
              <p:cNvPr id="3" name="Entrada de lápiz 2">
                <a:extLst>
                  <a:ext uri="{FF2B5EF4-FFF2-40B4-BE49-F238E27FC236}">
                    <a16:creationId xmlns:a16="http://schemas.microsoft.com/office/drawing/2014/main" xmlns:p14="http://schemas.microsoft.com/office/powerpoint/2010/main" xmlns="" id="{7AC8DDC2-CC4F-4657-82ED-4EC15C406F1A}"/>
                  </a:ext>
                </a:extLst>
              </p:cNvPr>
              <p:cNvPicPr/>
              <p:nvPr/>
            </p:nvPicPr>
            <p:blipFill>
              <a:blip r:embed="rId5"/>
              <a:stretch>
                <a:fillRect/>
              </a:stretch>
            </p:blipFill>
            <p:spPr>
              <a:xfrm>
                <a:off x="1875120" y="233830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xmlns="" id="{3D7F07A7-EE47-4062-BB5A-A7C110BD26C8}"/>
                  </a:ext>
                </a:extLst>
              </p14:cNvPr>
              <p14:cNvContentPartPr/>
              <p14:nvPr/>
            </p14:nvContentPartPr>
            <p14:xfrm>
              <a:off x="4145010" y="3084042"/>
              <a:ext cx="270" cy="270"/>
            </p14:xfrm>
          </p:contentPart>
        </mc:Choice>
        <mc:Fallback xmlns="">
          <p:pic>
            <p:nvPicPr>
              <p:cNvPr id="5" name="Entrada de lápiz 4">
                <a:extLst>
                  <a:ext uri="{FF2B5EF4-FFF2-40B4-BE49-F238E27FC236}">
                    <a16:creationId xmlns:a16="http://schemas.microsoft.com/office/drawing/2014/main" xmlns:p14="http://schemas.microsoft.com/office/powerpoint/2010/main" xmlns="" id="{3D7F07A7-EE47-4062-BB5A-A7C110BD26C8}"/>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Entrada de lápiz 5">
                <a:extLst>
                  <a:ext uri="{FF2B5EF4-FFF2-40B4-BE49-F238E27FC236}">
                    <a16:creationId xmlns:a16="http://schemas.microsoft.com/office/drawing/2014/main" xmlns="" id="{49B33C65-3A0B-4045-9406-2922198E33C6}"/>
                  </a:ext>
                </a:extLst>
              </p14:cNvPr>
              <p14:cNvContentPartPr/>
              <p14:nvPr/>
            </p14:nvContentPartPr>
            <p14:xfrm>
              <a:off x="4145010" y="3084042"/>
              <a:ext cx="270" cy="270"/>
            </p14:xfrm>
          </p:contentPart>
        </mc:Choice>
        <mc:Fallback xmlns="">
          <p:pic>
            <p:nvPicPr>
              <p:cNvPr id="6" name="Entrada de lápiz 5">
                <a:extLst>
                  <a:ext uri="{FF2B5EF4-FFF2-40B4-BE49-F238E27FC236}">
                    <a16:creationId xmlns:a16="http://schemas.microsoft.com/office/drawing/2014/main" xmlns:p14="http://schemas.microsoft.com/office/powerpoint/2010/main" xmlns="" id="{49B33C65-3A0B-4045-9406-2922198E33C6}"/>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Entrada de lápiz 47">
                <a:extLst>
                  <a:ext uri="{FF2B5EF4-FFF2-40B4-BE49-F238E27FC236}">
                    <a16:creationId xmlns:a16="http://schemas.microsoft.com/office/drawing/2014/main" xmlns="" id="{36C96248-FB58-4432-AD0D-9F73875DFAA7}"/>
                  </a:ext>
                </a:extLst>
              </p14:cNvPr>
              <p14:cNvContentPartPr/>
              <p14:nvPr/>
            </p14:nvContentPartPr>
            <p14:xfrm>
              <a:off x="3695460" y="4387332"/>
              <a:ext cx="270" cy="270"/>
            </p14:xfrm>
          </p:contentPart>
        </mc:Choice>
        <mc:Fallback xmlns="">
          <p:pic>
            <p:nvPicPr>
              <p:cNvPr id="48" name="Entrada de lápiz 47">
                <a:extLst>
                  <a:ext uri="{FF2B5EF4-FFF2-40B4-BE49-F238E27FC236}">
                    <a16:creationId xmlns:a16="http://schemas.microsoft.com/office/drawing/2014/main" xmlns:p14="http://schemas.microsoft.com/office/powerpoint/2010/main" xmlns="" id="{36C96248-FB58-4432-AD0D-9F73875DFAA7}"/>
                  </a:ext>
                </a:extLst>
              </p:cNvPr>
              <p:cNvPicPr/>
              <p:nvPr/>
            </p:nvPicPr>
            <p:blipFill>
              <a:blip r:embed="rId5"/>
              <a:stretch>
                <a:fillRect/>
              </a:stretch>
            </p:blipFill>
            <p:spPr>
              <a:xfrm>
                <a:off x="3688710" y="4380582"/>
                <a:ext cx="13770" cy="13770"/>
              </a:xfrm>
              <a:prstGeom prst="rect">
                <a:avLst/>
              </a:prstGeom>
            </p:spPr>
          </p:pic>
        </mc:Fallback>
      </mc:AlternateContent>
      <p:grpSp>
        <p:nvGrpSpPr>
          <p:cNvPr id="52" name="Grupo 51">
            <a:extLst>
              <a:ext uri="{FF2B5EF4-FFF2-40B4-BE49-F238E27FC236}">
                <a16:creationId xmlns:a16="http://schemas.microsoft.com/office/drawing/2014/main" xmlns="" id="{3C970AB3-01C1-44CD-9E0F-06CF6B80E86B}"/>
              </a:ext>
            </a:extLst>
          </p:cNvPr>
          <p:cNvGrpSpPr/>
          <p:nvPr/>
        </p:nvGrpSpPr>
        <p:grpSpPr>
          <a:xfrm>
            <a:off x="7307520" y="3320292"/>
            <a:ext cx="270" cy="270"/>
            <a:chOff x="9743360" y="3128560"/>
            <a:chExt cx="360" cy="360"/>
          </a:xfrm>
        </p:grpSpPr>
        <mc:AlternateContent xmlns:mc="http://schemas.openxmlformats.org/markup-compatibility/2006" xmlns:p14="http://schemas.microsoft.com/office/powerpoint/2010/main">
          <mc:Choice Requires="p14">
            <p:contentPart p14:bwMode="auto" r:id="rId9">
              <p14:nvContentPartPr>
                <p14:cNvPr id="49" name="Entrada de lápiz 48">
                  <a:extLst>
                    <a:ext uri="{FF2B5EF4-FFF2-40B4-BE49-F238E27FC236}">
                      <a16:creationId xmlns:a16="http://schemas.microsoft.com/office/drawing/2014/main" xmlns="" id="{A44C867C-C26A-4871-8E6F-DC5230B066E1}"/>
                    </a:ext>
                  </a:extLst>
                </p14:cNvPr>
                <p14:cNvContentPartPr/>
                <p14:nvPr/>
              </p14:nvContentPartPr>
              <p14:xfrm>
                <a:off x="9743360" y="3128560"/>
                <a:ext cx="360" cy="360"/>
              </p14:xfrm>
            </p:contentPart>
          </mc:Choice>
          <mc:Fallback xmlns="">
            <p:pic>
              <p:nvPicPr>
                <p:cNvPr id="49" name="Entrada de lápiz 48">
                  <a:extLst>
                    <a:ext uri="{FF2B5EF4-FFF2-40B4-BE49-F238E27FC236}">
                      <a16:creationId xmlns:a16="http://schemas.microsoft.com/office/drawing/2014/main" xmlns:p14="http://schemas.microsoft.com/office/powerpoint/2010/main" xmlns="" id="{A44C867C-C26A-4871-8E6F-DC5230B066E1}"/>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Entrada de lápiz 49">
                  <a:extLst>
                    <a:ext uri="{FF2B5EF4-FFF2-40B4-BE49-F238E27FC236}">
                      <a16:creationId xmlns:a16="http://schemas.microsoft.com/office/drawing/2014/main" xmlns="" id="{2ADEA4B0-EFF0-4CA6-B28D-E26D1248276C}"/>
                    </a:ext>
                  </a:extLst>
                </p14:cNvPr>
                <p14:cNvContentPartPr/>
                <p14:nvPr/>
              </p14:nvContentPartPr>
              <p14:xfrm>
                <a:off x="9743360" y="3128560"/>
                <a:ext cx="360" cy="360"/>
              </p14:xfrm>
            </p:contentPart>
          </mc:Choice>
          <mc:Fallback xmlns="">
            <p:pic>
              <p:nvPicPr>
                <p:cNvPr id="50" name="Entrada de lápiz 49">
                  <a:extLst>
                    <a:ext uri="{FF2B5EF4-FFF2-40B4-BE49-F238E27FC236}">
                      <a16:creationId xmlns:a16="http://schemas.microsoft.com/office/drawing/2014/main" xmlns:p14="http://schemas.microsoft.com/office/powerpoint/2010/main" xmlns="" id="{2ADEA4B0-EFF0-4CA6-B28D-E26D1248276C}"/>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Entrada de lápiz 50">
                  <a:extLst>
                    <a:ext uri="{FF2B5EF4-FFF2-40B4-BE49-F238E27FC236}">
                      <a16:creationId xmlns:a16="http://schemas.microsoft.com/office/drawing/2014/main" xmlns="" id="{8B1A5890-243F-48F3-90C8-E67C25563C6A}"/>
                    </a:ext>
                  </a:extLst>
                </p14:cNvPr>
                <p14:cNvContentPartPr/>
                <p14:nvPr/>
              </p14:nvContentPartPr>
              <p14:xfrm>
                <a:off x="9743360" y="3128560"/>
                <a:ext cx="360" cy="360"/>
              </p14:xfrm>
            </p:contentPart>
          </mc:Choice>
          <mc:Fallback xmlns="">
            <p:pic>
              <p:nvPicPr>
                <p:cNvPr id="51" name="Entrada de lápiz 50">
                  <a:extLst>
                    <a:ext uri="{FF2B5EF4-FFF2-40B4-BE49-F238E27FC236}">
                      <a16:creationId xmlns:a16="http://schemas.microsoft.com/office/drawing/2014/main" xmlns:p14="http://schemas.microsoft.com/office/powerpoint/2010/main" xmlns="" id="{8B1A5890-243F-48F3-90C8-E67C25563C6A}"/>
                    </a:ext>
                  </a:extLst>
                </p:cNvPr>
                <p:cNvPicPr/>
                <p:nvPr/>
              </p:nvPicPr>
              <p:blipFill>
                <a:blip r:embed="rId5"/>
                <a:stretch>
                  <a:fillRect/>
                </a:stretch>
              </p:blipFill>
              <p:spPr>
                <a:xfrm>
                  <a:off x="9734360" y="3119560"/>
                  <a:ext cx="18360" cy="18360"/>
                </a:xfrm>
                <a:prstGeom prst="rect">
                  <a:avLst/>
                </a:prstGeom>
              </p:spPr>
            </p:pic>
          </mc:Fallback>
        </mc:AlternateContent>
      </p:grpSp>
      <p:sp>
        <p:nvSpPr>
          <p:cNvPr id="20" name="object 5">
            <a:extLst>
              <a:ext uri="{FF2B5EF4-FFF2-40B4-BE49-F238E27FC236}">
                <a16:creationId xmlns:a16="http://schemas.microsoft.com/office/drawing/2014/main" xmlns="" id="{0A4B2ACC-493C-468D-B675-464F8EEFBD51}"/>
              </a:ext>
            </a:extLst>
          </p:cNvPr>
          <p:cNvSpPr/>
          <p:nvPr/>
        </p:nvSpPr>
        <p:spPr>
          <a:xfrm>
            <a:off x="148898" y="5707132"/>
            <a:ext cx="135000" cy="173078"/>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CuadroTexto 1"/>
          <p:cNvSpPr txBox="1"/>
          <p:nvPr/>
        </p:nvSpPr>
        <p:spPr>
          <a:xfrm>
            <a:off x="1691680" y="1124744"/>
            <a:ext cx="4608512" cy="424732"/>
          </a:xfrm>
          <a:prstGeom prst="rect">
            <a:avLst/>
          </a:prstGeom>
          <a:noFill/>
        </p:spPr>
        <p:txBody>
          <a:bodyPr wrap="square" rtlCol="0">
            <a:spAutoFit/>
          </a:bodyPr>
          <a:lstStyle/>
          <a:p>
            <a:pPr algn="ctr" fontAlgn="auto">
              <a:lnSpc>
                <a:spcPct val="80000"/>
              </a:lnSpc>
              <a:spcBef>
                <a:spcPts val="0"/>
              </a:spcBef>
              <a:spcAft>
                <a:spcPts val="0"/>
              </a:spcAft>
            </a:pPr>
            <a:r>
              <a:rPr lang="es-MX" sz="2700" b="1" dirty="0" smtClean="0">
                <a:solidFill>
                  <a:srgbClr val="E65235"/>
                </a:solidFill>
                <a:latin typeface="Arial"/>
                <a:cs typeface="Arial"/>
              </a:rPr>
              <a:t>         2. ALCANCE</a:t>
            </a:r>
            <a:endParaRPr lang="es-PE" sz="2700" b="1" dirty="0">
              <a:solidFill>
                <a:srgbClr val="E65235"/>
              </a:solidFill>
              <a:latin typeface="Arial"/>
              <a:cs typeface="Arial"/>
            </a:endParaRPr>
          </a:p>
        </p:txBody>
      </p:sp>
      <p:grpSp>
        <p:nvGrpSpPr>
          <p:cNvPr id="22" name="Agrupar 21"/>
          <p:cNvGrpSpPr/>
          <p:nvPr/>
        </p:nvGrpSpPr>
        <p:grpSpPr>
          <a:xfrm>
            <a:off x="8643123" y="282478"/>
            <a:ext cx="500877" cy="482226"/>
            <a:chOff x="10253579" y="6305790"/>
            <a:chExt cx="721894" cy="552210"/>
          </a:xfrm>
        </p:grpSpPr>
        <p:sp>
          <p:nvSpPr>
            <p:cNvPr id="23" name="Rectángulo 22">
              <a:extLst>
                <a:ext uri="{FF2B5EF4-FFF2-40B4-BE49-F238E27FC236}">
                  <a16:creationId xmlns:a16="http://schemas.microsoft.com/office/drawing/2014/main" xmlns="" id="{15D38BC4-D2F4-4734-98A0-07EEAF47469A}"/>
                </a:ext>
              </a:extLst>
            </p:cNvPr>
            <p:cNvSpPr/>
            <p:nvPr/>
          </p:nvSpPr>
          <p:spPr>
            <a:xfrm>
              <a:off x="10253579" y="6305790"/>
              <a:ext cx="721894" cy="552210"/>
            </a:xfrm>
            <a:prstGeom prst="rect">
              <a:avLst/>
            </a:prstGeom>
            <a:solidFill>
              <a:srgbClr val="1C1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PE">
                <a:solidFill>
                  <a:prstClr val="white"/>
                </a:solidFill>
              </a:endParaRPr>
            </a:p>
          </p:txBody>
        </p:sp>
        <p:sp>
          <p:nvSpPr>
            <p:cNvPr id="24" name="object 5">
              <a:extLst>
                <a:ext uri="{FF2B5EF4-FFF2-40B4-BE49-F238E27FC236}">
                  <a16:creationId xmlns:a16="http://schemas.microsoft.com/office/drawing/2014/main" xmlns="" id="{E3912537-71DD-483B-8D25-09E75077C297}"/>
                </a:ext>
              </a:extLst>
            </p:cNvPr>
            <p:cNvSpPr/>
            <p:nvPr/>
          </p:nvSpPr>
          <p:spPr>
            <a:xfrm>
              <a:off x="10518949" y="6466509"/>
              <a:ext cx="180000" cy="230771"/>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grpSp>
      <p:sp>
        <p:nvSpPr>
          <p:cNvPr id="8" name="Rectángulo 7"/>
          <p:cNvSpPr/>
          <p:nvPr/>
        </p:nvSpPr>
        <p:spPr>
          <a:xfrm>
            <a:off x="611560" y="2037758"/>
            <a:ext cx="7704856" cy="2850011"/>
          </a:xfrm>
          <a:prstGeom prst="rect">
            <a:avLst/>
          </a:prstGeom>
        </p:spPr>
        <p:txBody>
          <a:bodyPr wrap="square">
            <a:spAutoFit/>
          </a:bodyPr>
          <a:lstStyle/>
          <a:p>
            <a:pPr marL="342900" indent="-342900" algn="just">
              <a:lnSpc>
                <a:spcPct val="80000"/>
              </a:lnSpc>
              <a:spcBef>
                <a:spcPct val="20000"/>
              </a:spcBef>
              <a:buFont typeface="Wingdings" pitchFamily="2" charset="2"/>
              <a:buNone/>
            </a:pPr>
            <a:r>
              <a:rPr lang="es-MX" sz="2400" dirty="0" smtClean="0">
                <a:solidFill>
                  <a:srgbClr val="564242"/>
                </a:solidFill>
              </a:rPr>
              <a:t>   </a:t>
            </a:r>
          </a:p>
          <a:p>
            <a:pPr marL="457200" indent="-457200" algn="just">
              <a:lnSpc>
                <a:spcPct val="80000"/>
              </a:lnSpc>
              <a:spcBef>
                <a:spcPct val="20000"/>
              </a:spcBef>
              <a:buFont typeface="Wingdings" panose="05000000000000000000" pitchFamily="2" charset="2"/>
              <a:buChar char="ü"/>
            </a:pPr>
            <a:r>
              <a:rPr lang="es-MX" sz="3200" dirty="0" smtClean="0"/>
              <a:t>Esta </a:t>
            </a:r>
            <a:r>
              <a:rPr lang="es-MX" sz="3200" dirty="0"/>
              <a:t>Norma trata sobre la contabilización e información a revelar acerca de las subvenciones del gobierno, así como de la información a revelar sobre otras formas de ayudas gubernamentales.</a:t>
            </a:r>
            <a:endParaRPr lang="es-ES" sz="3200" dirty="0"/>
          </a:p>
        </p:txBody>
      </p:sp>
    </p:spTree>
    <p:extLst>
      <p:ext uri="{BB962C8B-B14F-4D97-AF65-F5344CB8AC3E}">
        <p14:creationId xmlns:p14="http://schemas.microsoft.com/office/powerpoint/2010/main" val="419222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65"/>
            <a:ext cx="9144001" cy="600075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xmlns="" id="{7AC8DDC2-CC4F-4657-82ED-4EC15C406F1A}"/>
                  </a:ext>
                </a:extLst>
              </p14:cNvPr>
              <p14:cNvContentPartPr/>
              <p14:nvPr/>
            </p14:nvContentPartPr>
            <p14:xfrm>
              <a:off x="1881870" y="2345052"/>
              <a:ext cx="270" cy="270"/>
            </p14:xfrm>
          </p:contentPart>
        </mc:Choice>
        <mc:Fallback xmlns="">
          <p:pic>
            <p:nvPicPr>
              <p:cNvPr id="3" name="Entrada de lápiz 2">
                <a:extLst>
                  <a:ext uri="{FF2B5EF4-FFF2-40B4-BE49-F238E27FC236}">
                    <a16:creationId xmlns:a16="http://schemas.microsoft.com/office/drawing/2014/main" xmlns:p14="http://schemas.microsoft.com/office/powerpoint/2010/main" xmlns="" id="{7AC8DDC2-CC4F-4657-82ED-4EC15C406F1A}"/>
                  </a:ext>
                </a:extLst>
              </p:cNvPr>
              <p:cNvPicPr/>
              <p:nvPr/>
            </p:nvPicPr>
            <p:blipFill>
              <a:blip r:embed="rId5"/>
              <a:stretch>
                <a:fillRect/>
              </a:stretch>
            </p:blipFill>
            <p:spPr>
              <a:xfrm>
                <a:off x="1875120" y="233830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xmlns="" id="{3D7F07A7-EE47-4062-BB5A-A7C110BD26C8}"/>
                  </a:ext>
                </a:extLst>
              </p14:cNvPr>
              <p14:cNvContentPartPr/>
              <p14:nvPr/>
            </p14:nvContentPartPr>
            <p14:xfrm>
              <a:off x="4145010" y="3084042"/>
              <a:ext cx="270" cy="270"/>
            </p14:xfrm>
          </p:contentPart>
        </mc:Choice>
        <mc:Fallback xmlns="">
          <p:pic>
            <p:nvPicPr>
              <p:cNvPr id="5" name="Entrada de lápiz 4">
                <a:extLst>
                  <a:ext uri="{FF2B5EF4-FFF2-40B4-BE49-F238E27FC236}">
                    <a16:creationId xmlns:a16="http://schemas.microsoft.com/office/drawing/2014/main" xmlns:p14="http://schemas.microsoft.com/office/powerpoint/2010/main" xmlns="" id="{3D7F07A7-EE47-4062-BB5A-A7C110BD26C8}"/>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Entrada de lápiz 5">
                <a:extLst>
                  <a:ext uri="{FF2B5EF4-FFF2-40B4-BE49-F238E27FC236}">
                    <a16:creationId xmlns:a16="http://schemas.microsoft.com/office/drawing/2014/main" xmlns="" id="{49B33C65-3A0B-4045-9406-2922198E33C6}"/>
                  </a:ext>
                </a:extLst>
              </p14:cNvPr>
              <p14:cNvContentPartPr/>
              <p14:nvPr/>
            </p14:nvContentPartPr>
            <p14:xfrm>
              <a:off x="4145010" y="3084042"/>
              <a:ext cx="270" cy="270"/>
            </p14:xfrm>
          </p:contentPart>
        </mc:Choice>
        <mc:Fallback xmlns="">
          <p:pic>
            <p:nvPicPr>
              <p:cNvPr id="6" name="Entrada de lápiz 5">
                <a:extLst>
                  <a:ext uri="{FF2B5EF4-FFF2-40B4-BE49-F238E27FC236}">
                    <a16:creationId xmlns:a16="http://schemas.microsoft.com/office/drawing/2014/main" xmlns:p14="http://schemas.microsoft.com/office/powerpoint/2010/main" xmlns="" id="{49B33C65-3A0B-4045-9406-2922198E33C6}"/>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Entrada de lápiz 47">
                <a:extLst>
                  <a:ext uri="{FF2B5EF4-FFF2-40B4-BE49-F238E27FC236}">
                    <a16:creationId xmlns:a16="http://schemas.microsoft.com/office/drawing/2014/main" xmlns="" id="{36C96248-FB58-4432-AD0D-9F73875DFAA7}"/>
                  </a:ext>
                </a:extLst>
              </p14:cNvPr>
              <p14:cNvContentPartPr/>
              <p14:nvPr/>
            </p14:nvContentPartPr>
            <p14:xfrm>
              <a:off x="3695460" y="4387332"/>
              <a:ext cx="270" cy="270"/>
            </p14:xfrm>
          </p:contentPart>
        </mc:Choice>
        <mc:Fallback xmlns="">
          <p:pic>
            <p:nvPicPr>
              <p:cNvPr id="48" name="Entrada de lápiz 47">
                <a:extLst>
                  <a:ext uri="{FF2B5EF4-FFF2-40B4-BE49-F238E27FC236}">
                    <a16:creationId xmlns:a16="http://schemas.microsoft.com/office/drawing/2014/main" xmlns:p14="http://schemas.microsoft.com/office/powerpoint/2010/main" xmlns="" id="{36C96248-FB58-4432-AD0D-9F73875DFAA7}"/>
                  </a:ext>
                </a:extLst>
              </p:cNvPr>
              <p:cNvPicPr/>
              <p:nvPr/>
            </p:nvPicPr>
            <p:blipFill>
              <a:blip r:embed="rId5"/>
              <a:stretch>
                <a:fillRect/>
              </a:stretch>
            </p:blipFill>
            <p:spPr>
              <a:xfrm>
                <a:off x="3688710" y="4380582"/>
                <a:ext cx="13770" cy="13770"/>
              </a:xfrm>
              <a:prstGeom prst="rect">
                <a:avLst/>
              </a:prstGeom>
            </p:spPr>
          </p:pic>
        </mc:Fallback>
      </mc:AlternateContent>
      <p:grpSp>
        <p:nvGrpSpPr>
          <p:cNvPr id="52" name="Grupo 51">
            <a:extLst>
              <a:ext uri="{FF2B5EF4-FFF2-40B4-BE49-F238E27FC236}">
                <a16:creationId xmlns:a16="http://schemas.microsoft.com/office/drawing/2014/main" xmlns="" id="{3C970AB3-01C1-44CD-9E0F-06CF6B80E86B}"/>
              </a:ext>
            </a:extLst>
          </p:cNvPr>
          <p:cNvGrpSpPr/>
          <p:nvPr/>
        </p:nvGrpSpPr>
        <p:grpSpPr>
          <a:xfrm>
            <a:off x="7307520" y="3320292"/>
            <a:ext cx="270" cy="270"/>
            <a:chOff x="9743360" y="3128560"/>
            <a:chExt cx="360" cy="360"/>
          </a:xfrm>
        </p:grpSpPr>
        <mc:AlternateContent xmlns:mc="http://schemas.openxmlformats.org/markup-compatibility/2006" xmlns:p14="http://schemas.microsoft.com/office/powerpoint/2010/main">
          <mc:Choice Requires="p14">
            <p:contentPart p14:bwMode="auto" r:id="rId9">
              <p14:nvContentPartPr>
                <p14:cNvPr id="49" name="Entrada de lápiz 48">
                  <a:extLst>
                    <a:ext uri="{FF2B5EF4-FFF2-40B4-BE49-F238E27FC236}">
                      <a16:creationId xmlns:a16="http://schemas.microsoft.com/office/drawing/2014/main" xmlns="" id="{A44C867C-C26A-4871-8E6F-DC5230B066E1}"/>
                    </a:ext>
                  </a:extLst>
                </p14:cNvPr>
                <p14:cNvContentPartPr/>
                <p14:nvPr/>
              </p14:nvContentPartPr>
              <p14:xfrm>
                <a:off x="9743360" y="3128560"/>
                <a:ext cx="360" cy="360"/>
              </p14:xfrm>
            </p:contentPart>
          </mc:Choice>
          <mc:Fallback xmlns="">
            <p:pic>
              <p:nvPicPr>
                <p:cNvPr id="49" name="Entrada de lápiz 48">
                  <a:extLst>
                    <a:ext uri="{FF2B5EF4-FFF2-40B4-BE49-F238E27FC236}">
                      <a16:creationId xmlns:a16="http://schemas.microsoft.com/office/drawing/2014/main" xmlns:p14="http://schemas.microsoft.com/office/powerpoint/2010/main" xmlns="" id="{A44C867C-C26A-4871-8E6F-DC5230B066E1}"/>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Entrada de lápiz 49">
                  <a:extLst>
                    <a:ext uri="{FF2B5EF4-FFF2-40B4-BE49-F238E27FC236}">
                      <a16:creationId xmlns:a16="http://schemas.microsoft.com/office/drawing/2014/main" xmlns="" id="{2ADEA4B0-EFF0-4CA6-B28D-E26D1248276C}"/>
                    </a:ext>
                  </a:extLst>
                </p14:cNvPr>
                <p14:cNvContentPartPr/>
                <p14:nvPr/>
              </p14:nvContentPartPr>
              <p14:xfrm>
                <a:off x="9743360" y="3128560"/>
                <a:ext cx="360" cy="360"/>
              </p14:xfrm>
            </p:contentPart>
          </mc:Choice>
          <mc:Fallback xmlns="">
            <p:pic>
              <p:nvPicPr>
                <p:cNvPr id="50" name="Entrada de lápiz 49">
                  <a:extLst>
                    <a:ext uri="{FF2B5EF4-FFF2-40B4-BE49-F238E27FC236}">
                      <a16:creationId xmlns:a16="http://schemas.microsoft.com/office/drawing/2014/main" xmlns:p14="http://schemas.microsoft.com/office/powerpoint/2010/main" xmlns="" id="{2ADEA4B0-EFF0-4CA6-B28D-E26D1248276C}"/>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Entrada de lápiz 50">
                  <a:extLst>
                    <a:ext uri="{FF2B5EF4-FFF2-40B4-BE49-F238E27FC236}">
                      <a16:creationId xmlns:a16="http://schemas.microsoft.com/office/drawing/2014/main" xmlns="" id="{8B1A5890-243F-48F3-90C8-E67C25563C6A}"/>
                    </a:ext>
                  </a:extLst>
                </p14:cNvPr>
                <p14:cNvContentPartPr/>
                <p14:nvPr/>
              </p14:nvContentPartPr>
              <p14:xfrm>
                <a:off x="9743360" y="3128560"/>
                <a:ext cx="360" cy="360"/>
              </p14:xfrm>
            </p:contentPart>
          </mc:Choice>
          <mc:Fallback xmlns="">
            <p:pic>
              <p:nvPicPr>
                <p:cNvPr id="51" name="Entrada de lápiz 50">
                  <a:extLst>
                    <a:ext uri="{FF2B5EF4-FFF2-40B4-BE49-F238E27FC236}">
                      <a16:creationId xmlns:a16="http://schemas.microsoft.com/office/drawing/2014/main" xmlns:p14="http://schemas.microsoft.com/office/powerpoint/2010/main" xmlns="" id="{8B1A5890-243F-48F3-90C8-E67C25563C6A}"/>
                    </a:ext>
                  </a:extLst>
                </p:cNvPr>
                <p:cNvPicPr/>
                <p:nvPr/>
              </p:nvPicPr>
              <p:blipFill>
                <a:blip r:embed="rId5"/>
                <a:stretch>
                  <a:fillRect/>
                </a:stretch>
              </p:blipFill>
              <p:spPr>
                <a:xfrm>
                  <a:off x="9734360" y="3119560"/>
                  <a:ext cx="18360" cy="18360"/>
                </a:xfrm>
                <a:prstGeom prst="rect">
                  <a:avLst/>
                </a:prstGeom>
              </p:spPr>
            </p:pic>
          </mc:Fallback>
        </mc:AlternateContent>
      </p:grpSp>
      <p:sp>
        <p:nvSpPr>
          <p:cNvPr id="20" name="object 5">
            <a:extLst>
              <a:ext uri="{FF2B5EF4-FFF2-40B4-BE49-F238E27FC236}">
                <a16:creationId xmlns:a16="http://schemas.microsoft.com/office/drawing/2014/main" xmlns="" id="{0A4B2ACC-493C-468D-B675-464F8EEFBD51}"/>
              </a:ext>
            </a:extLst>
          </p:cNvPr>
          <p:cNvSpPr/>
          <p:nvPr/>
        </p:nvSpPr>
        <p:spPr>
          <a:xfrm>
            <a:off x="148898" y="5707132"/>
            <a:ext cx="135000" cy="173078"/>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CuadroTexto 1"/>
          <p:cNvSpPr txBox="1"/>
          <p:nvPr/>
        </p:nvSpPr>
        <p:spPr>
          <a:xfrm>
            <a:off x="1691680" y="1124744"/>
            <a:ext cx="4608512" cy="424732"/>
          </a:xfrm>
          <a:prstGeom prst="rect">
            <a:avLst/>
          </a:prstGeom>
          <a:noFill/>
        </p:spPr>
        <p:txBody>
          <a:bodyPr wrap="square" rtlCol="0">
            <a:spAutoFit/>
          </a:bodyPr>
          <a:lstStyle/>
          <a:p>
            <a:pPr algn="ctr" fontAlgn="auto">
              <a:lnSpc>
                <a:spcPct val="80000"/>
              </a:lnSpc>
              <a:spcBef>
                <a:spcPts val="0"/>
              </a:spcBef>
              <a:spcAft>
                <a:spcPts val="0"/>
              </a:spcAft>
            </a:pPr>
            <a:r>
              <a:rPr lang="es-MX" sz="2700" b="1" dirty="0" smtClean="0">
                <a:solidFill>
                  <a:srgbClr val="E65235"/>
                </a:solidFill>
                <a:latin typeface="Arial"/>
                <a:cs typeface="Arial"/>
              </a:rPr>
              <a:t>         3. DEFINICIONES</a:t>
            </a:r>
            <a:endParaRPr lang="es-PE" sz="2700" b="1" dirty="0">
              <a:solidFill>
                <a:srgbClr val="E65235"/>
              </a:solidFill>
              <a:latin typeface="Arial"/>
              <a:cs typeface="Arial"/>
            </a:endParaRPr>
          </a:p>
        </p:txBody>
      </p:sp>
      <p:grpSp>
        <p:nvGrpSpPr>
          <p:cNvPr id="22" name="Agrupar 21"/>
          <p:cNvGrpSpPr/>
          <p:nvPr/>
        </p:nvGrpSpPr>
        <p:grpSpPr>
          <a:xfrm>
            <a:off x="8643123" y="282478"/>
            <a:ext cx="500877" cy="482226"/>
            <a:chOff x="10253579" y="6305790"/>
            <a:chExt cx="721894" cy="552210"/>
          </a:xfrm>
        </p:grpSpPr>
        <p:sp>
          <p:nvSpPr>
            <p:cNvPr id="23" name="Rectángulo 22">
              <a:extLst>
                <a:ext uri="{FF2B5EF4-FFF2-40B4-BE49-F238E27FC236}">
                  <a16:creationId xmlns:a16="http://schemas.microsoft.com/office/drawing/2014/main" xmlns="" id="{15D38BC4-D2F4-4734-98A0-07EEAF47469A}"/>
                </a:ext>
              </a:extLst>
            </p:cNvPr>
            <p:cNvSpPr/>
            <p:nvPr/>
          </p:nvSpPr>
          <p:spPr>
            <a:xfrm>
              <a:off x="10253579" y="6305790"/>
              <a:ext cx="721894" cy="552210"/>
            </a:xfrm>
            <a:prstGeom prst="rect">
              <a:avLst/>
            </a:prstGeom>
            <a:solidFill>
              <a:srgbClr val="1C1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PE">
                <a:solidFill>
                  <a:prstClr val="white"/>
                </a:solidFill>
              </a:endParaRPr>
            </a:p>
          </p:txBody>
        </p:sp>
        <p:sp>
          <p:nvSpPr>
            <p:cNvPr id="24" name="object 5">
              <a:extLst>
                <a:ext uri="{FF2B5EF4-FFF2-40B4-BE49-F238E27FC236}">
                  <a16:creationId xmlns:a16="http://schemas.microsoft.com/office/drawing/2014/main" xmlns="" id="{E3912537-71DD-483B-8D25-09E75077C297}"/>
                </a:ext>
              </a:extLst>
            </p:cNvPr>
            <p:cNvSpPr/>
            <p:nvPr/>
          </p:nvSpPr>
          <p:spPr>
            <a:xfrm>
              <a:off x="10518949" y="6466509"/>
              <a:ext cx="180000" cy="230771"/>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grpSp>
      <p:sp>
        <p:nvSpPr>
          <p:cNvPr id="8" name="Rectángulo 7"/>
          <p:cNvSpPr/>
          <p:nvPr/>
        </p:nvSpPr>
        <p:spPr>
          <a:xfrm>
            <a:off x="611559" y="1700808"/>
            <a:ext cx="8031563" cy="5016758"/>
          </a:xfrm>
          <a:prstGeom prst="rect">
            <a:avLst/>
          </a:prstGeom>
        </p:spPr>
        <p:txBody>
          <a:bodyPr wrap="square">
            <a:spAutoFit/>
          </a:bodyPr>
          <a:lstStyle/>
          <a:p>
            <a:pPr marL="342900" indent="-342900" algn="just">
              <a:lnSpc>
                <a:spcPct val="80000"/>
              </a:lnSpc>
              <a:spcBef>
                <a:spcPct val="20000"/>
              </a:spcBef>
              <a:buFont typeface="Wingdings" panose="05000000000000000000" pitchFamily="2" charset="2"/>
              <a:buChar char="q"/>
            </a:pPr>
            <a:r>
              <a:rPr lang="es-MX" sz="2400" dirty="0">
                <a:solidFill>
                  <a:srgbClr val="C00000"/>
                </a:solidFill>
              </a:rPr>
              <a:t>Las subvenciones del </a:t>
            </a:r>
            <a:r>
              <a:rPr lang="es-MX" sz="2400" dirty="0" smtClean="0">
                <a:solidFill>
                  <a:srgbClr val="C00000"/>
                </a:solidFill>
              </a:rPr>
              <a:t>gobierno, </a:t>
            </a:r>
            <a:r>
              <a:rPr lang="es-MX" sz="2400" dirty="0"/>
              <a:t>son ayuda gubernamental en forma de transferencias de recursos a una entidad a cambio del cumplimiento pasado o futuro de ciertas condiciones relacionadas con las actividades de operación de la entidad</a:t>
            </a:r>
            <a:r>
              <a:rPr lang="es-MX" sz="2400" dirty="0" smtClean="0"/>
              <a:t>.</a:t>
            </a:r>
          </a:p>
          <a:p>
            <a:pPr algn="just">
              <a:lnSpc>
                <a:spcPct val="80000"/>
              </a:lnSpc>
              <a:spcBef>
                <a:spcPct val="20000"/>
              </a:spcBef>
            </a:pPr>
            <a:endParaRPr lang="es-MX" sz="2400" dirty="0" smtClean="0"/>
          </a:p>
          <a:p>
            <a:pPr marL="342900" indent="-342900" algn="just">
              <a:lnSpc>
                <a:spcPct val="80000"/>
              </a:lnSpc>
              <a:spcBef>
                <a:spcPct val="20000"/>
              </a:spcBef>
              <a:buFont typeface="Wingdings" panose="05000000000000000000" pitchFamily="2" charset="2"/>
              <a:buChar char="q"/>
            </a:pPr>
            <a:r>
              <a:rPr lang="es-MX" sz="2400" dirty="0" smtClean="0"/>
              <a:t> </a:t>
            </a:r>
            <a:r>
              <a:rPr lang="es-MX" sz="2400" dirty="0">
                <a:solidFill>
                  <a:srgbClr val="C00000"/>
                </a:solidFill>
              </a:rPr>
              <a:t>Subvenciones relacionadas con </a:t>
            </a:r>
            <a:r>
              <a:rPr lang="es-MX" sz="2400" dirty="0" smtClean="0">
                <a:solidFill>
                  <a:srgbClr val="C00000"/>
                </a:solidFill>
              </a:rPr>
              <a:t>activos, </a:t>
            </a:r>
            <a:r>
              <a:rPr lang="es-MX" sz="2400" dirty="0"/>
              <a:t>son subvenciones del gobierno cuya concesión implica que la entidad beneficiaria debe comprar, construir o adquirir de cualquier otra forma activos fijos. </a:t>
            </a:r>
            <a:endParaRPr lang="es-MX" sz="2400" dirty="0" smtClean="0"/>
          </a:p>
          <a:p>
            <a:pPr algn="just">
              <a:lnSpc>
                <a:spcPct val="80000"/>
              </a:lnSpc>
              <a:spcBef>
                <a:spcPct val="20000"/>
              </a:spcBef>
            </a:pPr>
            <a:endParaRPr lang="es-MX" sz="2400" dirty="0" smtClean="0"/>
          </a:p>
          <a:p>
            <a:pPr marL="342900" indent="-342900" algn="just">
              <a:lnSpc>
                <a:spcPct val="80000"/>
              </a:lnSpc>
              <a:spcBef>
                <a:spcPct val="20000"/>
              </a:spcBef>
              <a:buFont typeface="Wingdings" panose="05000000000000000000" pitchFamily="2" charset="2"/>
              <a:buChar char="q"/>
            </a:pPr>
            <a:r>
              <a:rPr lang="es-MX" sz="2400" dirty="0" smtClean="0">
                <a:solidFill>
                  <a:srgbClr val="C00000"/>
                </a:solidFill>
              </a:rPr>
              <a:t>Subvenciones </a:t>
            </a:r>
            <a:r>
              <a:rPr lang="es-MX" sz="2400" dirty="0">
                <a:solidFill>
                  <a:srgbClr val="C00000"/>
                </a:solidFill>
              </a:rPr>
              <a:t>relacionadas con los </a:t>
            </a:r>
            <a:r>
              <a:rPr lang="es-MX" sz="2400" dirty="0" smtClean="0">
                <a:solidFill>
                  <a:srgbClr val="C00000"/>
                </a:solidFill>
              </a:rPr>
              <a:t>ingresos,</a:t>
            </a:r>
            <a:r>
              <a:rPr lang="es-MX" sz="2400" dirty="0" smtClean="0"/>
              <a:t> </a:t>
            </a:r>
            <a:r>
              <a:rPr lang="es-MX" sz="2400" dirty="0"/>
              <a:t>son las subvenciones del gobierno distintas de aquéllas que se relacionan con activos. </a:t>
            </a:r>
            <a:r>
              <a:rPr lang="es-MX" sz="2400" dirty="0" smtClean="0">
                <a:solidFill>
                  <a:srgbClr val="564242"/>
                </a:solidFill>
              </a:rPr>
              <a:t>   </a:t>
            </a:r>
          </a:p>
          <a:p>
            <a:pPr marL="342900" indent="-342900" algn="just">
              <a:lnSpc>
                <a:spcPct val="80000"/>
              </a:lnSpc>
              <a:spcBef>
                <a:spcPct val="20000"/>
              </a:spcBef>
              <a:buFont typeface="Wingdings" pitchFamily="2" charset="2"/>
              <a:buNone/>
            </a:pPr>
            <a:r>
              <a:rPr lang="es-MX" sz="3200" dirty="0" smtClean="0"/>
              <a:t>.</a:t>
            </a:r>
            <a:endParaRPr lang="es-ES" sz="3200" dirty="0"/>
          </a:p>
        </p:txBody>
      </p:sp>
    </p:spTree>
    <p:extLst>
      <p:ext uri="{BB962C8B-B14F-4D97-AF65-F5344CB8AC3E}">
        <p14:creationId xmlns:p14="http://schemas.microsoft.com/office/powerpoint/2010/main" val="4158903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65"/>
            <a:ext cx="9144001" cy="600075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xmlns="" id="{7AC8DDC2-CC4F-4657-82ED-4EC15C406F1A}"/>
                  </a:ext>
                </a:extLst>
              </p14:cNvPr>
              <p14:cNvContentPartPr/>
              <p14:nvPr/>
            </p14:nvContentPartPr>
            <p14:xfrm>
              <a:off x="1881870" y="2345052"/>
              <a:ext cx="270" cy="270"/>
            </p14:xfrm>
          </p:contentPart>
        </mc:Choice>
        <mc:Fallback xmlns="">
          <p:pic>
            <p:nvPicPr>
              <p:cNvPr id="3" name="Entrada de lápiz 2">
                <a:extLst>
                  <a:ext uri="{FF2B5EF4-FFF2-40B4-BE49-F238E27FC236}">
                    <a16:creationId xmlns:a16="http://schemas.microsoft.com/office/drawing/2014/main" xmlns:p14="http://schemas.microsoft.com/office/powerpoint/2010/main" xmlns="" id="{7AC8DDC2-CC4F-4657-82ED-4EC15C406F1A}"/>
                  </a:ext>
                </a:extLst>
              </p:cNvPr>
              <p:cNvPicPr/>
              <p:nvPr/>
            </p:nvPicPr>
            <p:blipFill>
              <a:blip r:embed="rId5"/>
              <a:stretch>
                <a:fillRect/>
              </a:stretch>
            </p:blipFill>
            <p:spPr>
              <a:xfrm>
                <a:off x="1875120" y="233830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xmlns="" id="{3D7F07A7-EE47-4062-BB5A-A7C110BD26C8}"/>
                  </a:ext>
                </a:extLst>
              </p14:cNvPr>
              <p14:cNvContentPartPr/>
              <p14:nvPr/>
            </p14:nvContentPartPr>
            <p14:xfrm>
              <a:off x="4145010" y="3084042"/>
              <a:ext cx="270" cy="270"/>
            </p14:xfrm>
          </p:contentPart>
        </mc:Choice>
        <mc:Fallback xmlns="">
          <p:pic>
            <p:nvPicPr>
              <p:cNvPr id="5" name="Entrada de lápiz 4">
                <a:extLst>
                  <a:ext uri="{FF2B5EF4-FFF2-40B4-BE49-F238E27FC236}">
                    <a16:creationId xmlns:a16="http://schemas.microsoft.com/office/drawing/2014/main" xmlns:p14="http://schemas.microsoft.com/office/powerpoint/2010/main" xmlns="" id="{3D7F07A7-EE47-4062-BB5A-A7C110BD26C8}"/>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Entrada de lápiz 5">
                <a:extLst>
                  <a:ext uri="{FF2B5EF4-FFF2-40B4-BE49-F238E27FC236}">
                    <a16:creationId xmlns:a16="http://schemas.microsoft.com/office/drawing/2014/main" xmlns="" id="{49B33C65-3A0B-4045-9406-2922198E33C6}"/>
                  </a:ext>
                </a:extLst>
              </p14:cNvPr>
              <p14:cNvContentPartPr/>
              <p14:nvPr/>
            </p14:nvContentPartPr>
            <p14:xfrm>
              <a:off x="4145010" y="3084042"/>
              <a:ext cx="270" cy="270"/>
            </p14:xfrm>
          </p:contentPart>
        </mc:Choice>
        <mc:Fallback xmlns="">
          <p:pic>
            <p:nvPicPr>
              <p:cNvPr id="6" name="Entrada de lápiz 5">
                <a:extLst>
                  <a:ext uri="{FF2B5EF4-FFF2-40B4-BE49-F238E27FC236}">
                    <a16:creationId xmlns:a16="http://schemas.microsoft.com/office/drawing/2014/main" xmlns:p14="http://schemas.microsoft.com/office/powerpoint/2010/main" xmlns="" id="{49B33C65-3A0B-4045-9406-2922198E33C6}"/>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Entrada de lápiz 47">
                <a:extLst>
                  <a:ext uri="{FF2B5EF4-FFF2-40B4-BE49-F238E27FC236}">
                    <a16:creationId xmlns:a16="http://schemas.microsoft.com/office/drawing/2014/main" xmlns="" id="{36C96248-FB58-4432-AD0D-9F73875DFAA7}"/>
                  </a:ext>
                </a:extLst>
              </p14:cNvPr>
              <p14:cNvContentPartPr/>
              <p14:nvPr/>
            </p14:nvContentPartPr>
            <p14:xfrm>
              <a:off x="3695460" y="4387332"/>
              <a:ext cx="270" cy="270"/>
            </p14:xfrm>
          </p:contentPart>
        </mc:Choice>
        <mc:Fallback xmlns="">
          <p:pic>
            <p:nvPicPr>
              <p:cNvPr id="48" name="Entrada de lápiz 47">
                <a:extLst>
                  <a:ext uri="{FF2B5EF4-FFF2-40B4-BE49-F238E27FC236}">
                    <a16:creationId xmlns:a16="http://schemas.microsoft.com/office/drawing/2014/main" xmlns:p14="http://schemas.microsoft.com/office/powerpoint/2010/main" xmlns="" id="{36C96248-FB58-4432-AD0D-9F73875DFAA7}"/>
                  </a:ext>
                </a:extLst>
              </p:cNvPr>
              <p:cNvPicPr/>
              <p:nvPr/>
            </p:nvPicPr>
            <p:blipFill>
              <a:blip r:embed="rId5"/>
              <a:stretch>
                <a:fillRect/>
              </a:stretch>
            </p:blipFill>
            <p:spPr>
              <a:xfrm>
                <a:off x="3688710" y="4380582"/>
                <a:ext cx="13770" cy="13770"/>
              </a:xfrm>
              <a:prstGeom prst="rect">
                <a:avLst/>
              </a:prstGeom>
            </p:spPr>
          </p:pic>
        </mc:Fallback>
      </mc:AlternateContent>
      <p:grpSp>
        <p:nvGrpSpPr>
          <p:cNvPr id="52" name="Grupo 51">
            <a:extLst>
              <a:ext uri="{FF2B5EF4-FFF2-40B4-BE49-F238E27FC236}">
                <a16:creationId xmlns:a16="http://schemas.microsoft.com/office/drawing/2014/main" xmlns="" id="{3C970AB3-01C1-44CD-9E0F-06CF6B80E86B}"/>
              </a:ext>
            </a:extLst>
          </p:cNvPr>
          <p:cNvGrpSpPr/>
          <p:nvPr/>
        </p:nvGrpSpPr>
        <p:grpSpPr>
          <a:xfrm>
            <a:off x="7307520" y="3320292"/>
            <a:ext cx="270" cy="270"/>
            <a:chOff x="9743360" y="3128560"/>
            <a:chExt cx="360" cy="360"/>
          </a:xfrm>
        </p:grpSpPr>
        <mc:AlternateContent xmlns:mc="http://schemas.openxmlformats.org/markup-compatibility/2006" xmlns:p14="http://schemas.microsoft.com/office/powerpoint/2010/main">
          <mc:Choice Requires="p14">
            <p:contentPart p14:bwMode="auto" r:id="rId9">
              <p14:nvContentPartPr>
                <p14:cNvPr id="49" name="Entrada de lápiz 48">
                  <a:extLst>
                    <a:ext uri="{FF2B5EF4-FFF2-40B4-BE49-F238E27FC236}">
                      <a16:creationId xmlns:a16="http://schemas.microsoft.com/office/drawing/2014/main" xmlns="" id="{A44C867C-C26A-4871-8E6F-DC5230B066E1}"/>
                    </a:ext>
                  </a:extLst>
                </p14:cNvPr>
                <p14:cNvContentPartPr/>
                <p14:nvPr/>
              </p14:nvContentPartPr>
              <p14:xfrm>
                <a:off x="9743360" y="3128560"/>
                <a:ext cx="360" cy="360"/>
              </p14:xfrm>
            </p:contentPart>
          </mc:Choice>
          <mc:Fallback xmlns="">
            <p:pic>
              <p:nvPicPr>
                <p:cNvPr id="49" name="Entrada de lápiz 48">
                  <a:extLst>
                    <a:ext uri="{FF2B5EF4-FFF2-40B4-BE49-F238E27FC236}">
                      <a16:creationId xmlns:a16="http://schemas.microsoft.com/office/drawing/2014/main" xmlns:p14="http://schemas.microsoft.com/office/powerpoint/2010/main" xmlns="" id="{A44C867C-C26A-4871-8E6F-DC5230B066E1}"/>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Entrada de lápiz 49">
                  <a:extLst>
                    <a:ext uri="{FF2B5EF4-FFF2-40B4-BE49-F238E27FC236}">
                      <a16:creationId xmlns:a16="http://schemas.microsoft.com/office/drawing/2014/main" xmlns="" id="{2ADEA4B0-EFF0-4CA6-B28D-E26D1248276C}"/>
                    </a:ext>
                  </a:extLst>
                </p14:cNvPr>
                <p14:cNvContentPartPr/>
                <p14:nvPr/>
              </p14:nvContentPartPr>
              <p14:xfrm>
                <a:off x="9743360" y="3128560"/>
                <a:ext cx="360" cy="360"/>
              </p14:xfrm>
            </p:contentPart>
          </mc:Choice>
          <mc:Fallback xmlns="">
            <p:pic>
              <p:nvPicPr>
                <p:cNvPr id="50" name="Entrada de lápiz 49">
                  <a:extLst>
                    <a:ext uri="{FF2B5EF4-FFF2-40B4-BE49-F238E27FC236}">
                      <a16:creationId xmlns:a16="http://schemas.microsoft.com/office/drawing/2014/main" xmlns:p14="http://schemas.microsoft.com/office/powerpoint/2010/main" xmlns="" id="{2ADEA4B0-EFF0-4CA6-B28D-E26D1248276C}"/>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Entrada de lápiz 50">
                  <a:extLst>
                    <a:ext uri="{FF2B5EF4-FFF2-40B4-BE49-F238E27FC236}">
                      <a16:creationId xmlns:a16="http://schemas.microsoft.com/office/drawing/2014/main" xmlns="" id="{8B1A5890-243F-48F3-90C8-E67C25563C6A}"/>
                    </a:ext>
                  </a:extLst>
                </p14:cNvPr>
                <p14:cNvContentPartPr/>
                <p14:nvPr/>
              </p14:nvContentPartPr>
              <p14:xfrm>
                <a:off x="9743360" y="3128560"/>
                <a:ext cx="360" cy="360"/>
              </p14:xfrm>
            </p:contentPart>
          </mc:Choice>
          <mc:Fallback xmlns="">
            <p:pic>
              <p:nvPicPr>
                <p:cNvPr id="51" name="Entrada de lápiz 50">
                  <a:extLst>
                    <a:ext uri="{FF2B5EF4-FFF2-40B4-BE49-F238E27FC236}">
                      <a16:creationId xmlns:a16="http://schemas.microsoft.com/office/drawing/2014/main" xmlns:p14="http://schemas.microsoft.com/office/powerpoint/2010/main" xmlns="" id="{8B1A5890-243F-48F3-90C8-E67C25563C6A}"/>
                    </a:ext>
                  </a:extLst>
                </p:cNvPr>
                <p:cNvPicPr/>
                <p:nvPr/>
              </p:nvPicPr>
              <p:blipFill>
                <a:blip r:embed="rId5"/>
                <a:stretch>
                  <a:fillRect/>
                </a:stretch>
              </p:blipFill>
              <p:spPr>
                <a:xfrm>
                  <a:off x="9734360" y="3119560"/>
                  <a:ext cx="18360" cy="18360"/>
                </a:xfrm>
                <a:prstGeom prst="rect">
                  <a:avLst/>
                </a:prstGeom>
              </p:spPr>
            </p:pic>
          </mc:Fallback>
        </mc:AlternateContent>
      </p:grpSp>
      <p:sp>
        <p:nvSpPr>
          <p:cNvPr id="20" name="object 5">
            <a:extLst>
              <a:ext uri="{FF2B5EF4-FFF2-40B4-BE49-F238E27FC236}">
                <a16:creationId xmlns:a16="http://schemas.microsoft.com/office/drawing/2014/main" xmlns="" id="{0A4B2ACC-493C-468D-B675-464F8EEFBD51}"/>
              </a:ext>
            </a:extLst>
          </p:cNvPr>
          <p:cNvSpPr/>
          <p:nvPr/>
        </p:nvSpPr>
        <p:spPr>
          <a:xfrm>
            <a:off x="148898" y="5707132"/>
            <a:ext cx="135000" cy="173078"/>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CuadroTexto 1"/>
          <p:cNvSpPr txBox="1"/>
          <p:nvPr/>
        </p:nvSpPr>
        <p:spPr>
          <a:xfrm>
            <a:off x="829733" y="1124744"/>
            <a:ext cx="7813389" cy="757130"/>
          </a:xfrm>
          <a:prstGeom prst="rect">
            <a:avLst/>
          </a:prstGeom>
          <a:noFill/>
        </p:spPr>
        <p:txBody>
          <a:bodyPr wrap="square" rtlCol="0">
            <a:spAutoFit/>
          </a:bodyPr>
          <a:lstStyle/>
          <a:p>
            <a:pPr algn="ctr" fontAlgn="auto">
              <a:lnSpc>
                <a:spcPct val="80000"/>
              </a:lnSpc>
              <a:spcBef>
                <a:spcPts val="0"/>
              </a:spcBef>
              <a:spcAft>
                <a:spcPts val="0"/>
              </a:spcAft>
            </a:pPr>
            <a:r>
              <a:rPr lang="es-MX" sz="2700" b="1" dirty="0" smtClean="0">
                <a:solidFill>
                  <a:srgbClr val="E65235"/>
                </a:solidFill>
                <a:latin typeface="Arial"/>
                <a:cs typeface="Arial"/>
              </a:rPr>
              <a:t>         </a:t>
            </a:r>
            <a:r>
              <a:rPr lang="es-MX" sz="2700" b="1" dirty="0">
                <a:solidFill>
                  <a:srgbClr val="E65235"/>
                </a:solidFill>
                <a:latin typeface="Arial"/>
                <a:cs typeface="Arial"/>
              </a:rPr>
              <a:t>4</a:t>
            </a:r>
            <a:r>
              <a:rPr lang="es-MX" sz="2700" b="1" dirty="0" smtClean="0">
                <a:solidFill>
                  <a:srgbClr val="E65235"/>
                </a:solidFill>
                <a:latin typeface="Arial"/>
                <a:cs typeface="Arial"/>
              </a:rPr>
              <a:t>. DOS METODOS PARA  CONTABILIZAR LA SUVENCION</a:t>
            </a:r>
            <a:endParaRPr lang="es-PE" sz="2700" b="1" dirty="0">
              <a:solidFill>
                <a:srgbClr val="E65235"/>
              </a:solidFill>
              <a:latin typeface="Arial"/>
              <a:cs typeface="Arial"/>
            </a:endParaRPr>
          </a:p>
        </p:txBody>
      </p:sp>
      <p:grpSp>
        <p:nvGrpSpPr>
          <p:cNvPr id="22" name="Agrupar 21"/>
          <p:cNvGrpSpPr/>
          <p:nvPr/>
        </p:nvGrpSpPr>
        <p:grpSpPr>
          <a:xfrm>
            <a:off x="8643123" y="282478"/>
            <a:ext cx="500877" cy="482226"/>
            <a:chOff x="10253579" y="6305790"/>
            <a:chExt cx="721894" cy="552210"/>
          </a:xfrm>
        </p:grpSpPr>
        <p:sp>
          <p:nvSpPr>
            <p:cNvPr id="23" name="Rectángulo 22">
              <a:extLst>
                <a:ext uri="{FF2B5EF4-FFF2-40B4-BE49-F238E27FC236}">
                  <a16:creationId xmlns:a16="http://schemas.microsoft.com/office/drawing/2014/main" xmlns="" id="{15D38BC4-D2F4-4734-98A0-07EEAF47469A}"/>
                </a:ext>
              </a:extLst>
            </p:cNvPr>
            <p:cNvSpPr/>
            <p:nvPr/>
          </p:nvSpPr>
          <p:spPr>
            <a:xfrm>
              <a:off x="10253579" y="6305790"/>
              <a:ext cx="721894" cy="552210"/>
            </a:xfrm>
            <a:prstGeom prst="rect">
              <a:avLst/>
            </a:prstGeom>
            <a:solidFill>
              <a:srgbClr val="1C1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PE">
                <a:solidFill>
                  <a:prstClr val="white"/>
                </a:solidFill>
              </a:endParaRPr>
            </a:p>
          </p:txBody>
        </p:sp>
        <p:sp>
          <p:nvSpPr>
            <p:cNvPr id="24" name="object 5">
              <a:extLst>
                <a:ext uri="{FF2B5EF4-FFF2-40B4-BE49-F238E27FC236}">
                  <a16:creationId xmlns:a16="http://schemas.microsoft.com/office/drawing/2014/main" xmlns="" id="{E3912537-71DD-483B-8D25-09E75077C297}"/>
                </a:ext>
              </a:extLst>
            </p:cNvPr>
            <p:cNvSpPr/>
            <p:nvPr/>
          </p:nvSpPr>
          <p:spPr>
            <a:xfrm>
              <a:off x="10518949" y="6466509"/>
              <a:ext cx="180000" cy="230771"/>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grpSp>
      <p:sp>
        <p:nvSpPr>
          <p:cNvPr id="8" name="Rectángulo 7"/>
          <p:cNvSpPr/>
          <p:nvPr/>
        </p:nvSpPr>
        <p:spPr>
          <a:xfrm>
            <a:off x="683568" y="1975212"/>
            <a:ext cx="7959554" cy="4512004"/>
          </a:xfrm>
          <a:prstGeom prst="rect">
            <a:avLst/>
          </a:prstGeom>
        </p:spPr>
        <p:txBody>
          <a:bodyPr wrap="square">
            <a:spAutoFit/>
          </a:bodyPr>
          <a:lstStyle/>
          <a:p>
            <a:pPr marL="342900" indent="-342900" algn="just">
              <a:lnSpc>
                <a:spcPct val="80000"/>
              </a:lnSpc>
              <a:spcBef>
                <a:spcPct val="20000"/>
              </a:spcBef>
              <a:buFont typeface="Wingdings" panose="05000000000000000000" pitchFamily="2" charset="2"/>
              <a:buChar char="q"/>
            </a:pPr>
            <a:r>
              <a:rPr lang="es-ES" sz="2400" dirty="0" smtClean="0">
                <a:solidFill>
                  <a:srgbClr val="FF0000"/>
                </a:solidFill>
              </a:rPr>
              <a:t> Método del capital (p.14)</a:t>
            </a:r>
          </a:p>
          <a:p>
            <a:pPr algn="just">
              <a:lnSpc>
                <a:spcPct val="80000"/>
              </a:lnSpc>
              <a:spcBef>
                <a:spcPct val="20000"/>
              </a:spcBef>
            </a:pPr>
            <a:endParaRPr lang="es-ES" sz="2400" dirty="0">
              <a:solidFill>
                <a:srgbClr val="FF0000"/>
              </a:solidFill>
            </a:endParaRPr>
          </a:p>
          <a:p>
            <a:pPr marL="342900" indent="-342900" algn="just">
              <a:lnSpc>
                <a:spcPct val="80000"/>
              </a:lnSpc>
              <a:spcBef>
                <a:spcPct val="20000"/>
              </a:spcBef>
              <a:buFont typeface="Wingdings" panose="05000000000000000000" pitchFamily="2" charset="2"/>
              <a:buChar char="ü"/>
            </a:pPr>
            <a:r>
              <a:rPr lang="es-MX" sz="2000" b="1" dirty="0">
                <a:solidFill>
                  <a:schemeClr val="accent1">
                    <a:lumMod val="75000"/>
                  </a:schemeClr>
                </a:solidFill>
              </a:rPr>
              <a:t>Aquéllos que defienden el método del capital argumentan lo siguiente: </a:t>
            </a:r>
            <a:endParaRPr lang="es-MX" sz="2000" b="1" dirty="0" smtClean="0">
              <a:solidFill>
                <a:schemeClr val="accent1">
                  <a:lumMod val="75000"/>
                </a:schemeClr>
              </a:solidFill>
            </a:endParaRPr>
          </a:p>
          <a:p>
            <a:pPr algn="just">
              <a:lnSpc>
                <a:spcPct val="80000"/>
              </a:lnSpc>
              <a:spcBef>
                <a:spcPct val="20000"/>
              </a:spcBef>
            </a:pPr>
            <a:endParaRPr lang="es-MX" sz="2000" dirty="0" smtClean="0"/>
          </a:p>
          <a:p>
            <a:pPr algn="just">
              <a:lnSpc>
                <a:spcPct val="80000"/>
              </a:lnSpc>
              <a:spcBef>
                <a:spcPct val="20000"/>
              </a:spcBef>
            </a:pPr>
            <a:r>
              <a:rPr lang="es-MX" sz="2000" dirty="0" smtClean="0"/>
              <a:t>a) Las </a:t>
            </a:r>
            <a:r>
              <a:rPr lang="es-MX" sz="2000" dirty="0"/>
              <a:t>subvenciones del gobierno son un recurso financiero y deben tratarse como tales en el estado de situación financiera, en vez de reconocerse en el resultado del periodo para compensar las partidas de gastos que financian. Puesto que no se espera su devolución, estas subvenciones deben reconocerse fuera del resultado del periodo</a:t>
            </a:r>
            <a:r>
              <a:rPr lang="es-MX" sz="2000" dirty="0" smtClean="0"/>
              <a:t>.</a:t>
            </a:r>
          </a:p>
          <a:p>
            <a:pPr algn="just">
              <a:lnSpc>
                <a:spcPct val="80000"/>
              </a:lnSpc>
              <a:spcBef>
                <a:spcPct val="20000"/>
              </a:spcBef>
            </a:pPr>
            <a:r>
              <a:rPr lang="es-MX" sz="2000" dirty="0" smtClean="0"/>
              <a:t> </a:t>
            </a:r>
          </a:p>
          <a:p>
            <a:pPr algn="just">
              <a:lnSpc>
                <a:spcPct val="80000"/>
              </a:lnSpc>
              <a:spcBef>
                <a:spcPct val="20000"/>
              </a:spcBef>
            </a:pPr>
            <a:r>
              <a:rPr lang="es-MX" sz="2000" dirty="0" smtClean="0"/>
              <a:t>b) Resulta </a:t>
            </a:r>
            <a:r>
              <a:rPr lang="es-MX" sz="2000" dirty="0"/>
              <a:t>inapropiado reconocer las subvenciones del gobierno en </a:t>
            </a:r>
            <a:r>
              <a:rPr lang="es-MX" sz="2000" dirty="0" smtClean="0"/>
              <a:t>      el </a:t>
            </a:r>
            <a:r>
              <a:rPr lang="es-MX" sz="2000" dirty="0"/>
              <a:t>resultado del periodo, puesto que no han sido generadas por la entidad, sino que representan un incentivo suministrado por el gobierno sin que tengan relación con costo alguno.</a:t>
            </a:r>
            <a:endParaRPr lang="es-ES" sz="2000" dirty="0">
              <a:solidFill>
                <a:srgbClr val="FF0000"/>
              </a:solidFill>
            </a:endParaRPr>
          </a:p>
        </p:txBody>
      </p:sp>
    </p:spTree>
    <p:extLst>
      <p:ext uri="{BB962C8B-B14F-4D97-AF65-F5344CB8AC3E}">
        <p14:creationId xmlns:p14="http://schemas.microsoft.com/office/powerpoint/2010/main" val="419017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65"/>
            <a:ext cx="9144001" cy="600075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xmlns="" id="{7AC8DDC2-CC4F-4657-82ED-4EC15C406F1A}"/>
                  </a:ext>
                </a:extLst>
              </p14:cNvPr>
              <p14:cNvContentPartPr/>
              <p14:nvPr/>
            </p14:nvContentPartPr>
            <p14:xfrm>
              <a:off x="1881870" y="2345052"/>
              <a:ext cx="270" cy="270"/>
            </p14:xfrm>
          </p:contentPart>
        </mc:Choice>
        <mc:Fallback xmlns="">
          <p:pic>
            <p:nvPicPr>
              <p:cNvPr id="3" name="Entrada de lápiz 2">
                <a:extLst>
                  <a:ext uri="{FF2B5EF4-FFF2-40B4-BE49-F238E27FC236}">
                    <a16:creationId xmlns:a16="http://schemas.microsoft.com/office/drawing/2014/main" xmlns:p14="http://schemas.microsoft.com/office/powerpoint/2010/main" xmlns="" id="{7AC8DDC2-CC4F-4657-82ED-4EC15C406F1A}"/>
                  </a:ext>
                </a:extLst>
              </p:cNvPr>
              <p:cNvPicPr/>
              <p:nvPr/>
            </p:nvPicPr>
            <p:blipFill>
              <a:blip r:embed="rId5"/>
              <a:stretch>
                <a:fillRect/>
              </a:stretch>
            </p:blipFill>
            <p:spPr>
              <a:xfrm>
                <a:off x="1875120" y="233830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xmlns="" id="{3D7F07A7-EE47-4062-BB5A-A7C110BD26C8}"/>
                  </a:ext>
                </a:extLst>
              </p14:cNvPr>
              <p14:cNvContentPartPr/>
              <p14:nvPr/>
            </p14:nvContentPartPr>
            <p14:xfrm>
              <a:off x="4145010" y="3084042"/>
              <a:ext cx="270" cy="270"/>
            </p14:xfrm>
          </p:contentPart>
        </mc:Choice>
        <mc:Fallback xmlns="">
          <p:pic>
            <p:nvPicPr>
              <p:cNvPr id="5" name="Entrada de lápiz 4">
                <a:extLst>
                  <a:ext uri="{FF2B5EF4-FFF2-40B4-BE49-F238E27FC236}">
                    <a16:creationId xmlns:a16="http://schemas.microsoft.com/office/drawing/2014/main" xmlns:p14="http://schemas.microsoft.com/office/powerpoint/2010/main" xmlns="" id="{3D7F07A7-EE47-4062-BB5A-A7C110BD26C8}"/>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Entrada de lápiz 5">
                <a:extLst>
                  <a:ext uri="{FF2B5EF4-FFF2-40B4-BE49-F238E27FC236}">
                    <a16:creationId xmlns:a16="http://schemas.microsoft.com/office/drawing/2014/main" xmlns="" id="{49B33C65-3A0B-4045-9406-2922198E33C6}"/>
                  </a:ext>
                </a:extLst>
              </p14:cNvPr>
              <p14:cNvContentPartPr/>
              <p14:nvPr/>
            </p14:nvContentPartPr>
            <p14:xfrm>
              <a:off x="4145010" y="3084042"/>
              <a:ext cx="270" cy="270"/>
            </p14:xfrm>
          </p:contentPart>
        </mc:Choice>
        <mc:Fallback xmlns="">
          <p:pic>
            <p:nvPicPr>
              <p:cNvPr id="6" name="Entrada de lápiz 5">
                <a:extLst>
                  <a:ext uri="{FF2B5EF4-FFF2-40B4-BE49-F238E27FC236}">
                    <a16:creationId xmlns:a16="http://schemas.microsoft.com/office/drawing/2014/main" xmlns:p14="http://schemas.microsoft.com/office/powerpoint/2010/main" xmlns="" id="{49B33C65-3A0B-4045-9406-2922198E33C6}"/>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Entrada de lápiz 47">
                <a:extLst>
                  <a:ext uri="{FF2B5EF4-FFF2-40B4-BE49-F238E27FC236}">
                    <a16:creationId xmlns:a16="http://schemas.microsoft.com/office/drawing/2014/main" xmlns="" id="{36C96248-FB58-4432-AD0D-9F73875DFAA7}"/>
                  </a:ext>
                </a:extLst>
              </p14:cNvPr>
              <p14:cNvContentPartPr/>
              <p14:nvPr/>
            </p14:nvContentPartPr>
            <p14:xfrm>
              <a:off x="3695460" y="4387332"/>
              <a:ext cx="270" cy="270"/>
            </p14:xfrm>
          </p:contentPart>
        </mc:Choice>
        <mc:Fallback xmlns="">
          <p:pic>
            <p:nvPicPr>
              <p:cNvPr id="48" name="Entrada de lápiz 47">
                <a:extLst>
                  <a:ext uri="{FF2B5EF4-FFF2-40B4-BE49-F238E27FC236}">
                    <a16:creationId xmlns:a16="http://schemas.microsoft.com/office/drawing/2014/main" xmlns:p14="http://schemas.microsoft.com/office/powerpoint/2010/main" xmlns="" id="{36C96248-FB58-4432-AD0D-9F73875DFAA7}"/>
                  </a:ext>
                </a:extLst>
              </p:cNvPr>
              <p:cNvPicPr/>
              <p:nvPr/>
            </p:nvPicPr>
            <p:blipFill>
              <a:blip r:embed="rId5"/>
              <a:stretch>
                <a:fillRect/>
              </a:stretch>
            </p:blipFill>
            <p:spPr>
              <a:xfrm>
                <a:off x="3688710" y="4380582"/>
                <a:ext cx="13770" cy="13770"/>
              </a:xfrm>
              <a:prstGeom prst="rect">
                <a:avLst/>
              </a:prstGeom>
            </p:spPr>
          </p:pic>
        </mc:Fallback>
      </mc:AlternateContent>
      <p:grpSp>
        <p:nvGrpSpPr>
          <p:cNvPr id="52" name="Grupo 51">
            <a:extLst>
              <a:ext uri="{FF2B5EF4-FFF2-40B4-BE49-F238E27FC236}">
                <a16:creationId xmlns:a16="http://schemas.microsoft.com/office/drawing/2014/main" xmlns="" id="{3C970AB3-01C1-44CD-9E0F-06CF6B80E86B}"/>
              </a:ext>
            </a:extLst>
          </p:cNvPr>
          <p:cNvGrpSpPr/>
          <p:nvPr/>
        </p:nvGrpSpPr>
        <p:grpSpPr>
          <a:xfrm>
            <a:off x="7307520" y="3320292"/>
            <a:ext cx="270" cy="270"/>
            <a:chOff x="9743360" y="3128560"/>
            <a:chExt cx="360" cy="360"/>
          </a:xfrm>
        </p:grpSpPr>
        <mc:AlternateContent xmlns:mc="http://schemas.openxmlformats.org/markup-compatibility/2006" xmlns:p14="http://schemas.microsoft.com/office/powerpoint/2010/main">
          <mc:Choice Requires="p14">
            <p:contentPart p14:bwMode="auto" r:id="rId9">
              <p14:nvContentPartPr>
                <p14:cNvPr id="49" name="Entrada de lápiz 48">
                  <a:extLst>
                    <a:ext uri="{FF2B5EF4-FFF2-40B4-BE49-F238E27FC236}">
                      <a16:creationId xmlns:a16="http://schemas.microsoft.com/office/drawing/2014/main" xmlns="" id="{A44C867C-C26A-4871-8E6F-DC5230B066E1}"/>
                    </a:ext>
                  </a:extLst>
                </p14:cNvPr>
                <p14:cNvContentPartPr/>
                <p14:nvPr/>
              </p14:nvContentPartPr>
              <p14:xfrm>
                <a:off x="9743360" y="3128560"/>
                <a:ext cx="360" cy="360"/>
              </p14:xfrm>
            </p:contentPart>
          </mc:Choice>
          <mc:Fallback xmlns="">
            <p:pic>
              <p:nvPicPr>
                <p:cNvPr id="49" name="Entrada de lápiz 48">
                  <a:extLst>
                    <a:ext uri="{FF2B5EF4-FFF2-40B4-BE49-F238E27FC236}">
                      <a16:creationId xmlns:a16="http://schemas.microsoft.com/office/drawing/2014/main" xmlns:p14="http://schemas.microsoft.com/office/powerpoint/2010/main" xmlns="" id="{A44C867C-C26A-4871-8E6F-DC5230B066E1}"/>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Entrada de lápiz 49">
                  <a:extLst>
                    <a:ext uri="{FF2B5EF4-FFF2-40B4-BE49-F238E27FC236}">
                      <a16:creationId xmlns:a16="http://schemas.microsoft.com/office/drawing/2014/main" xmlns="" id="{2ADEA4B0-EFF0-4CA6-B28D-E26D1248276C}"/>
                    </a:ext>
                  </a:extLst>
                </p14:cNvPr>
                <p14:cNvContentPartPr/>
                <p14:nvPr/>
              </p14:nvContentPartPr>
              <p14:xfrm>
                <a:off x="9743360" y="3128560"/>
                <a:ext cx="360" cy="360"/>
              </p14:xfrm>
            </p:contentPart>
          </mc:Choice>
          <mc:Fallback xmlns="">
            <p:pic>
              <p:nvPicPr>
                <p:cNvPr id="50" name="Entrada de lápiz 49">
                  <a:extLst>
                    <a:ext uri="{FF2B5EF4-FFF2-40B4-BE49-F238E27FC236}">
                      <a16:creationId xmlns:a16="http://schemas.microsoft.com/office/drawing/2014/main" xmlns:p14="http://schemas.microsoft.com/office/powerpoint/2010/main" xmlns="" id="{2ADEA4B0-EFF0-4CA6-B28D-E26D1248276C}"/>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Entrada de lápiz 50">
                  <a:extLst>
                    <a:ext uri="{FF2B5EF4-FFF2-40B4-BE49-F238E27FC236}">
                      <a16:creationId xmlns:a16="http://schemas.microsoft.com/office/drawing/2014/main" xmlns="" id="{8B1A5890-243F-48F3-90C8-E67C25563C6A}"/>
                    </a:ext>
                  </a:extLst>
                </p14:cNvPr>
                <p14:cNvContentPartPr/>
                <p14:nvPr/>
              </p14:nvContentPartPr>
              <p14:xfrm>
                <a:off x="9743360" y="3128560"/>
                <a:ext cx="360" cy="360"/>
              </p14:xfrm>
            </p:contentPart>
          </mc:Choice>
          <mc:Fallback xmlns="">
            <p:pic>
              <p:nvPicPr>
                <p:cNvPr id="51" name="Entrada de lápiz 50">
                  <a:extLst>
                    <a:ext uri="{FF2B5EF4-FFF2-40B4-BE49-F238E27FC236}">
                      <a16:creationId xmlns:a16="http://schemas.microsoft.com/office/drawing/2014/main" xmlns:p14="http://schemas.microsoft.com/office/powerpoint/2010/main" xmlns="" id="{8B1A5890-243F-48F3-90C8-E67C25563C6A}"/>
                    </a:ext>
                  </a:extLst>
                </p:cNvPr>
                <p:cNvPicPr/>
                <p:nvPr/>
              </p:nvPicPr>
              <p:blipFill>
                <a:blip r:embed="rId5"/>
                <a:stretch>
                  <a:fillRect/>
                </a:stretch>
              </p:blipFill>
              <p:spPr>
                <a:xfrm>
                  <a:off x="9734360" y="3119560"/>
                  <a:ext cx="18360" cy="18360"/>
                </a:xfrm>
                <a:prstGeom prst="rect">
                  <a:avLst/>
                </a:prstGeom>
              </p:spPr>
            </p:pic>
          </mc:Fallback>
        </mc:AlternateContent>
      </p:grpSp>
      <p:sp>
        <p:nvSpPr>
          <p:cNvPr id="20" name="object 5">
            <a:extLst>
              <a:ext uri="{FF2B5EF4-FFF2-40B4-BE49-F238E27FC236}">
                <a16:creationId xmlns:a16="http://schemas.microsoft.com/office/drawing/2014/main" xmlns="" id="{0A4B2ACC-493C-468D-B675-464F8EEFBD51}"/>
              </a:ext>
            </a:extLst>
          </p:cNvPr>
          <p:cNvSpPr/>
          <p:nvPr/>
        </p:nvSpPr>
        <p:spPr>
          <a:xfrm>
            <a:off x="148898" y="5707132"/>
            <a:ext cx="135000" cy="173078"/>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CuadroTexto 1"/>
          <p:cNvSpPr txBox="1"/>
          <p:nvPr/>
        </p:nvSpPr>
        <p:spPr>
          <a:xfrm>
            <a:off x="827585" y="980728"/>
            <a:ext cx="7815538" cy="757130"/>
          </a:xfrm>
          <a:prstGeom prst="rect">
            <a:avLst/>
          </a:prstGeom>
          <a:noFill/>
        </p:spPr>
        <p:txBody>
          <a:bodyPr wrap="square" rtlCol="0">
            <a:spAutoFit/>
          </a:bodyPr>
          <a:lstStyle/>
          <a:p>
            <a:pPr algn="ctr" fontAlgn="auto">
              <a:lnSpc>
                <a:spcPct val="80000"/>
              </a:lnSpc>
              <a:spcBef>
                <a:spcPts val="0"/>
              </a:spcBef>
              <a:spcAft>
                <a:spcPts val="0"/>
              </a:spcAft>
            </a:pPr>
            <a:r>
              <a:rPr lang="es-MX" sz="2700" b="1" dirty="0" smtClean="0">
                <a:solidFill>
                  <a:srgbClr val="E65235"/>
                </a:solidFill>
                <a:latin typeface="Arial"/>
                <a:cs typeface="Arial"/>
              </a:rPr>
              <a:t>         </a:t>
            </a:r>
            <a:r>
              <a:rPr lang="es-MX" sz="2700" b="1" dirty="0">
                <a:solidFill>
                  <a:srgbClr val="E65235"/>
                </a:solidFill>
                <a:latin typeface="Arial"/>
                <a:cs typeface="Arial"/>
              </a:rPr>
              <a:t>4</a:t>
            </a:r>
            <a:r>
              <a:rPr lang="es-MX" sz="2700" b="1" dirty="0" smtClean="0">
                <a:solidFill>
                  <a:srgbClr val="E65235"/>
                </a:solidFill>
                <a:latin typeface="Arial"/>
                <a:cs typeface="Arial"/>
              </a:rPr>
              <a:t>. DOS METODOS PARA  CONTABILIZAR LA SUVENCION</a:t>
            </a:r>
            <a:endParaRPr lang="es-PE" sz="2700" b="1" dirty="0">
              <a:solidFill>
                <a:srgbClr val="E65235"/>
              </a:solidFill>
              <a:latin typeface="Arial"/>
              <a:cs typeface="Arial"/>
            </a:endParaRPr>
          </a:p>
        </p:txBody>
      </p:sp>
      <p:grpSp>
        <p:nvGrpSpPr>
          <p:cNvPr id="22" name="Agrupar 21"/>
          <p:cNvGrpSpPr/>
          <p:nvPr/>
        </p:nvGrpSpPr>
        <p:grpSpPr>
          <a:xfrm>
            <a:off x="8643123" y="282478"/>
            <a:ext cx="500877" cy="482226"/>
            <a:chOff x="10253579" y="6305790"/>
            <a:chExt cx="721894" cy="552210"/>
          </a:xfrm>
        </p:grpSpPr>
        <p:sp>
          <p:nvSpPr>
            <p:cNvPr id="23" name="Rectángulo 22">
              <a:extLst>
                <a:ext uri="{FF2B5EF4-FFF2-40B4-BE49-F238E27FC236}">
                  <a16:creationId xmlns:a16="http://schemas.microsoft.com/office/drawing/2014/main" xmlns="" id="{15D38BC4-D2F4-4734-98A0-07EEAF47469A}"/>
                </a:ext>
              </a:extLst>
            </p:cNvPr>
            <p:cNvSpPr/>
            <p:nvPr/>
          </p:nvSpPr>
          <p:spPr>
            <a:xfrm>
              <a:off x="10253579" y="6305790"/>
              <a:ext cx="721894" cy="552210"/>
            </a:xfrm>
            <a:prstGeom prst="rect">
              <a:avLst/>
            </a:prstGeom>
            <a:solidFill>
              <a:srgbClr val="1C1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PE">
                <a:solidFill>
                  <a:prstClr val="white"/>
                </a:solidFill>
              </a:endParaRPr>
            </a:p>
          </p:txBody>
        </p:sp>
        <p:sp>
          <p:nvSpPr>
            <p:cNvPr id="24" name="object 5">
              <a:extLst>
                <a:ext uri="{FF2B5EF4-FFF2-40B4-BE49-F238E27FC236}">
                  <a16:creationId xmlns:a16="http://schemas.microsoft.com/office/drawing/2014/main" xmlns="" id="{E3912537-71DD-483B-8D25-09E75077C297}"/>
                </a:ext>
              </a:extLst>
            </p:cNvPr>
            <p:cNvSpPr/>
            <p:nvPr/>
          </p:nvSpPr>
          <p:spPr>
            <a:xfrm>
              <a:off x="10518949" y="6466509"/>
              <a:ext cx="180000" cy="230771"/>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grpSp>
      <p:sp>
        <p:nvSpPr>
          <p:cNvPr id="8" name="Rectángulo 7"/>
          <p:cNvSpPr/>
          <p:nvPr/>
        </p:nvSpPr>
        <p:spPr>
          <a:xfrm>
            <a:off x="827584" y="1737858"/>
            <a:ext cx="7815537" cy="4782848"/>
          </a:xfrm>
          <a:prstGeom prst="rect">
            <a:avLst/>
          </a:prstGeom>
        </p:spPr>
        <p:txBody>
          <a:bodyPr wrap="square">
            <a:spAutoFit/>
          </a:bodyPr>
          <a:lstStyle/>
          <a:p>
            <a:pPr marL="342900" indent="-342900" algn="just">
              <a:lnSpc>
                <a:spcPct val="80000"/>
              </a:lnSpc>
              <a:spcBef>
                <a:spcPct val="20000"/>
              </a:spcBef>
              <a:buFont typeface="Wingdings" panose="05000000000000000000" pitchFamily="2" charset="2"/>
              <a:buChar char="q"/>
            </a:pPr>
            <a:r>
              <a:rPr lang="es-ES" sz="2400" dirty="0" smtClean="0">
                <a:solidFill>
                  <a:srgbClr val="FF0000"/>
                </a:solidFill>
              </a:rPr>
              <a:t> Método de renta (p.15)</a:t>
            </a:r>
          </a:p>
          <a:p>
            <a:pPr marL="342900" indent="-342900" algn="just">
              <a:lnSpc>
                <a:spcPct val="80000"/>
              </a:lnSpc>
              <a:spcBef>
                <a:spcPct val="20000"/>
              </a:spcBef>
              <a:buFont typeface="Wingdings" panose="05000000000000000000" pitchFamily="2" charset="2"/>
              <a:buChar char="q"/>
            </a:pPr>
            <a:endParaRPr lang="es-ES" sz="2400" dirty="0">
              <a:solidFill>
                <a:srgbClr val="FF0000"/>
              </a:solidFill>
            </a:endParaRPr>
          </a:p>
          <a:p>
            <a:pPr marL="342900" indent="-342900" algn="just">
              <a:lnSpc>
                <a:spcPct val="80000"/>
              </a:lnSpc>
              <a:spcBef>
                <a:spcPct val="20000"/>
              </a:spcBef>
              <a:buFont typeface="Wingdings" panose="05000000000000000000" pitchFamily="2" charset="2"/>
              <a:buChar char="ü"/>
            </a:pPr>
            <a:r>
              <a:rPr lang="es-MX" b="1" dirty="0">
                <a:solidFill>
                  <a:schemeClr val="accent1">
                    <a:lumMod val="75000"/>
                  </a:schemeClr>
                </a:solidFill>
              </a:rPr>
              <a:t>Los siguientes son argumentos en defensa del método de la renta:</a:t>
            </a:r>
            <a:endParaRPr lang="es-ES" b="1" dirty="0" smtClean="0">
              <a:solidFill>
                <a:schemeClr val="accent1">
                  <a:lumMod val="75000"/>
                </a:schemeClr>
              </a:solidFill>
            </a:endParaRPr>
          </a:p>
          <a:p>
            <a:pPr algn="just">
              <a:lnSpc>
                <a:spcPct val="80000"/>
              </a:lnSpc>
              <a:spcBef>
                <a:spcPct val="20000"/>
              </a:spcBef>
            </a:pPr>
            <a:endParaRPr lang="es-ES" sz="2400" b="1" dirty="0" smtClean="0">
              <a:solidFill>
                <a:schemeClr val="accent1">
                  <a:lumMod val="75000"/>
                </a:schemeClr>
              </a:solidFill>
            </a:endParaRPr>
          </a:p>
          <a:p>
            <a:pPr algn="just">
              <a:lnSpc>
                <a:spcPct val="80000"/>
              </a:lnSpc>
              <a:spcBef>
                <a:spcPct val="20000"/>
              </a:spcBef>
            </a:pPr>
            <a:r>
              <a:rPr lang="es-MX" dirty="0" smtClean="0"/>
              <a:t>a)Puesto </a:t>
            </a:r>
            <a:r>
              <a:rPr lang="es-MX" dirty="0"/>
              <a:t>que las subvenciones del gobierno se reciben de una fuente distinta a los accionistas, no deben reconocerse directamente en el patrimonio, sino que deben reconocerse en los resultados durante los periodos adecuados. </a:t>
            </a:r>
            <a:endParaRPr lang="es-MX" dirty="0" smtClean="0"/>
          </a:p>
          <a:p>
            <a:pPr algn="just">
              <a:lnSpc>
                <a:spcPct val="80000"/>
              </a:lnSpc>
              <a:spcBef>
                <a:spcPct val="20000"/>
              </a:spcBef>
            </a:pPr>
            <a:endParaRPr lang="es-MX" dirty="0" smtClean="0"/>
          </a:p>
          <a:p>
            <a:pPr algn="just">
              <a:lnSpc>
                <a:spcPct val="80000"/>
              </a:lnSpc>
              <a:spcBef>
                <a:spcPct val="20000"/>
              </a:spcBef>
            </a:pPr>
            <a:r>
              <a:rPr lang="es-MX" dirty="0" smtClean="0"/>
              <a:t>(</a:t>
            </a:r>
            <a:r>
              <a:rPr lang="es-MX" dirty="0"/>
              <a:t>b) </a:t>
            </a:r>
            <a:r>
              <a:rPr lang="es-MX" dirty="0" smtClean="0"/>
              <a:t>Las </a:t>
            </a:r>
            <a:r>
              <a:rPr lang="es-MX" dirty="0"/>
              <a:t>subvenciones del gobierno raramente son gratuitas. La entidad las obtiene tras cumplir ciertas condiciones y someterse a determinadas obligaciones. Por lo tanto, deben reconocerse a lo largo de los periodos en los que la entidad reconozca como gasto los costos relacionados que la subvención pretende compensar. </a:t>
            </a:r>
            <a:endParaRPr lang="es-MX" dirty="0" smtClean="0"/>
          </a:p>
          <a:p>
            <a:pPr algn="just">
              <a:lnSpc>
                <a:spcPct val="80000"/>
              </a:lnSpc>
              <a:spcBef>
                <a:spcPct val="20000"/>
              </a:spcBef>
            </a:pPr>
            <a:endParaRPr lang="es-MX" dirty="0"/>
          </a:p>
          <a:p>
            <a:pPr algn="just">
              <a:lnSpc>
                <a:spcPct val="80000"/>
              </a:lnSpc>
              <a:spcBef>
                <a:spcPct val="20000"/>
              </a:spcBef>
            </a:pPr>
            <a:r>
              <a:rPr lang="es-MX" dirty="0" smtClean="0"/>
              <a:t>(</a:t>
            </a:r>
            <a:r>
              <a:rPr lang="es-MX" dirty="0"/>
              <a:t>c) Puesto que el impuesto sobre las ganancias y otros tributos son gastos, resulta lógico tratar a las subvenciones del gobierno, que son una extensión de las políticas fiscales, en el resultado del periodo</a:t>
            </a:r>
            <a:r>
              <a:rPr lang="es-MX" dirty="0" smtClean="0"/>
              <a:t>. </a:t>
            </a:r>
            <a:endParaRPr lang="es-ES" dirty="0">
              <a:solidFill>
                <a:srgbClr val="FF0000"/>
              </a:solidFill>
            </a:endParaRPr>
          </a:p>
        </p:txBody>
      </p:sp>
    </p:spTree>
    <p:extLst>
      <p:ext uri="{BB962C8B-B14F-4D97-AF65-F5344CB8AC3E}">
        <p14:creationId xmlns:p14="http://schemas.microsoft.com/office/powerpoint/2010/main" val="2761927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65"/>
            <a:ext cx="9144001" cy="600075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xmlns="" id="{7AC8DDC2-CC4F-4657-82ED-4EC15C406F1A}"/>
                  </a:ext>
                </a:extLst>
              </p14:cNvPr>
              <p14:cNvContentPartPr/>
              <p14:nvPr/>
            </p14:nvContentPartPr>
            <p14:xfrm>
              <a:off x="1881870" y="2345052"/>
              <a:ext cx="270" cy="270"/>
            </p14:xfrm>
          </p:contentPart>
        </mc:Choice>
        <mc:Fallback xmlns="">
          <p:pic>
            <p:nvPicPr>
              <p:cNvPr id="3" name="Entrada de lápiz 2">
                <a:extLst>
                  <a:ext uri="{FF2B5EF4-FFF2-40B4-BE49-F238E27FC236}">
                    <a16:creationId xmlns:a16="http://schemas.microsoft.com/office/drawing/2014/main" xmlns:p14="http://schemas.microsoft.com/office/powerpoint/2010/main" xmlns="" id="{7AC8DDC2-CC4F-4657-82ED-4EC15C406F1A}"/>
                  </a:ext>
                </a:extLst>
              </p:cNvPr>
              <p:cNvPicPr/>
              <p:nvPr/>
            </p:nvPicPr>
            <p:blipFill>
              <a:blip r:embed="rId5"/>
              <a:stretch>
                <a:fillRect/>
              </a:stretch>
            </p:blipFill>
            <p:spPr>
              <a:xfrm>
                <a:off x="1875120" y="233830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xmlns="" id="{3D7F07A7-EE47-4062-BB5A-A7C110BD26C8}"/>
                  </a:ext>
                </a:extLst>
              </p14:cNvPr>
              <p14:cNvContentPartPr/>
              <p14:nvPr/>
            </p14:nvContentPartPr>
            <p14:xfrm>
              <a:off x="4145010" y="3084042"/>
              <a:ext cx="270" cy="270"/>
            </p14:xfrm>
          </p:contentPart>
        </mc:Choice>
        <mc:Fallback xmlns="">
          <p:pic>
            <p:nvPicPr>
              <p:cNvPr id="5" name="Entrada de lápiz 4">
                <a:extLst>
                  <a:ext uri="{FF2B5EF4-FFF2-40B4-BE49-F238E27FC236}">
                    <a16:creationId xmlns:a16="http://schemas.microsoft.com/office/drawing/2014/main" xmlns:p14="http://schemas.microsoft.com/office/powerpoint/2010/main" xmlns="" id="{3D7F07A7-EE47-4062-BB5A-A7C110BD26C8}"/>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Entrada de lápiz 5">
                <a:extLst>
                  <a:ext uri="{FF2B5EF4-FFF2-40B4-BE49-F238E27FC236}">
                    <a16:creationId xmlns:a16="http://schemas.microsoft.com/office/drawing/2014/main" xmlns="" id="{49B33C65-3A0B-4045-9406-2922198E33C6}"/>
                  </a:ext>
                </a:extLst>
              </p14:cNvPr>
              <p14:cNvContentPartPr/>
              <p14:nvPr/>
            </p14:nvContentPartPr>
            <p14:xfrm>
              <a:off x="4145010" y="3084042"/>
              <a:ext cx="270" cy="270"/>
            </p14:xfrm>
          </p:contentPart>
        </mc:Choice>
        <mc:Fallback xmlns="">
          <p:pic>
            <p:nvPicPr>
              <p:cNvPr id="6" name="Entrada de lápiz 5">
                <a:extLst>
                  <a:ext uri="{FF2B5EF4-FFF2-40B4-BE49-F238E27FC236}">
                    <a16:creationId xmlns:a16="http://schemas.microsoft.com/office/drawing/2014/main" xmlns:p14="http://schemas.microsoft.com/office/powerpoint/2010/main" xmlns="" id="{49B33C65-3A0B-4045-9406-2922198E33C6}"/>
                  </a:ext>
                </a:extLst>
              </p:cNvPr>
              <p:cNvPicPr/>
              <p:nvPr/>
            </p:nvPicPr>
            <p:blipFill>
              <a:blip r:embed="rId5"/>
              <a:stretch>
                <a:fillRect/>
              </a:stretch>
            </p:blipFill>
            <p:spPr>
              <a:xfrm>
                <a:off x="4138260" y="3077292"/>
                <a:ext cx="13770" cy="137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Entrada de lápiz 47">
                <a:extLst>
                  <a:ext uri="{FF2B5EF4-FFF2-40B4-BE49-F238E27FC236}">
                    <a16:creationId xmlns:a16="http://schemas.microsoft.com/office/drawing/2014/main" xmlns="" id="{36C96248-FB58-4432-AD0D-9F73875DFAA7}"/>
                  </a:ext>
                </a:extLst>
              </p14:cNvPr>
              <p14:cNvContentPartPr/>
              <p14:nvPr/>
            </p14:nvContentPartPr>
            <p14:xfrm>
              <a:off x="3695460" y="4387332"/>
              <a:ext cx="270" cy="270"/>
            </p14:xfrm>
          </p:contentPart>
        </mc:Choice>
        <mc:Fallback xmlns="">
          <p:pic>
            <p:nvPicPr>
              <p:cNvPr id="48" name="Entrada de lápiz 47">
                <a:extLst>
                  <a:ext uri="{FF2B5EF4-FFF2-40B4-BE49-F238E27FC236}">
                    <a16:creationId xmlns:a16="http://schemas.microsoft.com/office/drawing/2014/main" xmlns:p14="http://schemas.microsoft.com/office/powerpoint/2010/main" xmlns="" id="{36C96248-FB58-4432-AD0D-9F73875DFAA7}"/>
                  </a:ext>
                </a:extLst>
              </p:cNvPr>
              <p:cNvPicPr/>
              <p:nvPr/>
            </p:nvPicPr>
            <p:blipFill>
              <a:blip r:embed="rId5"/>
              <a:stretch>
                <a:fillRect/>
              </a:stretch>
            </p:blipFill>
            <p:spPr>
              <a:xfrm>
                <a:off x="3688710" y="4380582"/>
                <a:ext cx="13770" cy="13770"/>
              </a:xfrm>
              <a:prstGeom prst="rect">
                <a:avLst/>
              </a:prstGeom>
            </p:spPr>
          </p:pic>
        </mc:Fallback>
      </mc:AlternateContent>
      <p:grpSp>
        <p:nvGrpSpPr>
          <p:cNvPr id="52" name="Grupo 51">
            <a:extLst>
              <a:ext uri="{FF2B5EF4-FFF2-40B4-BE49-F238E27FC236}">
                <a16:creationId xmlns:a16="http://schemas.microsoft.com/office/drawing/2014/main" xmlns="" id="{3C970AB3-01C1-44CD-9E0F-06CF6B80E86B}"/>
              </a:ext>
            </a:extLst>
          </p:cNvPr>
          <p:cNvGrpSpPr/>
          <p:nvPr/>
        </p:nvGrpSpPr>
        <p:grpSpPr>
          <a:xfrm>
            <a:off x="7307520" y="3320292"/>
            <a:ext cx="270" cy="270"/>
            <a:chOff x="9743360" y="3128560"/>
            <a:chExt cx="360" cy="360"/>
          </a:xfrm>
        </p:grpSpPr>
        <mc:AlternateContent xmlns:mc="http://schemas.openxmlformats.org/markup-compatibility/2006" xmlns:p14="http://schemas.microsoft.com/office/powerpoint/2010/main">
          <mc:Choice Requires="p14">
            <p:contentPart p14:bwMode="auto" r:id="rId9">
              <p14:nvContentPartPr>
                <p14:cNvPr id="49" name="Entrada de lápiz 48">
                  <a:extLst>
                    <a:ext uri="{FF2B5EF4-FFF2-40B4-BE49-F238E27FC236}">
                      <a16:creationId xmlns:a16="http://schemas.microsoft.com/office/drawing/2014/main" xmlns="" id="{A44C867C-C26A-4871-8E6F-DC5230B066E1}"/>
                    </a:ext>
                  </a:extLst>
                </p14:cNvPr>
                <p14:cNvContentPartPr/>
                <p14:nvPr/>
              </p14:nvContentPartPr>
              <p14:xfrm>
                <a:off x="9743360" y="3128560"/>
                <a:ext cx="360" cy="360"/>
              </p14:xfrm>
            </p:contentPart>
          </mc:Choice>
          <mc:Fallback xmlns="">
            <p:pic>
              <p:nvPicPr>
                <p:cNvPr id="49" name="Entrada de lápiz 48">
                  <a:extLst>
                    <a:ext uri="{FF2B5EF4-FFF2-40B4-BE49-F238E27FC236}">
                      <a16:creationId xmlns:a16="http://schemas.microsoft.com/office/drawing/2014/main" xmlns:p14="http://schemas.microsoft.com/office/powerpoint/2010/main" xmlns="" id="{A44C867C-C26A-4871-8E6F-DC5230B066E1}"/>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Entrada de lápiz 49">
                  <a:extLst>
                    <a:ext uri="{FF2B5EF4-FFF2-40B4-BE49-F238E27FC236}">
                      <a16:creationId xmlns:a16="http://schemas.microsoft.com/office/drawing/2014/main" xmlns="" id="{2ADEA4B0-EFF0-4CA6-B28D-E26D1248276C}"/>
                    </a:ext>
                  </a:extLst>
                </p14:cNvPr>
                <p14:cNvContentPartPr/>
                <p14:nvPr/>
              </p14:nvContentPartPr>
              <p14:xfrm>
                <a:off x="9743360" y="3128560"/>
                <a:ext cx="360" cy="360"/>
              </p14:xfrm>
            </p:contentPart>
          </mc:Choice>
          <mc:Fallback xmlns="">
            <p:pic>
              <p:nvPicPr>
                <p:cNvPr id="50" name="Entrada de lápiz 49">
                  <a:extLst>
                    <a:ext uri="{FF2B5EF4-FFF2-40B4-BE49-F238E27FC236}">
                      <a16:creationId xmlns:a16="http://schemas.microsoft.com/office/drawing/2014/main" xmlns:p14="http://schemas.microsoft.com/office/powerpoint/2010/main" xmlns="" id="{2ADEA4B0-EFF0-4CA6-B28D-E26D1248276C}"/>
                    </a:ext>
                  </a:extLst>
                </p:cNvPr>
                <p:cNvPicPr/>
                <p:nvPr/>
              </p:nvPicPr>
              <p:blipFill>
                <a:blip r:embed="rId5"/>
                <a:stretch>
                  <a:fillRect/>
                </a:stretch>
              </p:blipFill>
              <p:spPr>
                <a:xfrm>
                  <a:off x="9734360" y="311956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Entrada de lápiz 50">
                  <a:extLst>
                    <a:ext uri="{FF2B5EF4-FFF2-40B4-BE49-F238E27FC236}">
                      <a16:creationId xmlns:a16="http://schemas.microsoft.com/office/drawing/2014/main" xmlns="" id="{8B1A5890-243F-48F3-90C8-E67C25563C6A}"/>
                    </a:ext>
                  </a:extLst>
                </p14:cNvPr>
                <p14:cNvContentPartPr/>
                <p14:nvPr/>
              </p14:nvContentPartPr>
              <p14:xfrm>
                <a:off x="9743360" y="3128560"/>
                <a:ext cx="360" cy="360"/>
              </p14:xfrm>
            </p:contentPart>
          </mc:Choice>
          <mc:Fallback xmlns="">
            <p:pic>
              <p:nvPicPr>
                <p:cNvPr id="51" name="Entrada de lápiz 50">
                  <a:extLst>
                    <a:ext uri="{FF2B5EF4-FFF2-40B4-BE49-F238E27FC236}">
                      <a16:creationId xmlns:a16="http://schemas.microsoft.com/office/drawing/2014/main" xmlns:p14="http://schemas.microsoft.com/office/powerpoint/2010/main" xmlns="" id="{8B1A5890-243F-48F3-90C8-E67C25563C6A}"/>
                    </a:ext>
                  </a:extLst>
                </p:cNvPr>
                <p:cNvPicPr/>
                <p:nvPr/>
              </p:nvPicPr>
              <p:blipFill>
                <a:blip r:embed="rId5"/>
                <a:stretch>
                  <a:fillRect/>
                </a:stretch>
              </p:blipFill>
              <p:spPr>
                <a:xfrm>
                  <a:off x="9734360" y="3119560"/>
                  <a:ext cx="18360" cy="18360"/>
                </a:xfrm>
                <a:prstGeom prst="rect">
                  <a:avLst/>
                </a:prstGeom>
              </p:spPr>
            </p:pic>
          </mc:Fallback>
        </mc:AlternateContent>
      </p:grpSp>
      <p:sp>
        <p:nvSpPr>
          <p:cNvPr id="20" name="object 5">
            <a:extLst>
              <a:ext uri="{FF2B5EF4-FFF2-40B4-BE49-F238E27FC236}">
                <a16:creationId xmlns:a16="http://schemas.microsoft.com/office/drawing/2014/main" xmlns="" id="{0A4B2ACC-493C-468D-B675-464F8EEFBD51}"/>
              </a:ext>
            </a:extLst>
          </p:cNvPr>
          <p:cNvSpPr/>
          <p:nvPr/>
        </p:nvSpPr>
        <p:spPr>
          <a:xfrm>
            <a:off x="148898" y="5707132"/>
            <a:ext cx="135000" cy="173078"/>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CuadroTexto 1"/>
          <p:cNvSpPr txBox="1"/>
          <p:nvPr/>
        </p:nvSpPr>
        <p:spPr>
          <a:xfrm>
            <a:off x="827585" y="980728"/>
            <a:ext cx="7815538" cy="424732"/>
          </a:xfrm>
          <a:prstGeom prst="rect">
            <a:avLst/>
          </a:prstGeom>
          <a:noFill/>
        </p:spPr>
        <p:txBody>
          <a:bodyPr wrap="square" rtlCol="0">
            <a:spAutoFit/>
          </a:bodyPr>
          <a:lstStyle/>
          <a:p>
            <a:pPr algn="ctr" fontAlgn="auto">
              <a:lnSpc>
                <a:spcPct val="80000"/>
              </a:lnSpc>
              <a:spcBef>
                <a:spcPts val="0"/>
              </a:spcBef>
              <a:spcAft>
                <a:spcPts val="0"/>
              </a:spcAft>
            </a:pPr>
            <a:r>
              <a:rPr lang="es-MX" sz="2700" b="1" dirty="0" smtClean="0">
                <a:solidFill>
                  <a:srgbClr val="E65235"/>
                </a:solidFill>
                <a:latin typeface="Arial"/>
                <a:cs typeface="Arial"/>
              </a:rPr>
              <a:t>         5. CASOS QUE OCURREN EN EL PERÚ</a:t>
            </a:r>
            <a:endParaRPr lang="es-PE" sz="2700" b="1" dirty="0">
              <a:solidFill>
                <a:srgbClr val="E65235"/>
              </a:solidFill>
              <a:latin typeface="Arial"/>
              <a:cs typeface="Arial"/>
            </a:endParaRPr>
          </a:p>
        </p:txBody>
      </p:sp>
      <p:grpSp>
        <p:nvGrpSpPr>
          <p:cNvPr id="22" name="Agrupar 21"/>
          <p:cNvGrpSpPr/>
          <p:nvPr/>
        </p:nvGrpSpPr>
        <p:grpSpPr>
          <a:xfrm>
            <a:off x="8643123" y="282478"/>
            <a:ext cx="500877" cy="482226"/>
            <a:chOff x="10253579" y="6305790"/>
            <a:chExt cx="721894" cy="552210"/>
          </a:xfrm>
        </p:grpSpPr>
        <p:sp>
          <p:nvSpPr>
            <p:cNvPr id="23" name="Rectángulo 22">
              <a:extLst>
                <a:ext uri="{FF2B5EF4-FFF2-40B4-BE49-F238E27FC236}">
                  <a16:creationId xmlns:a16="http://schemas.microsoft.com/office/drawing/2014/main" xmlns="" id="{15D38BC4-D2F4-4734-98A0-07EEAF47469A}"/>
                </a:ext>
              </a:extLst>
            </p:cNvPr>
            <p:cNvSpPr/>
            <p:nvPr/>
          </p:nvSpPr>
          <p:spPr>
            <a:xfrm>
              <a:off x="10253579" y="6305790"/>
              <a:ext cx="721894" cy="552210"/>
            </a:xfrm>
            <a:prstGeom prst="rect">
              <a:avLst/>
            </a:prstGeom>
            <a:solidFill>
              <a:srgbClr val="1C1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PE">
                <a:solidFill>
                  <a:prstClr val="white"/>
                </a:solidFill>
              </a:endParaRPr>
            </a:p>
          </p:txBody>
        </p:sp>
        <p:sp>
          <p:nvSpPr>
            <p:cNvPr id="24" name="object 5">
              <a:extLst>
                <a:ext uri="{FF2B5EF4-FFF2-40B4-BE49-F238E27FC236}">
                  <a16:creationId xmlns:a16="http://schemas.microsoft.com/office/drawing/2014/main" xmlns="" id="{E3912537-71DD-483B-8D25-09E75077C297}"/>
                </a:ext>
              </a:extLst>
            </p:cNvPr>
            <p:cNvSpPr/>
            <p:nvPr/>
          </p:nvSpPr>
          <p:spPr>
            <a:xfrm>
              <a:off x="10518949" y="6466509"/>
              <a:ext cx="180000" cy="230771"/>
            </a:xfrm>
            <a:prstGeom prst="rect">
              <a:avLst/>
            </a:prstGeom>
            <a:blipFill>
              <a:blip r:embed="rId12" cstate="print">
                <a:biLevel thresh="25000"/>
              </a:blip>
              <a:stretch>
                <a:fillRect/>
              </a:stretch>
            </a:blipFill>
          </p:spPr>
          <p:txBody>
            <a:bodyPr wrap="square" lIns="0" tIns="0" rIns="0" bIns="0" rtlCol="0"/>
            <a:lstStyle/>
            <a:p>
              <a:pPr fontAlgn="auto">
                <a:spcBef>
                  <a:spcPts val="0"/>
                </a:spcBef>
                <a:spcAft>
                  <a:spcPts val="0"/>
                </a:spcAft>
              </a:pPr>
              <a:endParaRPr dirty="0">
                <a:solidFill>
                  <a:prstClr val="black"/>
                </a:solidFill>
                <a:latin typeface="Calibri"/>
              </a:endParaRPr>
            </a:p>
          </p:txBody>
        </p:sp>
      </p:grpSp>
      <p:sp>
        <p:nvSpPr>
          <p:cNvPr id="8" name="Rectángulo 7"/>
          <p:cNvSpPr/>
          <p:nvPr/>
        </p:nvSpPr>
        <p:spPr>
          <a:xfrm>
            <a:off x="683568" y="1405460"/>
            <a:ext cx="7959553" cy="5207579"/>
          </a:xfrm>
          <a:prstGeom prst="rect">
            <a:avLst/>
          </a:prstGeom>
        </p:spPr>
        <p:txBody>
          <a:bodyPr wrap="square">
            <a:spAutoFit/>
          </a:bodyPr>
          <a:lstStyle/>
          <a:p>
            <a:pPr marL="342900" indent="-342900" algn="just">
              <a:lnSpc>
                <a:spcPct val="80000"/>
              </a:lnSpc>
              <a:spcBef>
                <a:spcPct val="20000"/>
              </a:spcBef>
              <a:buFont typeface="Wingdings" panose="05000000000000000000" pitchFamily="2" charset="2"/>
              <a:buChar char="q"/>
            </a:pPr>
            <a:r>
              <a:rPr lang="es-ES" sz="2400" dirty="0" smtClean="0">
                <a:solidFill>
                  <a:srgbClr val="FF0000"/>
                </a:solidFill>
              </a:rPr>
              <a:t> P.16 y 17 </a:t>
            </a:r>
            <a:r>
              <a:rPr lang="es-ES" sz="2000" dirty="0" smtClean="0">
                <a:solidFill>
                  <a:srgbClr val="FF0000"/>
                </a:solidFill>
              </a:rPr>
              <a:t>(Tratamiento contable de los activos que se amortizan, y para los ingresos que cubren gastos específicos)</a:t>
            </a:r>
            <a:endParaRPr lang="es-MX" sz="2000" dirty="0" smtClean="0"/>
          </a:p>
          <a:p>
            <a:pPr marL="285750" indent="-285750" algn="just">
              <a:lnSpc>
                <a:spcPct val="80000"/>
              </a:lnSpc>
              <a:spcBef>
                <a:spcPct val="20000"/>
              </a:spcBef>
              <a:buFont typeface="Wingdings" panose="05000000000000000000" pitchFamily="2" charset="2"/>
              <a:buChar char="ü"/>
            </a:pPr>
            <a:r>
              <a:rPr lang="es-MX" dirty="0" smtClean="0"/>
              <a:t>Es </a:t>
            </a:r>
            <a:r>
              <a:rPr lang="es-MX" dirty="0"/>
              <a:t>fundamental para el método de la renta que las subvenciones del gobierno se reconozcan sobre una base sistemática en el resultado a lo largo de los periodos en los que la entidad reconozca como gasto los costos relacionados que la subvención pretende compensar. El reconocimiento de las subvenciones del gobierno en el resultado en el momento de su cobro no está de acuerdo con la base contable de la acumulación (o devengo) (véase la NIC 1 Presentación de Estados Financieros), y únicamente podría ser aceptable cuando no exista otro criterio para distribuir la subvención entre periodos distintos de aquél en el que se recibió</a:t>
            </a:r>
            <a:r>
              <a:rPr lang="es-MX" dirty="0" smtClean="0"/>
              <a:t>.(p.16)</a:t>
            </a:r>
          </a:p>
          <a:p>
            <a:pPr algn="just">
              <a:lnSpc>
                <a:spcPct val="80000"/>
              </a:lnSpc>
              <a:spcBef>
                <a:spcPct val="20000"/>
              </a:spcBef>
            </a:pPr>
            <a:endParaRPr lang="es-MX" dirty="0" smtClean="0"/>
          </a:p>
          <a:p>
            <a:pPr marL="285750" indent="-285750" algn="just">
              <a:lnSpc>
                <a:spcPct val="80000"/>
              </a:lnSpc>
              <a:spcBef>
                <a:spcPct val="20000"/>
              </a:spcBef>
              <a:buFont typeface="Wingdings" panose="05000000000000000000" pitchFamily="2" charset="2"/>
              <a:buChar char="ü"/>
            </a:pPr>
            <a:r>
              <a:rPr lang="es-MX" dirty="0"/>
              <a:t>En la mayoría de los casos, los periodos a lo largo de los cuales una entidad reconoce los costos o gastos relacionados con la subvención del gobierno se pueden establecer con facilidad. </a:t>
            </a:r>
            <a:r>
              <a:rPr lang="es-MX" b="1" dirty="0"/>
              <a:t>Así, las subvenciones que cubren gastos específicos se contabilizarán en el resultado del mismo periodo que los gastos correspondientes</a:t>
            </a:r>
            <a:r>
              <a:rPr lang="es-MX" dirty="0"/>
              <a:t>. De forma similar, las subvenciones relacionadas con activos que se amortizan, normalmente se contabilizarán en el resultado de los mismos periodos y en las mismas proporciones en los que se reconozca la depreciación de esos activos</a:t>
            </a:r>
            <a:r>
              <a:rPr lang="es-MX" dirty="0" smtClean="0"/>
              <a:t>. (p.17)</a:t>
            </a:r>
            <a:endParaRPr lang="es-ES" dirty="0">
              <a:solidFill>
                <a:srgbClr val="FF0000"/>
              </a:solidFill>
            </a:endParaRPr>
          </a:p>
        </p:txBody>
      </p:sp>
    </p:spTree>
    <p:extLst>
      <p:ext uri="{BB962C8B-B14F-4D97-AF65-F5344CB8AC3E}">
        <p14:creationId xmlns:p14="http://schemas.microsoft.com/office/powerpoint/2010/main" val="4082690658"/>
      </p:ext>
    </p:extLst>
  </p:cSld>
  <p:clrMapOvr>
    <a:masterClrMapping/>
  </p:clrMapOvr>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23538</TotalTime>
  <Words>2307</Words>
  <Application>Microsoft Office PowerPoint</Application>
  <PresentationFormat>Presentación en pantalla (4:3)</PresentationFormat>
  <Paragraphs>166</Paragraphs>
  <Slides>18</Slides>
  <Notes>17</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18</vt:i4>
      </vt:variant>
    </vt:vector>
  </HeadingPairs>
  <TitlesOfParts>
    <vt:vector size="29" baseType="lpstr">
      <vt:lpstr>Arial</vt:lpstr>
      <vt:lpstr>Calibri</vt:lpstr>
      <vt:lpstr>Calibri Light</vt:lpstr>
      <vt:lpstr>Dotum</vt:lpstr>
      <vt:lpstr>Lato</vt:lpstr>
      <vt:lpstr>Verdana</vt:lpstr>
      <vt:lpstr>Wingdings</vt:lpstr>
      <vt:lpstr>2_Tema de Office</vt:lpstr>
      <vt:lpstr>3_Tema de Office</vt:lpstr>
      <vt:lpstr>5_Tema de Office</vt:lpstr>
      <vt:lpstr>6_Tema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Windows uE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Lister Ramirez</cp:lastModifiedBy>
  <cp:revision>335</cp:revision>
  <dcterms:created xsi:type="dcterms:W3CDTF">2012-08-12T20:21:03Z</dcterms:created>
  <dcterms:modified xsi:type="dcterms:W3CDTF">2020-06-14T17:17:37Z</dcterms:modified>
</cp:coreProperties>
</file>