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3" r:id="rId2"/>
    <p:sldId id="284" r:id="rId3"/>
    <p:sldId id="258" r:id="rId4"/>
    <p:sldId id="259" r:id="rId5"/>
    <p:sldId id="260" r:id="rId6"/>
    <p:sldId id="286"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FA3E6-3C16-46F9-ACA9-5E5BC565349B}" type="datetimeFigureOut">
              <a:rPr lang="en-US" smtClean="0"/>
              <a:t>8/3/2021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92DDF-B72A-4A0D-905E-B6DF3225792D}" type="slidenum">
              <a:rPr lang="en-US" smtClean="0"/>
              <a:t>‹#›</a:t>
            </a:fld>
            <a:endParaRPr lang="en-US"/>
          </a:p>
        </p:txBody>
      </p:sp>
    </p:spTree>
    <p:extLst>
      <p:ext uri="{BB962C8B-B14F-4D97-AF65-F5344CB8AC3E}">
        <p14:creationId xmlns:p14="http://schemas.microsoft.com/office/powerpoint/2010/main" val="410044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0:20</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2348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31:26-33:25</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076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33:25-34:33</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4009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34:33-37:02</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639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37:02-38:19</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2878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38:19-39:52</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3413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39:52-42:09</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6916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42:09-43:28</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9182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43:28-44:20</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9064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44:20-45:19</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2553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45:19-46:15</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147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sz="1200" b="1" u="sng" dirty="0"/>
              <a:t>Experience</a:t>
            </a:r>
          </a:p>
          <a:p>
            <a:pPr marL="0" indent="0">
              <a:buNone/>
            </a:pPr>
            <a:r>
              <a:rPr lang="en-US" sz="1200" dirty="0"/>
              <a:t>Doug has over 25 years of experience providing primarily internal and external audit services to both private and publicly held financial institutions ranging from de novo status to regional bank holding companies. He also has extensive experience dealing with various regulatory agencies and advising clients relative to M&amp;A activities and due diligence.</a:t>
            </a:r>
          </a:p>
          <a:p>
            <a:pPr marL="0" indent="0">
              <a:buNone/>
            </a:pPr>
            <a:r>
              <a:rPr lang="en-US" sz="1200" dirty="0"/>
              <a:t> </a:t>
            </a:r>
          </a:p>
          <a:p>
            <a:pPr marL="0" indent="0">
              <a:buNone/>
            </a:pPr>
            <a:r>
              <a:rPr lang="en-US" sz="1200" dirty="0"/>
              <a:t>Doug has made numerous presentations to industry related groups and published several industry related articles in trade magazines.  He attends the AICPA National Conference on Banks &amp; Savings Institutions annually and develops and leads industry line training efforts within CRI.  Most recently, Doug attended the Institute of Internal Auditors Financial Service Exchange.</a:t>
            </a:r>
          </a:p>
          <a:p>
            <a:pPr marL="0" indent="0">
              <a:spcBef>
                <a:spcPts val="0"/>
              </a:spcBef>
              <a:buNone/>
            </a:pPr>
            <a:endParaRPr lang="en-US" sz="11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8697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46:15-41:16</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3753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47:16-47:55</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623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47:55-50:18</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8635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50:18-51:05</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3720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51:05-51:38</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7672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51:38-53:23</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7501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53:30-56:18</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471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56:18-53:38</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212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21:55-23:20</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985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23:20-24:33</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9656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24:33-26:04</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8351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26:04-26:45</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623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26:45-27:45</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200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27:45-29:53</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809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29:53-31:26</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16F02-5A06-49D1-BDA9-7620AF179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8792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55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w/ D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838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Lightning 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96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EB9EE-C44D-9646-A465-2908F32A1F70}"/>
              </a:ext>
            </a:extLst>
          </p:cNvPr>
          <p:cNvSpPr>
            <a:spLocks noGrp="1"/>
          </p:cNvSpPr>
          <p:nvPr>
            <p:ph type="title"/>
          </p:nvPr>
        </p:nvSpPr>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12509A-33EA-A942-A412-50D20E75CF3B}"/>
              </a:ext>
            </a:extLst>
          </p:cNvPr>
          <p:cNvSpPr>
            <a:spLocks noGrp="1"/>
          </p:cNvSpPr>
          <p:nvPr>
            <p:ph idx="1"/>
          </p:nvPr>
        </p:nvSpPr>
        <p:spPr>
          <a:xfrm>
            <a:off x="609600" y="1283101"/>
            <a:ext cx="10972800" cy="43053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90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oll Ques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64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oll Question Slide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41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15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Slide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FB87F-0681-504C-993C-984FB31CE228}"/>
              </a:ext>
            </a:extLst>
          </p:cNvPr>
          <p:cNvSpPr>
            <a:spLocks noGrp="1"/>
          </p:cNvSpPr>
          <p:nvPr>
            <p:ph type="title" hasCustomPrompt="1"/>
          </p:nvPr>
        </p:nvSpPr>
        <p:spPr>
          <a:xfrm>
            <a:off x="0" y="1373005"/>
            <a:ext cx="12192000" cy="723900"/>
          </a:xfrm>
        </p:spPr>
        <p:txBody>
          <a:bodyPr lIns="914400" tIns="914400" rIns="914400" bIns="914400" anchor="t" anchorCtr="0">
            <a:noAutofit/>
          </a:bodyPr>
          <a:lstStyle>
            <a:lvl1pPr algn="ctr">
              <a:defRPr sz="4800">
                <a:solidFill>
                  <a:srgbClr val="FFC000"/>
                </a:solidFill>
              </a:defRPr>
            </a:lvl1pPr>
          </a:lstStyle>
          <a:p>
            <a:r>
              <a:rPr lang="en-US" dirty="0"/>
              <a:t>CLICK TO EDIT TITLE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699447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Slide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57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1098"/>
            <a:ext cx="12192000" cy="808522"/>
          </a:xfrm>
          <a:prstGeom prst="rect">
            <a:avLst/>
          </a:prstGeom>
        </p:spPr>
        <p:txBody>
          <a:bodyPr vert="horz" lIns="36576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83101"/>
            <a:ext cx="10972800" cy="43053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Date Placeholder 4"/>
          <p:cNvSpPr txBox="1">
            <a:spLocks/>
          </p:cNvSpPr>
          <p:nvPr userDrawn="1"/>
        </p:nvSpPr>
        <p:spPr>
          <a:xfrm>
            <a:off x="8585200" y="6180221"/>
            <a:ext cx="3132667" cy="3048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D494CF7-3876-1C42-880F-11BC2C56227E}" type="slidenum">
              <a:rPr lang="en-US" sz="1200" smtClean="0"/>
              <a:t>‹#›</a:t>
            </a:fld>
            <a:endParaRPr lang="en-US" sz="1200" dirty="0"/>
          </a:p>
        </p:txBody>
      </p:sp>
    </p:spTree>
    <p:extLst>
      <p:ext uri="{BB962C8B-B14F-4D97-AF65-F5344CB8AC3E}">
        <p14:creationId xmlns:p14="http://schemas.microsoft.com/office/powerpoint/2010/main" val="2537075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457200" rtl="0" eaLnBrk="1" latinLnBrk="0" hangingPunct="1">
        <a:spcBef>
          <a:spcPct val="0"/>
        </a:spcBef>
        <a:buNone/>
        <a:defRPr sz="38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16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Accounts Receivable Aging Analysis</a:t>
            </a:r>
          </a:p>
        </p:txBody>
      </p:sp>
      <p:pic>
        <p:nvPicPr>
          <p:cNvPr id="4" name="Content Placeholder 3"/>
          <p:cNvPicPr>
            <a:picLocks noGrp="1" noChangeAspect="1"/>
          </p:cNvPicPr>
          <p:nvPr>
            <p:ph idx="1"/>
          </p:nvPr>
        </p:nvPicPr>
        <p:blipFill>
          <a:blip r:embed="rId3"/>
          <a:stretch>
            <a:fillRect/>
          </a:stretch>
        </p:blipFill>
        <p:spPr>
          <a:xfrm>
            <a:off x="1937631" y="1353015"/>
            <a:ext cx="8316739" cy="4363842"/>
          </a:xfrm>
          <a:prstGeom prst="rect">
            <a:avLst/>
          </a:prstGeom>
        </p:spPr>
      </p:pic>
    </p:spTree>
    <p:extLst>
      <p:ext uri="{BB962C8B-B14F-4D97-AF65-F5344CB8AC3E}">
        <p14:creationId xmlns:p14="http://schemas.microsoft.com/office/powerpoint/2010/main" val="2321417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Past Due Receivables Analysis</a:t>
            </a:r>
          </a:p>
        </p:txBody>
      </p:sp>
      <p:pic>
        <p:nvPicPr>
          <p:cNvPr id="4" name="Content Placeholder 3"/>
          <p:cNvPicPr>
            <a:picLocks noGrp="1" noChangeAspect="1"/>
          </p:cNvPicPr>
          <p:nvPr>
            <p:ph idx="1"/>
          </p:nvPr>
        </p:nvPicPr>
        <p:blipFill>
          <a:blip r:embed="rId3"/>
          <a:stretch>
            <a:fillRect/>
          </a:stretch>
        </p:blipFill>
        <p:spPr>
          <a:xfrm>
            <a:off x="1830496" y="1377423"/>
            <a:ext cx="8275615" cy="4555027"/>
          </a:xfrm>
          <a:prstGeom prst="rect">
            <a:avLst/>
          </a:prstGeom>
        </p:spPr>
      </p:pic>
    </p:spTree>
    <p:extLst>
      <p:ext uri="{BB962C8B-B14F-4D97-AF65-F5344CB8AC3E}">
        <p14:creationId xmlns:p14="http://schemas.microsoft.com/office/powerpoint/2010/main" val="1509150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Inventory Analysis</a:t>
            </a:r>
          </a:p>
        </p:txBody>
      </p:sp>
      <p:pic>
        <p:nvPicPr>
          <p:cNvPr id="4" name="Content Placeholder 3"/>
          <p:cNvPicPr>
            <a:picLocks noGrp="1" noChangeAspect="1"/>
          </p:cNvPicPr>
          <p:nvPr>
            <p:ph idx="1"/>
          </p:nvPr>
        </p:nvPicPr>
        <p:blipFill>
          <a:blip r:embed="rId3"/>
          <a:stretch>
            <a:fillRect/>
          </a:stretch>
        </p:blipFill>
        <p:spPr>
          <a:xfrm>
            <a:off x="1942835" y="1328508"/>
            <a:ext cx="8430155" cy="4397996"/>
          </a:xfrm>
          <a:prstGeom prst="rect">
            <a:avLst/>
          </a:prstGeom>
        </p:spPr>
      </p:pic>
    </p:spTree>
    <p:extLst>
      <p:ext uri="{BB962C8B-B14F-4D97-AF65-F5344CB8AC3E}">
        <p14:creationId xmlns:p14="http://schemas.microsoft.com/office/powerpoint/2010/main" val="2746559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Inventory Reserve Analysis</a:t>
            </a:r>
          </a:p>
        </p:txBody>
      </p:sp>
      <p:pic>
        <p:nvPicPr>
          <p:cNvPr id="4" name="Content Placeholder 3"/>
          <p:cNvPicPr>
            <a:picLocks noGrp="1" noChangeAspect="1"/>
          </p:cNvPicPr>
          <p:nvPr>
            <p:ph idx="1"/>
          </p:nvPr>
        </p:nvPicPr>
        <p:blipFill>
          <a:blip r:embed="rId3"/>
          <a:stretch>
            <a:fillRect/>
          </a:stretch>
        </p:blipFill>
        <p:spPr>
          <a:xfrm>
            <a:off x="1718926" y="1244866"/>
            <a:ext cx="8754148" cy="4657846"/>
          </a:xfrm>
          <a:prstGeom prst="rect">
            <a:avLst/>
          </a:prstGeom>
        </p:spPr>
      </p:pic>
      <p:sp>
        <p:nvSpPr>
          <p:cNvPr id="3" name="Rectangle 2">
            <a:extLst>
              <a:ext uri="{FF2B5EF4-FFF2-40B4-BE49-F238E27FC236}">
                <a16:creationId xmlns:a16="http://schemas.microsoft.com/office/drawing/2014/main" id="{5030A83B-4B83-6642-8B8F-EEB4EA92FCAD}"/>
              </a:ext>
            </a:extLst>
          </p:cNvPr>
          <p:cNvSpPr/>
          <p:nvPr/>
        </p:nvSpPr>
        <p:spPr>
          <a:xfrm>
            <a:off x="3810000" y="5810596"/>
            <a:ext cx="6724997" cy="223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a:endParaRPr>
          </a:p>
        </p:txBody>
      </p:sp>
      <p:sp>
        <p:nvSpPr>
          <p:cNvPr id="5" name="Rectangle 4">
            <a:extLst>
              <a:ext uri="{FF2B5EF4-FFF2-40B4-BE49-F238E27FC236}">
                <a16:creationId xmlns:a16="http://schemas.microsoft.com/office/drawing/2014/main" id="{98A0A220-5BD6-1A4A-9D4C-6CD5EDC57493}"/>
              </a:ext>
            </a:extLst>
          </p:cNvPr>
          <p:cNvSpPr/>
          <p:nvPr/>
        </p:nvSpPr>
        <p:spPr>
          <a:xfrm>
            <a:off x="1718927" y="5886086"/>
            <a:ext cx="287212" cy="1480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a:endParaRPr>
          </a:p>
        </p:txBody>
      </p:sp>
    </p:spTree>
    <p:extLst>
      <p:ext uri="{BB962C8B-B14F-4D97-AF65-F5344CB8AC3E}">
        <p14:creationId xmlns:p14="http://schemas.microsoft.com/office/powerpoint/2010/main" val="3880510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Accounts Payable Aging Analysis</a:t>
            </a:r>
          </a:p>
        </p:txBody>
      </p:sp>
      <p:pic>
        <p:nvPicPr>
          <p:cNvPr id="4" name="Content Placeholder 3"/>
          <p:cNvPicPr>
            <a:picLocks noGrp="1" noChangeAspect="1"/>
          </p:cNvPicPr>
          <p:nvPr>
            <p:ph idx="1"/>
          </p:nvPr>
        </p:nvPicPr>
        <p:blipFill>
          <a:blip r:embed="rId3"/>
          <a:stretch>
            <a:fillRect/>
          </a:stretch>
        </p:blipFill>
        <p:spPr>
          <a:xfrm>
            <a:off x="1773965" y="1283906"/>
            <a:ext cx="8551661" cy="4646671"/>
          </a:xfrm>
          <a:prstGeom prst="rect">
            <a:avLst/>
          </a:prstGeom>
        </p:spPr>
      </p:pic>
    </p:spTree>
    <p:extLst>
      <p:ext uri="{BB962C8B-B14F-4D97-AF65-F5344CB8AC3E}">
        <p14:creationId xmlns:p14="http://schemas.microsoft.com/office/powerpoint/2010/main" val="1563780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0AFC-EA94-AA40-A167-1A25B672BC89}"/>
              </a:ext>
            </a:extLst>
          </p:cNvPr>
          <p:cNvSpPr>
            <a:spLocks noGrp="1"/>
          </p:cNvSpPr>
          <p:nvPr>
            <p:ph type="title"/>
          </p:nvPr>
        </p:nvSpPr>
        <p:spPr/>
        <p:txBody>
          <a:bodyPr/>
          <a:lstStyle/>
          <a:p>
            <a:r>
              <a:rPr lang="en-US" dirty="0"/>
              <a:t>Contents: Income Statement Analysis</a:t>
            </a:r>
          </a:p>
        </p:txBody>
      </p:sp>
      <p:sp>
        <p:nvSpPr>
          <p:cNvPr id="5" name="Rectangle 3"/>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marL="266700" indent="-266700" algn="l" rtl="0" eaLnBrk="0" fontAlgn="base" hangingPunct="0">
              <a:spcBef>
                <a:spcPct val="100000"/>
              </a:spcBef>
              <a:spcAft>
                <a:spcPct val="0"/>
              </a:spcAft>
              <a:buClr>
                <a:srgbClr val="FF9900"/>
              </a:buClr>
              <a:buSzPct val="75000"/>
              <a:buFont typeface="Wingdings" pitchFamily="2" charset="2"/>
              <a:buChar char="l"/>
              <a:tabLst>
                <a:tab pos="863600" algn="l"/>
              </a:tabLst>
              <a:defRPr sz="2800">
                <a:solidFill>
                  <a:schemeClr val="tx1"/>
                </a:solidFill>
                <a:latin typeface="+mn-lt"/>
                <a:ea typeface="+mn-ea"/>
                <a:cs typeface="+mn-cs"/>
              </a:defRPr>
            </a:lvl1pPr>
            <a:lvl2pPr marL="957263" indent="-333375" algn="l" rtl="0" eaLnBrk="0" fontAlgn="base" hangingPunct="0">
              <a:spcBef>
                <a:spcPct val="100000"/>
              </a:spcBef>
              <a:spcAft>
                <a:spcPct val="0"/>
              </a:spcAft>
              <a:buClr>
                <a:srgbClr val="FFC000"/>
              </a:buClr>
              <a:buSzPct val="75000"/>
              <a:buFont typeface="Wingdings" pitchFamily="2" charset="2"/>
              <a:buChar char="l"/>
              <a:tabLst>
                <a:tab pos="863600" algn="l"/>
              </a:tabLst>
              <a:defRPr sz="2400">
                <a:solidFill>
                  <a:schemeClr val="tx1"/>
                </a:solidFill>
                <a:latin typeface="+mn-lt"/>
              </a:defRPr>
            </a:lvl2pPr>
            <a:lvl3pPr marL="1428750" indent="-292100" algn="l" rtl="0" eaLnBrk="0" fontAlgn="base" hangingPunct="0">
              <a:spcBef>
                <a:spcPct val="100000"/>
              </a:spcBef>
              <a:spcAft>
                <a:spcPct val="0"/>
              </a:spcAft>
              <a:buClr>
                <a:srgbClr val="FF9900"/>
              </a:buClr>
              <a:buSzPct val="75000"/>
              <a:buFont typeface="Wingdings" pitchFamily="2" charset="2"/>
              <a:buChar char="l"/>
              <a:tabLst>
                <a:tab pos="863600" algn="l"/>
              </a:tabLst>
              <a:defRPr sz="2000">
                <a:solidFill>
                  <a:schemeClr val="tx1"/>
                </a:solidFill>
                <a:latin typeface="+mn-lt"/>
              </a:defRPr>
            </a:lvl3pPr>
            <a:lvl4pPr marL="1887538" indent="-2794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4pPr>
            <a:lvl5pPr marL="2295525" indent="-2286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5pPr>
            <a:lvl6pPr marL="27527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6pPr>
            <a:lvl7pPr marL="32099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7pPr>
            <a:lvl8pPr marL="36671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8pPr>
            <a:lvl9pPr marL="41243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9pPr>
          </a:lstStyle>
          <a:p>
            <a:pPr>
              <a:buClr>
                <a:schemeClr val="accent6">
                  <a:lumMod val="75000"/>
                </a:schemeClr>
              </a:buClr>
              <a:buFont typeface="Wingdings" panose="05000000000000000000" pitchFamily="2" charset="2"/>
              <a:buChar char="Ø"/>
            </a:pPr>
            <a:r>
              <a:rPr lang="en-US" sz="1800" dirty="0"/>
              <a:t>Objective – Understand income statement components and operating performance drivers to identify adjustments needed to arrive at “normalized” EBITDA</a:t>
            </a:r>
          </a:p>
          <a:p>
            <a:pPr>
              <a:buClr>
                <a:schemeClr val="accent6">
                  <a:lumMod val="75000"/>
                </a:schemeClr>
              </a:buClr>
              <a:buFont typeface="Wingdings" panose="05000000000000000000" pitchFamily="2" charset="2"/>
              <a:buChar char="Ø"/>
            </a:pPr>
            <a:r>
              <a:rPr lang="en-US" sz="1800" dirty="0"/>
              <a:t>Focus is on revenue, gross margin performance, concentration risks, cost of sales components, and non-recurring items</a:t>
            </a:r>
          </a:p>
          <a:p>
            <a:pPr>
              <a:buClr>
                <a:schemeClr val="accent6">
                  <a:lumMod val="75000"/>
                </a:schemeClr>
              </a:buClr>
              <a:buFont typeface="Wingdings" panose="05000000000000000000" pitchFamily="2" charset="2"/>
              <a:buChar char="Ø"/>
            </a:pPr>
            <a:r>
              <a:rPr lang="en-US" sz="1800" dirty="0"/>
              <a:t>Typically includes the following:</a:t>
            </a:r>
          </a:p>
          <a:p>
            <a:pPr lvl="1">
              <a:lnSpc>
                <a:spcPct val="150000"/>
              </a:lnSpc>
              <a:spcBef>
                <a:spcPts val="0"/>
              </a:spcBef>
              <a:buClr>
                <a:schemeClr val="accent6">
                  <a:lumMod val="75000"/>
                </a:schemeClr>
              </a:buClr>
              <a:buFont typeface="Wingdings" panose="05000000000000000000" pitchFamily="2" charset="2"/>
              <a:buChar char="Ø"/>
            </a:pPr>
            <a:r>
              <a:rPr lang="en-US" sz="1600" dirty="0"/>
              <a:t>Common-sized analysis</a:t>
            </a:r>
          </a:p>
          <a:p>
            <a:pPr lvl="1">
              <a:lnSpc>
                <a:spcPct val="150000"/>
              </a:lnSpc>
              <a:spcBef>
                <a:spcPts val="0"/>
              </a:spcBef>
              <a:buClr>
                <a:schemeClr val="accent6">
                  <a:lumMod val="75000"/>
                </a:schemeClr>
              </a:buClr>
              <a:buFont typeface="Wingdings" panose="05000000000000000000" pitchFamily="2" charset="2"/>
              <a:buChar char="Ø"/>
            </a:pPr>
            <a:r>
              <a:rPr lang="en-US" sz="1600" dirty="0"/>
              <a:t>Analysis of historical trends </a:t>
            </a:r>
          </a:p>
          <a:p>
            <a:pPr lvl="1">
              <a:lnSpc>
                <a:spcPct val="150000"/>
              </a:lnSpc>
              <a:spcBef>
                <a:spcPts val="0"/>
              </a:spcBef>
              <a:buClr>
                <a:schemeClr val="accent6">
                  <a:lumMod val="75000"/>
                </a:schemeClr>
              </a:buClr>
              <a:buFont typeface="Wingdings" panose="05000000000000000000" pitchFamily="2" charset="2"/>
              <a:buChar char="Ø"/>
            </a:pPr>
            <a:r>
              <a:rPr lang="en-US" sz="1600" dirty="0"/>
              <a:t>Line-by-line component analysis</a:t>
            </a:r>
          </a:p>
          <a:p>
            <a:pPr lvl="1">
              <a:lnSpc>
                <a:spcPct val="150000"/>
              </a:lnSpc>
              <a:spcBef>
                <a:spcPts val="0"/>
              </a:spcBef>
              <a:buClr>
                <a:schemeClr val="accent6">
                  <a:lumMod val="75000"/>
                </a:schemeClr>
              </a:buClr>
              <a:buFont typeface="Wingdings" panose="05000000000000000000" pitchFamily="2" charset="2"/>
              <a:buChar char="Ø"/>
            </a:pPr>
            <a:r>
              <a:rPr lang="en-US" sz="1600" dirty="0"/>
              <a:t>Sales by product, customer, and geography</a:t>
            </a:r>
          </a:p>
          <a:p>
            <a:pPr lvl="1">
              <a:lnSpc>
                <a:spcPct val="150000"/>
              </a:lnSpc>
              <a:spcBef>
                <a:spcPts val="0"/>
              </a:spcBef>
              <a:buClr>
                <a:schemeClr val="accent6">
                  <a:lumMod val="75000"/>
                </a:schemeClr>
              </a:buClr>
              <a:buFont typeface="Wingdings" panose="05000000000000000000" pitchFamily="2" charset="2"/>
              <a:buChar char="Ø"/>
            </a:pPr>
            <a:r>
              <a:rPr lang="en-US" sz="1600" dirty="0"/>
              <a:t>Gross margin analysis</a:t>
            </a:r>
          </a:p>
          <a:p>
            <a:pPr lvl="1">
              <a:lnSpc>
                <a:spcPct val="150000"/>
              </a:lnSpc>
              <a:spcBef>
                <a:spcPts val="0"/>
              </a:spcBef>
              <a:buClr>
                <a:schemeClr val="accent6">
                  <a:lumMod val="75000"/>
                </a:schemeClr>
              </a:buClr>
              <a:buFont typeface="Wingdings" panose="05000000000000000000" pitchFamily="2" charset="2"/>
              <a:buChar char="Ø"/>
            </a:pPr>
            <a:r>
              <a:rPr lang="en-US" sz="1600" dirty="0"/>
              <a:t>Accounts receivable and payable aging analysis</a:t>
            </a:r>
          </a:p>
          <a:p>
            <a:pPr lvl="1">
              <a:lnSpc>
                <a:spcPct val="150000"/>
              </a:lnSpc>
              <a:spcBef>
                <a:spcPts val="0"/>
              </a:spcBef>
              <a:buClr>
                <a:schemeClr val="accent6">
                  <a:lumMod val="75000"/>
                </a:schemeClr>
              </a:buClr>
              <a:buFont typeface="Wingdings" panose="05000000000000000000" pitchFamily="2" charset="2"/>
              <a:buChar char="Ø"/>
            </a:pPr>
            <a:r>
              <a:rPr lang="en-US" sz="1600" dirty="0"/>
              <a:t>Review of general ledger detail</a:t>
            </a:r>
          </a:p>
        </p:txBody>
      </p:sp>
      <p:pic>
        <p:nvPicPr>
          <p:cNvPr id="4" name="Picture 3">
            <a:extLst>
              <a:ext uri="{FF2B5EF4-FFF2-40B4-BE49-F238E27FC236}">
                <a16:creationId xmlns:a16="http://schemas.microsoft.com/office/drawing/2014/main" id="{7325018F-DD14-6A4D-AA78-E1E22A855E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9052" y="4052022"/>
            <a:ext cx="2300432" cy="172532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7005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0AFC-EA94-AA40-A167-1A25B672BC89}"/>
              </a:ext>
            </a:extLst>
          </p:cNvPr>
          <p:cNvSpPr>
            <a:spLocks noGrp="1"/>
          </p:cNvSpPr>
          <p:nvPr>
            <p:ph type="title"/>
          </p:nvPr>
        </p:nvSpPr>
        <p:spPr/>
        <p:txBody>
          <a:bodyPr/>
          <a:lstStyle/>
          <a:p>
            <a:r>
              <a:rPr lang="en-US" dirty="0"/>
              <a:t>Sample Income Statement Analysis</a:t>
            </a:r>
          </a:p>
        </p:txBody>
      </p:sp>
      <p:pic>
        <p:nvPicPr>
          <p:cNvPr id="4" name="Content Placeholder 3"/>
          <p:cNvPicPr>
            <a:picLocks noGrp="1" noChangeAspect="1"/>
          </p:cNvPicPr>
          <p:nvPr>
            <p:ph idx="1"/>
          </p:nvPr>
        </p:nvPicPr>
        <p:blipFill>
          <a:blip r:embed="rId3"/>
          <a:stretch>
            <a:fillRect/>
          </a:stretch>
        </p:blipFill>
        <p:spPr>
          <a:xfrm>
            <a:off x="2034084" y="1392783"/>
            <a:ext cx="7918481" cy="4485882"/>
          </a:xfrm>
          <a:prstGeom prst="rect">
            <a:avLst/>
          </a:prstGeom>
        </p:spPr>
      </p:pic>
    </p:spTree>
    <p:extLst>
      <p:ext uri="{BB962C8B-B14F-4D97-AF65-F5344CB8AC3E}">
        <p14:creationId xmlns:p14="http://schemas.microsoft.com/office/powerpoint/2010/main" val="3761837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0AFC-EA94-AA40-A167-1A25B672BC89}"/>
              </a:ext>
            </a:extLst>
          </p:cNvPr>
          <p:cNvSpPr>
            <a:spLocks noGrp="1"/>
          </p:cNvSpPr>
          <p:nvPr>
            <p:ph type="title"/>
          </p:nvPr>
        </p:nvSpPr>
        <p:spPr/>
        <p:txBody>
          <a:bodyPr/>
          <a:lstStyle/>
          <a:p>
            <a:r>
              <a:rPr lang="en-US" dirty="0"/>
              <a:t>Sample Analysis – Revenue by Product</a:t>
            </a:r>
          </a:p>
        </p:txBody>
      </p:sp>
      <p:pic>
        <p:nvPicPr>
          <p:cNvPr id="5" name="Content Placeholder 4"/>
          <p:cNvPicPr>
            <a:picLocks noGrp="1" noChangeAspect="1"/>
          </p:cNvPicPr>
          <p:nvPr>
            <p:ph idx="1"/>
          </p:nvPr>
        </p:nvPicPr>
        <p:blipFill>
          <a:blip r:embed="rId3"/>
          <a:stretch>
            <a:fillRect/>
          </a:stretch>
        </p:blipFill>
        <p:spPr>
          <a:xfrm>
            <a:off x="6061276" y="3423848"/>
            <a:ext cx="69448" cy="23004"/>
          </a:xfrm>
          <a:prstGeom prst="rect">
            <a:avLst/>
          </a:prstGeom>
        </p:spPr>
      </p:pic>
      <p:pic>
        <p:nvPicPr>
          <p:cNvPr id="7" name="Picture 6"/>
          <p:cNvPicPr>
            <a:picLocks noChangeAspect="1"/>
          </p:cNvPicPr>
          <p:nvPr/>
        </p:nvPicPr>
        <p:blipFill>
          <a:blip r:embed="rId4"/>
          <a:stretch>
            <a:fillRect/>
          </a:stretch>
        </p:blipFill>
        <p:spPr>
          <a:xfrm>
            <a:off x="2099276" y="1480011"/>
            <a:ext cx="7904169" cy="4230696"/>
          </a:xfrm>
          <a:prstGeom prst="rect">
            <a:avLst/>
          </a:prstGeom>
        </p:spPr>
      </p:pic>
    </p:spTree>
    <p:extLst>
      <p:ext uri="{BB962C8B-B14F-4D97-AF65-F5344CB8AC3E}">
        <p14:creationId xmlns:p14="http://schemas.microsoft.com/office/powerpoint/2010/main" val="838134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0AFC-EA94-AA40-A167-1A25B672BC89}"/>
              </a:ext>
            </a:extLst>
          </p:cNvPr>
          <p:cNvSpPr>
            <a:spLocks noGrp="1"/>
          </p:cNvSpPr>
          <p:nvPr>
            <p:ph type="title"/>
          </p:nvPr>
        </p:nvSpPr>
        <p:spPr/>
        <p:txBody>
          <a:bodyPr/>
          <a:lstStyle/>
          <a:p>
            <a:r>
              <a:rPr lang="en-US" dirty="0"/>
              <a:t>Sample Analysis – Gross Margin by Product</a:t>
            </a:r>
          </a:p>
        </p:txBody>
      </p:sp>
      <p:pic>
        <p:nvPicPr>
          <p:cNvPr id="5" name="Content Placeholder 4"/>
          <p:cNvPicPr>
            <a:picLocks noGrp="1" noChangeAspect="1"/>
          </p:cNvPicPr>
          <p:nvPr>
            <p:ph idx="1"/>
          </p:nvPr>
        </p:nvPicPr>
        <p:blipFill>
          <a:blip r:embed="rId3"/>
          <a:stretch>
            <a:fillRect/>
          </a:stretch>
        </p:blipFill>
        <p:spPr>
          <a:xfrm>
            <a:off x="6061276" y="3423848"/>
            <a:ext cx="69448" cy="23004"/>
          </a:xfrm>
          <a:prstGeom prst="rect">
            <a:avLst/>
          </a:prstGeom>
        </p:spPr>
      </p:pic>
      <p:pic>
        <p:nvPicPr>
          <p:cNvPr id="8" name="Picture 7"/>
          <p:cNvPicPr>
            <a:picLocks noChangeAspect="1"/>
          </p:cNvPicPr>
          <p:nvPr/>
        </p:nvPicPr>
        <p:blipFill>
          <a:blip r:embed="rId4"/>
          <a:stretch>
            <a:fillRect/>
          </a:stretch>
        </p:blipFill>
        <p:spPr>
          <a:xfrm>
            <a:off x="1857152" y="1202403"/>
            <a:ext cx="8597023" cy="4692877"/>
          </a:xfrm>
          <a:prstGeom prst="rect">
            <a:avLst/>
          </a:prstGeom>
        </p:spPr>
      </p:pic>
    </p:spTree>
    <p:extLst>
      <p:ext uri="{BB962C8B-B14F-4D97-AF65-F5344CB8AC3E}">
        <p14:creationId xmlns:p14="http://schemas.microsoft.com/office/powerpoint/2010/main" val="2471294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Analysis – Gross Margin by Channel</a:t>
            </a:r>
          </a:p>
        </p:txBody>
      </p:sp>
      <p:pic>
        <p:nvPicPr>
          <p:cNvPr id="4" name="Content Placeholder 3"/>
          <p:cNvPicPr>
            <a:picLocks noGrp="1" noChangeAspect="1"/>
          </p:cNvPicPr>
          <p:nvPr>
            <p:ph idx="1"/>
          </p:nvPr>
        </p:nvPicPr>
        <p:blipFill>
          <a:blip r:embed="rId3"/>
          <a:stretch>
            <a:fillRect/>
          </a:stretch>
        </p:blipFill>
        <p:spPr>
          <a:xfrm>
            <a:off x="1973815" y="1300530"/>
            <a:ext cx="8389385" cy="4379159"/>
          </a:xfrm>
          <a:prstGeom prst="rect">
            <a:avLst/>
          </a:prstGeom>
        </p:spPr>
      </p:pic>
    </p:spTree>
    <p:extLst>
      <p:ext uri="{BB962C8B-B14F-4D97-AF65-F5344CB8AC3E}">
        <p14:creationId xmlns:p14="http://schemas.microsoft.com/office/powerpoint/2010/main" val="406358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D00FAA-2627-4B46-8188-AD174B87294F}"/>
              </a:ext>
            </a:extLst>
          </p:cNvPr>
          <p:cNvSpPr>
            <a:spLocks noGrp="1"/>
          </p:cNvSpPr>
          <p:nvPr>
            <p:ph type="title"/>
          </p:nvPr>
        </p:nvSpPr>
        <p:spPr/>
        <p:txBody>
          <a:bodyPr>
            <a:normAutofit/>
          </a:bodyPr>
          <a:lstStyle/>
          <a:p>
            <a:r>
              <a:rPr lang="en-US" dirty="0"/>
              <a:t>Todd </a:t>
            </a:r>
            <a:r>
              <a:rPr lang="en-US" dirty="0" err="1"/>
              <a:t>Giustiniano</a:t>
            </a:r>
            <a:endParaRPr lang="en-US" dirty="0"/>
          </a:p>
        </p:txBody>
      </p:sp>
      <p:sp>
        <p:nvSpPr>
          <p:cNvPr id="2" name="Content Placeholder 1"/>
          <p:cNvSpPr>
            <a:spLocks noGrp="1"/>
          </p:cNvSpPr>
          <p:nvPr>
            <p:ph idx="1"/>
          </p:nvPr>
        </p:nvSpPr>
        <p:spPr>
          <a:xfrm>
            <a:off x="1981200" y="1582359"/>
            <a:ext cx="8229600" cy="4305301"/>
          </a:xfrm>
        </p:spPr>
        <p:txBody>
          <a:bodyPr>
            <a:normAutofit/>
          </a:bodyPr>
          <a:lstStyle/>
          <a:p>
            <a:pPr marL="0" indent="0">
              <a:spcBef>
                <a:spcPts val="0"/>
              </a:spcBef>
              <a:buNone/>
            </a:pPr>
            <a:r>
              <a:rPr lang="en-US" sz="2200" b="1" dirty="0"/>
              <a:t>Todd </a:t>
            </a:r>
            <a:r>
              <a:rPr lang="en-US" sz="2200" b="1" dirty="0" err="1"/>
              <a:t>Giustiniano</a:t>
            </a:r>
            <a:r>
              <a:rPr lang="en-US" sz="2200" b="1" dirty="0"/>
              <a:t>, CPA, ABV </a:t>
            </a:r>
          </a:p>
          <a:p>
            <a:pPr marL="0" indent="0">
              <a:spcBef>
                <a:spcPts val="0"/>
              </a:spcBef>
              <a:buNone/>
            </a:pPr>
            <a:r>
              <a:rPr lang="en-US" sz="2200" b="1" dirty="0"/>
              <a:t>Partner</a:t>
            </a:r>
          </a:p>
          <a:p>
            <a:pPr marL="0" indent="0">
              <a:spcBef>
                <a:spcPts val="0"/>
              </a:spcBef>
              <a:buNone/>
            </a:pPr>
            <a:r>
              <a:rPr lang="en-US" sz="2200" b="1" dirty="0"/>
              <a:t>CRI New Orleans, LA</a:t>
            </a:r>
            <a:endParaRPr lang="en-US" sz="1300" b="1" dirty="0"/>
          </a:p>
          <a:p>
            <a:pPr marL="0" indent="0">
              <a:spcBef>
                <a:spcPts val="0"/>
              </a:spcBef>
              <a:buNone/>
            </a:pPr>
            <a:endParaRPr lang="en-US" sz="1300" b="1" u="sng" dirty="0"/>
          </a:p>
          <a:p>
            <a:pPr marL="0" indent="0">
              <a:spcBef>
                <a:spcPts val="0"/>
              </a:spcBef>
              <a:buNone/>
            </a:pPr>
            <a:r>
              <a:rPr lang="en-US" sz="1800" b="1" u="sng" dirty="0"/>
              <a:t>Professional Affiliations</a:t>
            </a:r>
            <a:endParaRPr lang="en-US" sz="1800" dirty="0"/>
          </a:p>
          <a:p>
            <a:r>
              <a:rPr lang="en-US" sz="1800" dirty="0"/>
              <a:t>American Institute of Certified Public Accountants (AICPA)</a:t>
            </a:r>
          </a:p>
          <a:p>
            <a:r>
              <a:rPr lang="en-US" sz="1800" dirty="0"/>
              <a:t>Louisiana Society of Certified Public Accountants (LCPA)</a:t>
            </a:r>
          </a:p>
          <a:p>
            <a:r>
              <a:rPr lang="en-US" sz="1800" dirty="0"/>
              <a:t>Association for Corporate Growth (ACG)</a:t>
            </a:r>
          </a:p>
          <a:p>
            <a:pPr marL="115887" indent="0">
              <a:buNone/>
            </a:pPr>
            <a:endParaRPr lang="en-US" sz="1200" dirty="0"/>
          </a:p>
          <a:p>
            <a:pPr indent="-227013"/>
            <a:endParaRPr lang="en-US" sz="1200" dirty="0"/>
          </a:p>
          <a:p>
            <a:pPr indent="-227013"/>
            <a:endParaRPr lang="en-US" sz="1200" dirty="0"/>
          </a:p>
          <a:p>
            <a:pPr marL="0" indent="0">
              <a:spcBef>
                <a:spcPts val="0"/>
              </a:spcBef>
              <a:buNone/>
            </a:pPr>
            <a:endParaRPr lang="en-US" sz="1500" dirty="0"/>
          </a:p>
          <a:p>
            <a:endParaRPr lang="en-US" sz="1500" dirty="0"/>
          </a:p>
        </p:txBody>
      </p:sp>
      <p:pic>
        <p:nvPicPr>
          <p:cNvPr id="5" name="Picture 4">
            <a:extLst>
              <a:ext uri="{FF2B5EF4-FFF2-40B4-BE49-F238E27FC236}">
                <a16:creationId xmlns:a16="http://schemas.microsoft.com/office/drawing/2014/main" id="{087EB9FB-149F-284E-A028-1A762C1E792B}"/>
              </a:ext>
            </a:extLst>
          </p:cNvPr>
          <p:cNvPicPr>
            <a:picLocks noChangeAspect="1"/>
          </p:cNvPicPr>
          <p:nvPr/>
        </p:nvPicPr>
        <p:blipFill>
          <a:blip r:embed="rId3"/>
          <a:stretch>
            <a:fillRect/>
          </a:stretch>
        </p:blipFill>
        <p:spPr>
          <a:xfrm>
            <a:off x="8702811" y="1183196"/>
            <a:ext cx="1593579" cy="2000827"/>
          </a:xfrm>
          <a:prstGeom prst="rect">
            <a:avLst/>
          </a:prstGeom>
          <a:ln w="38100">
            <a:solidFill>
              <a:srgbClr val="014262"/>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14549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0AFC-EA94-AA40-A167-1A25B672BC89}"/>
              </a:ext>
            </a:extLst>
          </p:cNvPr>
          <p:cNvSpPr>
            <a:spLocks noGrp="1"/>
          </p:cNvSpPr>
          <p:nvPr>
            <p:ph type="title"/>
          </p:nvPr>
        </p:nvSpPr>
        <p:spPr/>
        <p:txBody>
          <a:bodyPr/>
          <a:lstStyle/>
          <a:p>
            <a:r>
              <a:rPr lang="en-US" dirty="0"/>
              <a:t>Sample Analysis – Operating Expenses</a:t>
            </a:r>
          </a:p>
        </p:txBody>
      </p:sp>
      <p:pic>
        <p:nvPicPr>
          <p:cNvPr id="5" name="Content Placeholder 4"/>
          <p:cNvPicPr>
            <a:picLocks noGrp="1" noChangeAspect="1"/>
          </p:cNvPicPr>
          <p:nvPr>
            <p:ph idx="1"/>
          </p:nvPr>
        </p:nvPicPr>
        <p:blipFill>
          <a:blip r:embed="rId3"/>
          <a:stretch>
            <a:fillRect/>
          </a:stretch>
        </p:blipFill>
        <p:spPr>
          <a:xfrm>
            <a:off x="6061276" y="3423848"/>
            <a:ext cx="69448" cy="23004"/>
          </a:xfrm>
          <a:prstGeom prst="rect">
            <a:avLst/>
          </a:prstGeom>
        </p:spPr>
      </p:pic>
      <p:pic>
        <p:nvPicPr>
          <p:cNvPr id="3" name="Picture 2"/>
          <p:cNvPicPr>
            <a:picLocks noChangeAspect="1"/>
          </p:cNvPicPr>
          <p:nvPr/>
        </p:nvPicPr>
        <p:blipFill>
          <a:blip r:embed="rId4"/>
          <a:stretch>
            <a:fillRect/>
          </a:stretch>
        </p:blipFill>
        <p:spPr>
          <a:xfrm>
            <a:off x="2083486" y="1413294"/>
            <a:ext cx="7837353" cy="4288696"/>
          </a:xfrm>
          <a:prstGeom prst="rect">
            <a:avLst/>
          </a:prstGeom>
        </p:spPr>
      </p:pic>
    </p:spTree>
    <p:extLst>
      <p:ext uri="{BB962C8B-B14F-4D97-AF65-F5344CB8AC3E}">
        <p14:creationId xmlns:p14="http://schemas.microsoft.com/office/powerpoint/2010/main" val="2838219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0AFC-EA94-AA40-A167-1A25B672BC89}"/>
              </a:ext>
            </a:extLst>
          </p:cNvPr>
          <p:cNvSpPr>
            <a:spLocks noGrp="1"/>
          </p:cNvSpPr>
          <p:nvPr>
            <p:ph type="title"/>
          </p:nvPr>
        </p:nvSpPr>
        <p:spPr/>
        <p:txBody>
          <a:bodyPr/>
          <a:lstStyle/>
          <a:p>
            <a:r>
              <a:rPr lang="en-US" dirty="0"/>
              <a:t>Sample Analysis – Purchases by Vendor</a:t>
            </a:r>
          </a:p>
        </p:txBody>
      </p:sp>
      <p:pic>
        <p:nvPicPr>
          <p:cNvPr id="5" name="Content Placeholder 4"/>
          <p:cNvPicPr>
            <a:picLocks noGrp="1" noChangeAspect="1"/>
          </p:cNvPicPr>
          <p:nvPr>
            <p:ph idx="1"/>
          </p:nvPr>
        </p:nvPicPr>
        <p:blipFill>
          <a:blip r:embed="rId3"/>
          <a:stretch>
            <a:fillRect/>
          </a:stretch>
        </p:blipFill>
        <p:spPr>
          <a:xfrm>
            <a:off x="6061276" y="3423848"/>
            <a:ext cx="69448" cy="23004"/>
          </a:xfrm>
          <a:prstGeom prst="rect">
            <a:avLst/>
          </a:prstGeom>
        </p:spPr>
      </p:pic>
      <p:pic>
        <p:nvPicPr>
          <p:cNvPr id="4" name="Picture 3"/>
          <p:cNvPicPr>
            <a:picLocks noChangeAspect="1"/>
          </p:cNvPicPr>
          <p:nvPr/>
        </p:nvPicPr>
        <p:blipFill>
          <a:blip r:embed="rId4"/>
          <a:stretch>
            <a:fillRect/>
          </a:stretch>
        </p:blipFill>
        <p:spPr>
          <a:xfrm>
            <a:off x="1842287" y="1269878"/>
            <a:ext cx="8437978" cy="4655136"/>
          </a:xfrm>
          <a:prstGeom prst="rect">
            <a:avLst/>
          </a:prstGeom>
        </p:spPr>
      </p:pic>
    </p:spTree>
    <p:extLst>
      <p:ext uri="{BB962C8B-B14F-4D97-AF65-F5344CB8AC3E}">
        <p14:creationId xmlns:p14="http://schemas.microsoft.com/office/powerpoint/2010/main" val="4063048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0AFC-EA94-AA40-A167-1A25B672BC89}"/>
              </a:ext>
            </a:extLst>
          </p:cNvPr>
          <p:cNvSpPr>
            <a:spLocks noGrp="1"/>
          </p:cNvSpPr>
          <p:nvPr>
            <p:ph type="title"/>
          </p:nvPr>
        </p:nvSpPr>
        <p:spPr/>
        <p:txBody>
          <a:bodyPr/>
          <a:lstStyle/>
          <a:p>
            <a:r>
              <a:rPr lang="en-US" dirty="0"/>
              <a:t>Contents: Working Capital Analysis</a:t>
            </a:r>
          </a:p>
        </p:txBody>
      </p:sp>
      <p:sp>
        <p:nvSpPr>
          <p:cNvPr id="5" name="Rectangle 3"/>
          <p:cNvSpPr txBox="1">
            <a:spLocks noGrp="1" noChangeArrowheads="1"/>
          </p:cNvSpPr>
          <p:nvPr>
            <p:ph idx="1"/>
          </p:nvPr>
        </p:nvSpPr>
        <p:spPr bwMode="auto">
          <a:xfrm>
            <a:off x="1981200" y="1283100"/>
            <a:ext cx="8229600" cy="46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266700" indent="-266700" algn="l" rtl="0" eaLnBrk="0" fontAlgn="base" hangingPunct="0">
              <a:spcBef>
                <a:spcPct val="100000"/>
              </a:spcBef>
              <a:spcAft>
                <a:spcPct val="0"/>
              </a:spcAft>
              <a:buClr>
                <a:srgbClr val="FF9900"/>
              </a:buClr>
              <a:buSzPct val="75000"/>
              <a:buFont typeface="Wingdings" pitchFamily="2" charset="2"/>
              <a:buChar char="l"/>
              <a:tabLst>
                <a:tab pos="863600" algn="l"/>
              </a:tabLst>
              <a:defRPr sz="2800">
                <a:solidFill>
                  <a:schemeClr val="tx1"/>
                </a:solidFill>
                <a:latin typeface="+mn-lt"/>
                <a:ea typeface="+mn-ea"/>
                <a:cs typeface="+mn-cs"/>
              </a:defRPr>
            </a:lvl1pPr>
            <a:lvl2pPr marL="957263" indent="-333375" algn="l" rtl="0" eaLnBrk="0" fontAlgn="base" hangingPunct="0">
              <a:spcBef>
                <a:spcPct val="100000"/>
              </a:spcBef>
              <a:spcAft>
                <a:spcPct val="0"/>
              </a:spcAft>
              <a:buClr>
                <a:srgbClr val="FFC000"/>
              </a:buClr>
              <a:buSzPct val="75000"/>
              <a:buFont typeface="Wingdings" pitchFamily="2" charset="2"/>
              <a:buChar char="l"/>
              <a:tabLst>
                <a:tab pos="863600" algn="l"/>
              </a:tabLst>
              <a:defRPr sz="2400">
                <a:solidFill>
                  <a:schemeClr val="tx1"/>
                </a:solidFill>
                <a:latin typeface="+mn-lt"/>
              </a:defRPr>
            </a:lvl2pPr>
            <a:lvl3pPr marL="1428750" indent="-292100" algn="l" rtl="0" eaLnBrk="0" fontAlgn="base" hangingPunct="0">
              <a:spcBef>
                <a:spcPct val="100000"/>
              </a:spcBef>
              <a:spcAft>
                <a:spcPct val="0"/>
              </a:spcAft>
              <a:buClr>
                <a:srgbClr val="FF9900"/>
              </a:buClr>
              <a:buSzPct val="75000"/>
              <a:buFont typeface="Wingdings" pitchFamily="2" charset="2"/>
              <a:buChar char="l"/>
              <a:tabLst>
                <a:tab pos="863600" algn="l"/>
              </a:tabLst>
              <a:defRPr sz="2000">
                <a:solidFill>
                  <a:schemeClr val="tx1"/>
                </a:solidFill>
                <a:latin typeface="+mn-lt"/>
              </a:defRPr>
            </a:lvl3pPr>
            <a:lvl4pPr marL="1887538" indent="-2794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4pPr>
            <a:lvl5pPr marL="2295525" indent="-2286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5pPr>
            <a:lvl6pPr marL="27527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6pPr>
            <a:lvl7pPr marL="32099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7pPr>
            <a:lvl8pPr marL="36671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8pPr>
            <a:lvl9pPr marL="41243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9pPr>
          </a:lstStyle>
          <a:p>
            <a:pPr marL="0" indent="0">
              <a:spcBef>
                <a:spcPts val="0"/>
              </a:spcBef>
              <a:buNone/>
            </a:pPr>
            <a:r>
              <a:rPr lang="en-US" sz="1600" b="1" dirty="0"/>
              <a:t>OBJECTIVES</a:t>
            </a:r>
            <a:r>
              <a:rPr lang="en-US" sz="1600" dirty="0"/>
              <a:t> – Determine historical, normalized working capital that will be used to peg the working capital target and understand impact on operating cash flow</a:t>
            </a:r>
          </a:p>
          <a:p>
            <a:pPr marL="0" indent="0">
              <a:spcBef>
                <a:spcPts val="0"/>
              </a:spcBef>
              <a:buNone/>
            </a:pPr>
            <a:endParaRPr lang="en-US" sz="1600" dirty="0"/>
          </a:p>
          <a:p>
            <a:pPr>
              <a:spcBef>
                <a:spcPts val="0"/>
              </a:spcBef>
              <a:buClr>
                <a:schemeClr val="accent6">
                  <a:lumMod val="75000"/>
                </a:schemeClr>
              </a:buClr>
              <a:buFont typeface="Wingdings" panose="05000000000000000000" pitchFamily="2" charset="2"/>
              <a:buChar char="Ø"/>
            </a:pPr>
            <a:r>
              <a:rPr lang="en-US" sz="1600" dirty="0"/>
              <a:t>Working capital PEG = minimal amount of WC a business needs; no more, no less</a:t>
            </a:r>
            <a:endParaRPr lang="en-US" sz="1200" dirty="0"/>
          </a:p>
          <a:p>
            <a:pPr marL="0" indent="0">
              <a:spcBef>
                <a:spcPts val="0"/>
              </a:spcBef>
              <a:buNone/>
            </a:pPr>
            <a:endParaRPr lang="en-US" sz="1600" dirty="0"/>
          </a:p>
          <a:p>
            <a:pPr>
              <a:spcBef>
                <a:spcPts val="0"/>
              </a:spcBef>
              <a:buClr>
                <a:schemeClr val="accent6">
                  <a:lumMod val="75000"/>
                </a:schemeClr>
              </a:buClr>
              <a:buFont typeface="Wingdings" panose="05000000000000000000" pitchFamily="2" charset="2"/>
              <a:buChar char="Ø"/>
            </a:pPr>
            <a:r>
              <a:rPr lang="en-US" sz="1600" dirty="0"/>
              <a:t>Working capital typically includes: cash, accounts receivable, inventory, and accounts payable</a:t>
            </a:r>
          </a:p>
          <a:p>
            <a:pPr marL="0" indent="0">
              <a:spcBef>
                <a:spcPts val="0"/>
              </a:spcBef>
              <a:buClr>
                <a:schemeClr val="accent6">
                  <a:lumMod val="75000"/>
                </a:schemeClr>
              </a:buClr>
              <a:buNone/>
            </a:pPr>
            <a:endParaRPr lang="en-US" sz="1600" dirty="0"/>
          </a:p>
          <a:p>
            <a:pPr>
              <a:spcBef>
                <a:spcPts val="0"/>
              </a:spcBef>
              <a:buClr>
                <a:schemeClr val="accent6">
                  <a:lumMod val="75000"/>
                </a:schemeClr>
              </a:buClr>
              <a:buFont typeface="Wingdings" panose="05000000000000000000" pitchFamily="2" charset="2"/>
              <a:buChar char="Ø"/>
            </a:pPr>
            <a:r>
              <a:rPr lang="en-US" sz="1600" dirty="0"/>
              <a:t>Other items are less clear:</a:t>
            </a:r>
          </a:p>
          <a:p>
            <a:pPr lvl="1">
              <a:spcBef>
                <a:spcPts val="0"/>
              </a:spcBef>
              <a:buClr>
                <a:schemeClr val="accent6">
                  <a:lumMod val="75000"/>
                </a:schemeClr>
              </a:buClr>
              <a:buFont typeface="Wingdings" panose="05000000000000000000" pitchFamily="2" charset="2"/>
              <a:buChar char="Ø"/>
            </a:pPr>
            <a:r>
              <a:rPr lang="en-US" sz="1200" dirty="0"/>
              <a:t>Deferred revenue</a:t>
            </a:r>
          </a:p>
          <a:p>
            <a:pPr lvl="1">
              <a:spcBef>
                <a:spcPts val="0"/>
              </a:spcBef>
              <a:buClr>
                <a:schemeClr val="accent6">
                  <a:lumMod val="75000"/>
                </a:schemeClr>
              </a:buClr>
              <a:buFont typeface="Wingdings" panose="05000000000000000000" pitchFamily="2" charset="2"/>
              <a:buChar char="Ø"/>
            </a:pPr>
            <a:r>
              <a:rPr lang="en-US" sz="1200" dirty="0"/>
              <a:t>Accrued expenses</a:t>
            </a:r>
          </a:p>
          <a:p>
            <a:pPr lvl="1">
              <a:spcBef>
                <a:spcPts val="0"/>
              </a:spcBef>
              <a:buClr>
                <a:schemeClr val="accent6">
                  <a:lumMod val="75000"/>
                </a:schemeClr>
              </a:buClr>
              <a:buFont typeface="Wingdings" panose="05000000000000000000" pitchFamily="2" charset="2"/>
              <a:buChar char="Ø"/>
            </a:pPr>
            <a:r>
              <a:rPr lang="en-US" sz="1200" dirty="0"/>
              <a:t>Deposits</a:t>
            </a:r>
          </a:p>
          <a:p>
            <a:pPr lvl="1">
              <a:spcBef>
                <a:spcPts val="0"/>
              </a:spcBef>
              <a:buClr>
                <a:schemeClr val="accent6">
                  <a:lumMod val="75000"/>
                </a:schemeClr>
              </a:buClr>
              <a:buFont typeface="Wingdings" panose="05000000000000000000" pitchFamily="2" charset="2"/>
              <a:buChar char="Ø"/>
            </a:pPr>
            <a:r>
              <a:rPr lang="en-US" sz="1200" dirty="0"/>
              <a:t>Prepaid expenses</a:t>
            </a:r>
          </a:p>
          <a:p>
            <a:pPr lvl="1">
              <a:spcBef>
                <a:spcPts val="0"/>
              </a:spcBef>
              <a:buClr>
                <a:schemeClr val="accent6">
                  <a:lumMod val="75000"/>
                </a:schemeClr>
              </a:buClr>
              <a:buFont typeface="Wingdings" panose="05000000000000000000" pitchFamily="2" charset="2"/>
              <a:buChar char="Ø"/>
            </a:pPr>
            <a:r>
              <a:rPr lang="en-US" sz="1200" dirty="0"/>
              <a:t>Accrued taxes</a:t>
            </a:r>
          </a:p>
          <a:p>
            <a:pPr lvl="1">
              <a:spcBef>
                <a:spcPts val="0"/>
              </a:spcBef>
              <a:buClr>
                <a:schemeClr val="accent6">
                  <a:lumMod val="75000"/>
                </a:schemeClr>
              </a:buClr>
              <a:buFont typeface="Wingdings" panose="05000000000000000000" pitchFamily="2" charset="2"/>
              <a:buChar char="Ø"/>
            </a:pPr>
            <a:endParaRPr lang="en-US" sz="1200" dirty="0"/>
          </a:p>
          <a:p>
            <a:pPr>
              <a:spcBef>
                <a:spcPts val="0"/>
              </a:spcBef>
              <a:buClr>
                <a:schemeClr val="accent6">
                  <a:lumMod val="75000"/>
                </a:schemeClr>
              </a:buClr>
              <a:buFont typeface="Wingdings" panose="05000000000000000000" pitchFamily="2" charset="2"/>
              <a:buChar char="Ø"/>
            </a:pPr>
            <a:r>
              <a:rPr lang="en-US" sz="1600" dirty="0"/>
              <a:t>Net working capital is working capital less excess cash</a:t>
            </a:r>
            <a:br>
              <a:rPr lang="en-US" sz="1600" dirty="0"/>
            </a:br>
            <a:endParaRPr lang="en-US" sz="1600" dirty="0"/>
          </a:p>
          <a:p>
            <a:pPr>
              <a:spcBef>
                <a:spcPts val="0"/>
              </a:spcBef>
              <a:buClr>
                <a:schemeClr val="accent6">
                  <a:lumMod val="75000"/>
                </a:schemeClr>
              </a:buClr>
              <a:buFont typeface="Wingdings" panose="05000000000000000000" pitchFamily="2" charset="2"/>
              <a:buChar char="Ø"/>
            </a:pPr>
            <a:r>
              <a:rPr lang="en-US" sz="1600" dirty="0"/>
              <a:t>Common adjustments to arrive at normalized net working capital include:</a:t>
            </a:r>
          </a:p>
          <a:p>
            <a:pPr lvl="1">
              <a:spcBef>
                <a:spcPts val="0"/>
              </a:spcBef>
              <a:buClr>
                <a:schemeClr val="accent6">
                  <a:lumMod val="75000"/>
                </a:schemeClr>
              </a:buClr>
              <a:buFont typeface="Wingdings" panose="05000000000000000000" pitchFamily="2" charset="2"/>
              <a:buChar char="Ø"/>
            </a:pPr>
            <a:r>
              <a:rPr lang="en-US" sz="1200" dirty="0"/>
              <a:t>Obsolete inventory</a:t>
            </a:r>
          </a:p>
          <a:p>
            <a:pPr lvl="1">
              <a:spcBef>
                <a:spcPts val="0"/>
              </a:spcBef>
              <a:buClr>
                <a:schemeClr val="accent6">
                  <a:lumMod val="75000"/>
                </a:schemeClr>
              </a:buClr>
              <a:buFont typeface="Wingdings" panose="05000000000000000000" pitchFamily="2" charset="2"/>
              <a:buChar char="Ø"/>
            </a:pPr>
            <a:r>
              <a:rPr lang="en-US" sz="1200" dirty="0"/>
              <a:t>Unusually aged receivables and payables</a:t>
            </a:r>
          </a:p>
          <a:p>
            <a:pPr lvl="1">
              <a:spcBef>
                <a:spcPts val="0"/>
              </a:spcBef>
              <a:buClr>
                <a:schemeClr val="accent6">
                  <a:lumMod val="75000"/>
                </a:schemeClr>
              </a:buClr>
              <a:buFont typeface="Wingdings" panose="05000000000000000000" pitchFamily="2" charset="2"/>
              <a:buChar char="Ø"/>
            </a:pPr>
            <a:r>
              <a:rPr lang="en-US" sz="1200" dirty="0"/>
              <a:t>Related-party receivables and payables</a:t>
            </a:r>
          </a:p>
          <a:p>
            <a:pPr lvl="1">
              <a:spcBef>
                <a:spcPts val="0"/>
              </a:spcBef>
              <a:buClr>
                <a:schemeClr val="accent6">
                  <a:lumMod val="75000"/>
                </a:schemeClr>
              </a:buClr>
              <a:buFont typeface="Wingdings" panose="05000000000000000000" pitchFamily="2" charset="2"/>
              <a:buChar char="Ø"/>
            </a:pPr>
            <a:endParaRPr lang="en-US" sz="1200" dirty="0"/>
          </a:p>
        </p:txBody>
      </p:sp>
      <p:pic>
        <p:nvPicPr>
          <p:cNvPr id="4" name="Picture 3">
            <a:extLst>
              <a:ext uri="{FF2B5EF4-FFF2-40B4-BE49-F238E27FC236}">
                <a16:creationId xmlns:a16="http://schemas.microsoft.com/office/drawing/2014/main" id="{9B8E078A-5946-9648-B02A-B9BB0AE5EE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395" y="3882044"/>
            <a:ext cx="2681008" cy="201075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47943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Working Capital Analysis</a:t>
            </a:r>
          </a:p>
        </p:txBody>
      </p:sp>
      <p:pic>
        <p:nvPicPr>
          <p:cNvPr id="4" name="Content Placeholder 3"/>
          <p:cNvPicPr>
            <a:picLocks noGrp="1" noChangeAspect="1"/>
          </p:cNvPicPr>
          <p:nvPr>
            <p:ph idx="1"/>
          </p:nvPr>
        </p:nvPicPr>
        <p:blipFill>
          <a:blip r:embed="rId3"/>
          <a:stretch>
            <a:fillRect/>
          </a:stretch>
        </p:blipFill>
        <p:spPr>
          <a:xfrm>
            <a:off x="1878561" y="1471962"/>
            <a:ext cx="8492356" cy="3888058"/>
          </a:xfrm>
          <a:prstGeom prst="rect">
            <a:avLst/>
          </a:prstGeom>
        </p:spPr>
      </p:pic>
    </p:spTree>
    <p:extLst>
      <p:ext uri="{BB962C8B-B14F-4D97-AF65-F5344CB8AC3E}">
        <p14:creationId xmlns:p14="http://schemas.microsoft.com/office/powerpoint/2010/main" val="3779257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0AFC-EA94-AA40-A167-1A25B672BC89}"/>
              </a:ext>
            </a:extLst>
          </p:cNvPr>
          <p:cNvSpPr>
            <a:spLocks noGrp="1"/>
          </p:cNvSpPr>
          <p:nvPr>
            <p:ph type="title"/>
          </p:nvPr>
        </p:nvSpPr>
        <p:spPr/>
        <p:txBody>
          <a:bodyPr>
            <a:normAutofit/>
          </a:bodyPr>
          <a:lstStyle/>
          <a:p>
            <a:r>
              <a:rPr lang="en-US" dirty="0"/>
              <a:t>Contents: EBITDA Analysis</a:t>
            </a:r>
          </a:p>
        </p:txBody>
      </p:sp>
      <p:sp>
        <p:nvSpPr>
          <p:cNvPr id="5" name="Rectangle 3"/>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266700" indent="-266700" algn="l" rtl="0" eaLnBrk="0" fontAlgn="base" hangingPunct="0">
              <a:spcBef>
                <a:spcPct val="100000"/>
              </a:spcBef>
              <a:spcAft>
                <a:spcPct val="0"/>
              </a:spcAft>
              <a:buClr>
                <a:srgbClr val="FF9900"/>
              </a:buClr>
              <a:buSzPct val="75000"/>
              <a:buFont typeface="Wingdings" pitchFamily="2" charset="2"/>
              <a:buChar char="l"/>
              <a:tabLst>
                <a:tab pos="863600" algn="l"/>
              </a:tabLst>
              <a:defRPr sz="2800">
                <a:solidFill>
                  <a:schemeClr val="tx1"/>
                </a:solidFill>
                <a:latin typeface="+mn-lt"/>
                <a:ea typeface="+mn-ea"/>
                <a:cs typeface="+mn-cs"/>
              </a:defRPr>
            </a:lvl1pPr>
            <a:lvl2pPr marL="957263" indent="-333375" algn="l" rtl="0" eaLnBrk="0" fontAlgn="base" hangingPunct="0">
              <a:spcBef>
                <a:spcPct val="100000"/>
              </a:spcBef>
              <a:spcAft>
                <a:spcPct val="0"/>
              </a:spcAft>
              <a:buClr>
                <a:srgbClr val="FFC000"/>
              </a:buClr>
              <a:buSzPct val="75000"/>
              <a:buFont typeface="Wingdings" pitchFamily="2" charset="2"/>
              <a:buChar char="l"/>
              <a:tabLst>
                <a:tab pos="863600" algn="l"/>
              </a:tabLst>
              <a:defRPr sz="2400">
                <a:solidFill>
                  <a:schemeClr val="tx1"/>
                </a:solidFill>
                <a:latin typeface="+mn-lt"/>
              </a:defRPr>
            </a:lvl2pPr>
            <a:lvl3pPr marL="1428750" indent="-292100" algn="l" rtl="0" eaLnBrk="0" fontAlgn="base" hangingPunct="0">
              <a:spcBef>
                <a:spcPct val="100000"/>
              </a:spcBef>
              <a:spcAft>
                <a:spcPct val="0"/>
              </a:spcAft>
              <a:buClr>
                <a:srgbClr val="FF9900"/>
              </a:buClr>
              <a:buSzPct val="75000"/>
              <a:buFont typeface="Wingdings" pitchFamily="2" charset="2"/>
              <a:buChar char="l"/>
              <a:tabLst>
                <a:tab pos="863600" algn="l"/>
              </a:tabLst>
              <a:defRPr sz="2000">
                <a:solidFill>
                  <a:schemeClr val="tx1"/>
                </a:solidFill>
                <a:latin typeface="+mn-lt"/>
              </a:defRPr>
            </a:lvl3pPr>
            <a:lvl4pPr marL="1887538" indent="-2794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4pPr>
            <a:lvl5pPr marL="2295525" indent="-2286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5pPr>
            <a:lvl6pPr marL="27527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6pPr>
            <a:lvl7pPr marL="32099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7pPr>
            <a:lvl8pPr marL="36671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8pPr>
            <a:lvl9pPr marL="41243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9pPr>
          </a:lstStyle>
          <a:p>
            <a:pPr marL="0" indent="0">
              <a:spcBef>
                <a:spcPts val="1200"/>
              </a:spcBef>
              <a:buClr>
                <a:schemeClr val="accent6">
                  <a:lumMod val="75000"/>
                </a:schemeClr>
              </a:buClr>
              <a:buNone/>
            </a:pPr>
            <a:r>
              <a:rPr lang="en-US" sz="3000" dirty="0"/>
              <a:t>Objective: Establish the “normalized” EBITDA for the period (usually trailing twelve months)</a:t>
            </a:r>
          </a:p>
          <a:p>
            <a:pPr>
              <a:spcBef>
                <a:spcPts val="1200"/>
              </a:spcBef>
              <a:buClr>
                <a:schemeClr val="accent6">
                  <a:lumMod val="75000"/>
                </a:schemeClr>
              </a:buClr>
              <a:buFont typeface="Wingdings" panose="05000000000000000000" pitchFamily="2" charset="2"/>
              <a:buChar char="Ø"/>
            </a:pPr>
            <a:r>
              <a:rPr lang="en-US" sz="2500" dirty="0"/>
              <a:t>Start with reported EBITDA</a:t>
            </a:r>
          </a:p>
          <a:p>
            <a:pPr>
              <a:spcBef>
                <a:spcPts val="1200"/>
              </a:spcBef>
              <a:buClr>
                <a:schemeClr val="accent6">
                  <a:lumMod val="75000"/>
                </a:schemeClr>
              </a:buClr>
              <a:buFont typeface="Wingdings" panose="05000000000000000000" pitchFamily="2" charset="2"/>
              <a:buChar char="Ø"/>
            </a:pPr>
            <a:r>
              <a:rPr lang="en-US" sz="2500" dirty="0"/>
              <a:t>Adjust for items identified from analyses</a:t>
            </a:r>
          </a:p>
          <a:p>
            <a:pPr>
              <a:spcBef>
                <a:spcPts val="1200"/>
              </a:spcBef>
              <a:buClr>
                <a:schemeClr val="accent6">
                  <a:lumMod val="75000"/>
                </a:schemeClr>
              </a:buClr>
              <a:buFont typeface="Wingdings" panose="05000000000000000000" pitchFamily="2" charset="2"/>
              <a:buChar char="Ø"/>
            </a:pPr>
            <a:r>
              <a:rPr lang="en-US" sz="2500" dirty="0"/>
              <a:t>Arrive at adjusted/normalized EBITDA</a:t>
            </a:r>
          </a:p>
          <a:p>
            <a:pPr lvl="1">
              <a:spcBef>
                <a:spcPts val="1200"/>
              </a:spcBef>
              <a:buClr>
                <a:schemeClr val="accent6">
                  <a:lumMod val="75000"/>
                </a:schemeClr>
              </a:buClr>
              <a:buFont typeface="Wingdings" panose="05000000000000000000" pitchFamily="2" charset="2"/>
              <a:buChar char="Ø"/>
            </a:pPr>
            <a:r>
              <a:rPr lang="en-US" sz="2500" dirty="0"/>
              <a:t>This will be EBITDA figure used to value/price the deal</a:t>
            </a:r>
          </a:p>
          <a:p>
            <a:pPr marL="0" indent="0">
              <a:spcBef>
                <a:spcPts val="0"/>
              </a:spcBef>
              <a:buNone/>
            </a:pPr>
            <a:endParaRPr lang="en-US" sz="1600" dirty="0"/>
          </a:p>
        </p:txBody>
      </p:sp>
      <p:pic>
        <p:nvPicPr>
          <p:cNvPr id="6" name="Picture 5">
            <a:extLst>
              <a:ext uri="{FF2B5EF4-FFF2-40B4-BE49-F238E27FC236}">
                <a16:creationId xmlns:a16="http://schemas.microsoft.com/office/drawing/2014/main" id="{0973A6B9-420F-5246-860F-9573D12EDA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8750" y="4574217"/>
            <a:ext cx="1862051" cy="139653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36880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0AFC-EA94-AA40-A167-1A25B672BC89}"/>
              </a:ext>
            </a:extLst>
          </p:cNvPr>
          <p:cNvSpPr>
            <a:spLocks noGrp="1"/>
          </p:cNvSpPr>
          <p:nvPr>
            <p:ph type="title"/>
          </p:nvPr>
        </p:nvSpPr>
        <p:spPr/>
        <p:txBody>
          <a:bodyPr/>
          <a:lstStyle/>
          <a:p>
            <a:r>
              <a:rPr lang="en-US" dirty="0"/>
              <a:t>Sample EBITDA Analysis</a:t>
            </a:r>
          </a:p>
        </p:txBody>
      </p:sp>
      <p:pic>
        <p:nvPicPr>
          <p:cNvPr id="6" name="Content Placeholder 5"/>
          <p:cNvPicPr>
            <a:picLocks noGrp="1" noChangeAspect="1"/>
          </p:cNvPicPr>
          <p:nvPr>
            <p:ph idx="1"/>
          </p:nvPr>
        </p:nvPicPr>
        <p:blipFill>
          <a:blip r:embed="rId3"/>
          <a:stretch>
            <a:fillRect/>
          </a:stretch>
        </p:blipFill>
        <p:spPr>
          <a:xfrm>
            <a:off x="2159860" y="1473998"/>
            <a:ext cx="7697005" cy="4302335"/>
          </a:xfrm>
          <a:prstGeom prst="rect">
            <a:avLst/>
          </a:prstGeom>
        </p:spPr>
      </p:pic>
    </p:spTree>
    <p:extLst>
      <p:ext uri="{BB962C8B-B14F-4D97-AF65-F5344CB8AC3E}">
        <p14:creationId xmlns:p14="http://schemas.microsoft.com/office/powerpoint/2010/main" val="3498434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0AFC-EA94-AA40-A167-1A25B672BC89}"/>
              </a:ext>
            </a:extLst>
          </p:cNvPr>
          <p:cNvSpPr>
            <a:spLocks noGrp="1"/>
          </p:cNvSpPr>
          <p:nvPr>
            <p:ph type="title"/>
          </p:nvPr>
        </p:nvSpPr>
        <p:spPr/>
        <p:txBody>
          <a:bodyPr/>
          <a:lstStyle/>
          <a:p>
            <a:r>
              <a:rPr lang="en-US" dirty="0"/>
              <a:t>Benefits of Sell-side Quality of Earnings</a:t>
            </a:r>
          </a:p>
        </p:txBody>
      </p:sp>
      <p:sp>
        <p:nvSpPr>
          <p:cNvPr id="5" name="Rectangle 3"/>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266700" indent="-266700" algn="l" rtl="0" eaLnBrk="0" fontAlgn="base" hangingPunct="0">
              <a:spcBef>
                <a:spcPct val="100000"/>
              </a:spcBef>
              <a:spcAft>
                <a:spcPct val="0"/>
              </a:spcAft>
              <a:buClr>
                <a:srgbClr val="FF9900"/>
              </a:buClr>
              <a:buSzPct val="75000"/>
              <a:buFont typeface="Wingdings" pitchFamily="2" charset="2"/>
              <a:buChar char="l"/>
              <a:tabLst>
                <a:tab pos="863600" algn="l"/>
              </a:tabLst>
              <a:defRPr sz="2800">
                <a:solidFill>
                  <a:schemeClr val="tx1"/>
                </a:solidFill>
                <a:latin typeface="+mn-lt"/>
                <a:ea typeface="+mn-ea"/>
                <a:cs typeface="+mn-cs"/>
              </a:defRPr>
            </a:lvl1pPr>
            <a:lvl2pPr marL="957263" indent="-333375" algn="l" rtl="0" eaLnBrk="0" fontAlgn="base" hangingPunct="0">
              <a:spcBef>
                <a:spcPct val="100000"/>
              </a:spcBef>
              <a:spcAft>
                <a:spcPct val="0"/>
              </a:spcAft>
              <a:buClr>
                <a:srgbClr val="FFC000"/>
              </a:buClr>
              <a:buSzPct val="75000"/>
              <a:buFont typeface="Wingdings" pitchFamily="2" charset="2"/>
              <a:buChar char="l"/>
              <a:tabLst>
                <a:tab pos="863600" algn="l"/>
              </a:tabLst>
              <a:defRPr sz="2400">
                <a:solidFill>
                  <a:schemeClr val="tx1"/>
                </a:solidFill>
                <a:latin typeface="+mn-lt"/>
              </a:defRPr>
            </a:lvl2pPr>
            <a:lvl3pPr marL="1428750" indent="-292100" algn="l" rtl="0" eaLnBrk="0" fontAlgn="base" hangingPunct="0">
              <a:spcBef>
                <a:spcPct val="100000"/>
              </a:spcBef>
              <a:spcAft>
                <a:spcPct val="0"/>
              </a:spcAft>
              <a:buClr>
                <a:srgbClr val="FF9900"/>
              </a:buClr>
              <a:buSzPct val="75000"/>
              <a:buFont typeface="Wingdings" pitchFamily="2" charset="2"/>
              <a:buChar char="l"/>
              <a:tabLst>
                <a:tab pos="863600" algn="l"/>
              </a:tabLst>
              <a:defRPr sz="2000">
                <a:solidFill>
                  <a:schemeClr val="tx1"/>
                </a:solidFill>
                <a:latin typeface="+mn-lt"/>
              </a:defRPr>
            </a:lvl3pPr>
            <a:lvl4pPr marL="1887538" indent="-2794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4pPr>
            <a:lvl5pPr marL="2295525" indent="-2286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5pPr>
            <a:lvl6pPr marL="27527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6pPr>
            <a:lvl7pPr marL="32099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7pPr>
            <a:lvl8pPr marL="36671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8pPr>
            <a:lvl9pPr marL="41243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9pPr>
          </a:lstStyle>
          <a:p>
            <a:pPr marL="0" indent="0">
              <a:spcBef>
                <a:spcPts val="0"/>
              </a:spcBef>
              <a:buNone/>
            </a:pPr>
            <a:endParaRPr lang="en-US" sz="1600" dirty="0"/>
          </a:p>
          <a:p>
            <a:pPr algn="just" defTabSz="914400">
              <a:spcBef>
                <a:spcPts val="0"/>
              </a:spcBef>
              <a:buClr>
                <a:schemeClr val="accent6">
                  <a:lumMod val="75000"/>
                </a:schemeClr>
              </a:buClr>
              <a:buFont typeface="Wingdings" panose="05000000000000000000" pitchFamily="2" charset="2"/>
              <a:buChar char="Ø"/>
            </a:pPr>
            <a:r>
              <a:rPr lang="en-US" altLang="en-US" kern="0" dirty="0">
                <a:latin typeface="Calibri" panose="020F0502020204030204" pitchFamily="34" charset="0"/>
              </a:rPr>
              <a:t>Control the process</a:t>
            </a:r>
          </a:p>
          <a:p>
            <a:pPr algn="just" defTabSz="914400">
              <a:spcBef>
                <a:spcPts val="0"/>
              </a:spcBef>
              <a:buClr>
                <a:schemeClr val="accent6">
                  <a:lumMod val="75000"/>
                </a:schemeClr>
              </a:buClr>
              <a:buFont typeface="Wingdings" panose="05000000000000000000" pitchFamily="2" charset="2"/>
              <a:buChar char="Ø"/>
            </a:pPr>
            <a:endParaRPr lang="en-US" altLang="en-US" kern="0" dirty="0">
              <a:latin typeface="Calibri" panose="020F0502020204030204" pitchFamily="34" charset="0"/>
            </a:endParaRPr>
          </a:p>
          <a:p>
            <a:pPr algn="just" defTabSz="914400">
              <a:spcBef>
                <a:spcPts val="0"/>
              </a:spcBef>
              <a:buClr>
                <a:schemeClr val="accent6">
                  <a:lumMod val="75000"/>
                </a:schemeClr>
              </a:buClr>
              <a:buFont typeface="Wingdings" panose="05000000000000000000" pitchFamily="2" charset="2"/>
              <a:buChar char="Ø"/>
            </a:pPr>
            <a:r>
              <a:rPr lang="en-US" altLang="en-US" kern="0" dirty="0">
                <a:latin typeface="Calibri" panose="020F0502020204030204" pitchFamily="34" charset="0"/>
              </a:rPr>
              <a:t>Uncover add-backs </a:t>
            </a:r>
          </a:p>
          <a:p>
            <a:pPr algn="just" defTabSz="914400">
              <a:spcBef>
                <a:spcPts val="0"/>
              </a:spcBef>
              <a:buClr>
                <a:schemeClr val="accent6">
                  <a:lumMod val="75000"/>
                </a:schemeClr>
              </a:buClr>
              <a:buFont typeface="Wingdings" panose="05000000000000000000" pitchFamily="2" charset="2"/>
              <a:buChar char="Ø"/>
            </a:pPr>
            <a:endParaRPr lang="en-US" altLang="en-US" kern="0" dirty="0">
              <a:latin typeface="Calibri" panose="020F0502020204030204" pitchFamily="34" charset="0"/>
            </a:endParaRPr>
          </a:p>
          <a:p>
            <a:pPr algn="just" defTabSz="914400">
              <a:spcBef>
                <a:spcPts val="0"/>
              </a:spcBef>
              <a:buClr>
                <a:schemeClr val="accent6">
                  <a:lumMod val="75000"/>
                </a:schemeClr>
              </a:buClr>
              <a:buFont typeface="Wingdings" panose="05000000000000000000" pitchFamily="2" charset="2"/>
              <a:buChar char="Ø"/>
            </a:pPr>
            <a:r>
              <a:rPr lang="en-US" altLang="en-US" kern="0" dirty="0">
                <a:latin typeface="Calibri" panose="020F0502020204030204" pitchFamily="34" charset="0"/>
              </a:rPr>
              <a:t>Shorten the deal timeline</a:t>
            </a:r>
          </a:p>
          <a:p>
            <a:pPr algn="just" defTabSz="914400">
              <a:spcBef>
                <a:spcPts val="0"/>
              </a:spcBef>
              <a:buClr>
                <a:schemeClr val="accent6">
                  <a:lumMod val="75000"/>
                </a:schemeClr>
              </a:buClr>
              <a:buFont typeface="Wingdings" panose="05000000000000000000" pitchFamily="2" charset="2"/>
              <a:buChar char="Ø"/>
            </a:pPr>
            <a:endParaRPr lang="en-US" altLang="en-US" kern="0" dirty="0">
              <a:latin typeface="Calibri" panose="020F0502020204030204" pitchFamily="34" charset="0"/>
            </a:endParaRPr>
          </a:p>
          <a:p>
            <a:pPr algn="just" defTabSz="914400">
              <a:spcBef>
                <a:spcPts val="0"/>
              </a:spcBef>
              <a:buClr>
                <a:schemeClr val="accent6">
                  <a:lumMod val="75000"/>
                </a:schemeClr>
              </a:buClr>
              <a:buFont typeface="Wingdings" panose="05000000000000000000" pitchFamily="2" charset="2"/>
              <a:buChar char="Ø"/>
            </a:pPr>
            <a:r>
              <a:rPr lang="en-US" altLang="en-US" kern="0" dirty="0">
                <a:latin typeface="Calibri" panose="020F0502020204030204" pitchFamily="34" charset="0"/>
              </a:rPr>
              <a:t>Increase the likelihood of closing</a:t>
            </a:r>
          </a:p>
          <a:p>
            <a:pPr algn="just" defTabSz="914400">
              <a:spcBef>
                <a:spcPts val="0"/>
              </a:spcBef>
              <a:buClr>
                <a:schemeClr val="accent6">
                  <a:lumMod val="75000"/>
                </a:schemeClr>
              </a:buClr>
              <a:buFont typeface="Wingdings" panose="05000000000000000000" pitchFamily="2" charset="2"/>
              <a:buChar char="Ø"/>
            </a:pPr>
            <a:endParaRPr lang="en-US" altLang="en-US" kern="0" dirty="0">
              <a:latin typeface="Calibri" panose="020F0502020204030204" pitchFamily="34" charset="0"/>
            </a:endParaRPr>
          </a:p>
          <a:p>
            <a:pPr algn="just" defTabSz="914400">
              <a:spcBef>
                <a:spcPts val="0"/>
              </a:spcBef>
              <a:buClr>
                <a:schemeClr val="accent6">
                  <a:lumMod val="75000"/>
                </a:schemeClr>
              </a:buClr>
              <a:buFont typeface="Wingdings" panose="05000000000000000000" pitchFamily="2" charset="2"/>
              <a:buChar char="Ø"/>
            </a:pPr>
            <a:r>
              <a:rPr lang="en-US" altLang="en-US" kern="0" dirty="0">
                <a:latin typeface="Calibri" panose="020F0502020204030204" pitchFamily="34" charset="0"/>
              </a:rPr>
              <a:t>Help avoid future price negotiations</a:t>
            </a:r>
          </a:p>
          <a:p>
            <a:pPr>
              <a:spcBef>
                <a:spcPts val="0"/>
              </a:spcBef>
              <a:buClr>
                <a:schemeClr val="accent6">
                  <a:lumMod val="75000"/>
                </a:schemeClr>
              </a:buClr>
              <a:buFont typeface="Wingdings" panose="05000000000000000000" pitchFamily="2" charset="2"/>
              <a:buChar char="Ø"/>
            </a:pPr>
            <a:endParaRPr lang="en-US" dirty="0"/>
          </a:p>
        </p:txBody>
      </p:sp>
    </p:spTree>
    <p:extLst>
      <p:ext uri="{BB962C8B-B14F-4D97-AF65-F5344CB8AC3E}">
        <p14:creationId xmlns:p14="http://schemas.microsoft.com/office/powerpoint/2010/main" val="2228471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0AFC-EA94-AA40-A167-1A25B672BC89}"/>
              </a:ext>
            </a:extLst>
          </p:cNvPr>
          <p:cNvSpPr>
            <a:spLocks noGrp="1"/>
          </p:cNvSpPr>
          <p:nvPr>
            <p:ph type="title"/>
          </p:nvPr>
        </p:nvSpPr>
        <p:spPr/>
        <p:txBody>
          <a:bodyPr/>
          <a:lstStyle/>
          <a:p>
            <a:r>
              <a:rPr lang="en-US" dirty="0"/>
              <a:t>Benefits of Sell-side Quality of Earnings</a:t>
            </a:r>
          </a:p>
        </p:txBody>
      </p:sp>
      <p:sp>
        <p:nvSpPr>
          <p:cNvPr id="5" name="Rectangle 3"/>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266700" indent="-266700" algn="l" rtl="0" eaLnBrk="0" fontAlgn="base" hangingPunct="0">
              <a:spcBef>
                <a:spcPct val="100000"/>
              </a:spcBef>
              <a:spcAft>
                <a:spcPct val="0"/>
              </a:spcAft>
              <a:buClr>
                <a:srgbClr val="FF9900"/>
              </a:buClr>
              <a:buSzPct val="75000"/>
              <a:buFont typeface="Wingdings" pitchFamily="2" charset="2"/>
              <a:buChar char="l"/>
              <a:tabLst>
                <a:tab pos="863600" algn="l"/>
              </a:tabLst>
              <a:defRPr sz="2800">
                <a:solidFill>
                  <a:schemeClr val="tx1"/>
                </a:solidFill>
                <a:latin typeface="+mn-lt"/>
                <a:ea typeface="+mn-ea"/>
                <a:cs typeface="+mn-cs"/>
              </a:defRPr>
            </a:lvl1pPr>
            <a:lvl2pPr marL="957263" indent="-333375" algn="l" rtl="0" eaLnBrk="0" fontAlgn="base" hangingPunct="0">
              <a:spcBef>
                <a:spcPct val="100000"/>
              </a:spcBef>
              <a:spcAft>
                <a:spcPct val="0"/>
              </a:spcAft>
              <a:buClr>
                <a:srgbClr val="FFC000"/>
              </a:buClr>
              <a:buSzPct val="75000"/>
              <a:buFont typeface="Wingdings" pitchFamily="2" charset="2"/>
              <a:buChar char="l"/>
              <a:tabLst>
                <a:tab pos="863600" algn="l"/>
              </a:tabLst>
              <a:defRPr sz="2400">
                <a:solidFill>
                  <a:schemeClr val="tx1"/>
                </a:solidFill>
                <a:latin typeface="+mn-lt"/>
              </a:defRPr>
            </a:lvl2pPr>
            <a:lvl3pPr marL="1428750" indent="-292100" algn="l" rtl="0" eaLnBrk="0" fontAlgn="base" hangingPunct="0">
              <a:spcBef>
                <a:spcPct val="100000"/>
              </a:spcBef>
              <a:spcAft>
                <a:spcPct val="0"/>
              </a:spcAft>
              <a:buClr>
                <a:srgbClr val="FF9900"/>
              </a:buClr>
              <a:buSzPct val="75000"/>
              <a:buFont typeface="Wingdings" pitchFamily="2" charset="2"/>
              <a:buChar char="l"/>
              <a:tabLst>
                <a:tab pos="863600" algn="l"/>
              </a:tabLst>
              <a:defRPr sz="2000">
                <a:solidFill>
                  <a:schemeClr val="tx1"/>
                </a:solidFill>
                <a:latin typeface="+mn-lt"/>
              </a:defRPr>
            </a:lvl3pPr>
            <a:lvl4pPr marL="1887538" indent="-2794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4pPr>
            <a:lvl5pPr marL="2295525" indent="-2286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5pPr>
            <a:lvl6pPr marL="27527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6pPr>
            <a:lvl7pPr marL="32099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7pPr>
            <a:lvl8pPr marL="36671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8pPr>
            <a:lvl9pPr marL="41243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9pPr>
          </a:lstStyle>
          <a:p>
            <a:pPr>
              <a:spcBef>
                <a:spcPts val="0"/>
              </a:spcBef>
              <a:buFont typeface="Wingdings" panose="05000000000000000000" pitchFamily="2" charset="2"/>
              <a:buChar char="Ø"/>
            </a:pPr>
            <a:endParaRPr lang="en-US" sz="1600" dirty="0"/>
          </a:p>
          <a:p>
            <a:pPr algn="just" defTabSz="914400">
              <a:spcBef>
                <a:spcPts val="0"/>
              </a:spcBef>
              <a:buClr>
                <a:schemeClr val="accent6">
                  <a:lumMod val="75000"/>
                </a:schemeClr>
              </a:buClr>
              <a:buFont typeface="Wingdings" panose="05000000000000000000" pitchFamily="2" charset="2"/>
              <a:buChar char="Ø"/>
            </a:pPr>
            <a:r>
              <a:rPr lang="en-US" altLang="en-US" kern="0" dirty="0">
                <a:latin typeface="Calibri" panose="020F0502020204030204" pitchFamily="34" charset="0"/>
              </a:rPr>
              <a:t>Allow management to focus on business</a:t>
            </a:r>
          </a:p>
          <a:p>
            <a:pPr algn="just" defTabSz="914400">
              <a:spcBef>
                <a:spcPts val="0"/>
              </a:spcBef>
              <a:buClr>
                <a:schemeClr val="accent6">
                  <a:lumMod val="75000"/>
                </a:schemeClr>
              </a:buClr>
              <a:buFont typeface="Wingdings" panose="05000000000000000000" pitchFamily="2" charset="2"/>
              <a:buChar char="Ø"/>
            </a:pPr>
            <a:endParaRPr lang="en-US" altLang="en-US" kern="0" dirty="0">
              <a:latin typeface="Calibri" panose="020F0502020204030204" pitchFamily="34" charset="0"/>
            </a:endParaRPr>
          </a:p>
          <a:p>
            <a:pPr algn="just" defTabSz="914400">
              <a:spcBef>
                <a:spcPts val="0"/>
              </a:spcBef>
              <a:buClr>
                <a:schemeClr val="accent6">
                  <a:lumMod val="75000"/>
                </a:schemeClr>
              </a:buClr>
              <a:buFont typeface="Wingdings" panose="05000000000000000000" pitchFamily="2" charset="2"/>
              <a:buChar char="Ø"/>
            </a:pPr>
            <a:r>
              <a:rPr lang="en-US" altLang="en-US" kern="0" dirty="0">
                <a:latin typeface="Calibri" panose="020F0502020204030204" pitchFamily="34" charset="0"/>
              </a:rPr>
              <a:t>Reduce overall diligence costs</a:t>
            </a:r>
          </a:p>
          <a:p>
            <a:pPr algn="just" defTabSz="914400">
              <a:spcBef>
                <a:spcPts val="0"/>
              </a:spcBef>
              <a:buClr>
                <a:schemeClr val="accent6">
                  <a:lumMod val="75000"/>
                </a:schemeClr>
              </a:buClr>
              <a:buFont typeface="Wingdings" panose="05000000000000000000" pitchFamily="2" charset="2"/>
              <a:buChar char="Ø"/>
            </a:pPr>
            <a:endParaRPr lang="en-US" altLang="en-US" kern="0" dirty="0">
              <a:latin typeface="Calibri" panose="020F0502020204030204" pitchFamily="34" charset="0"/>
            </a:endParaRPr>
          </a:p>
          <a:p>
            <a:pPr algn="just" defTabSz="914400">
              <a:spcBef>
                <a:spcPts val="0"/>
              </a:spcBef>
              <a:buClr>
                <a:schemeClr val="accent6">
                  <a:lumMod val="75000"/>
                </a:schemeClr>
              </a:buClr>
              <a:buFont typeface="Wingdings" panose="05000000000000000000" pitchFamily="2" charset="2"/>
              <a:buChar char="Ø"/>
            </a:pPr>
            <a:r>
              <a:rPr lang="en-US" altLang="en-US" kern="0" dirty="0">
                <a:latin typeface="Calibri" panose="020F0502020204030204" pitchFamily="34" charset="0"/>
              </a:rPr>
              <a:t>Increase credibility of numbers</a:t>
            </a:r>
          </a:p>
          <a:p>
            <a:pPr algn="just" defTabSz="914400">
              <a:spcBef>
                <a:spcPts val="0"/>
              </a:spcBef>
              <a:buClr>
                <a:schemeClr val="accent6">
                  <a:lumMod val="75000"/>
                </a:schemeClr>
              </a:buClr>
              <a:buFont typeface="Wingdings" panose="05000000000000000000" pitchFamily="2" charset="2"/>
              <a:buChar char="Ø"/>
            </a:pPr>
            <a:endParaRPr lang="en-US" altLang="en-US" kern="0" dirty="0">
              <a:latin typeface="Calibri" panose="020F0502020204030204" pitchFamily="34" charset="0"/>
            </a:endParaRPr>
          </a:p>
          <a:p>
            <a:pPr algn="just" defTabSz="914400">
              <a:spcBef>
                <a:spcPts val="0"/>
              </a:spcBef>
              <a:buClr>
                <a:schemeClr val="accent6">
                  <a:lumMod val="75000"/>
                </a:schemeClr>
              </a:buClr>
              <a:buFont typeface="Wingdings" panose="05000000000000000000" pitchFamily="2" charset="2"/>
              <a:buChar char="Ø"/>
            </a:pPr>
            <a:r>
              <a:rPr lang="en-US" altLang="en-US" kern="0" dirty="0">
                <a:latin typeface="Calibri" panose="020F0502020204030204" pitchFamily="34" charset="0"/>
              </a:rPr>
              <a:t>Prepares seller for scrutiny of sales process</a:t>
            </a:r>
          </a:p>
          <a:p>
            <a:pPr algn="just" defTabSz="914400">
              <a:spcBef>
                <a:spcPts val="0"/>
              </a:spcBef>
              <a:buClr>
                <a:schemeClr val="accent6">
                  <a:lumMod val="75000"/>
                </a:schemeClr>
              </a:buClr>
              <a:buFont typeface="Wingdings" panose="05000000000000000000" pitchFamily="2" charset="2"/>
              <a:buChar char="Ø"/>
            </a:pPr>
            <a:endParaRPr lang="en-US" altLang="en-US" kern="0" dirty="0">
              <a:latin typeface="Calibri" panose="020F0502020204030204" pitchFamily="34" charset="0"/>
            </a:endParaRPr>
          </a:p>
          <a:p>
            <a:pPr algn="just" defTabSz="914400">
              <a:spcBef>
                <a:spcPts val="0"/>
              </a:spcBef>
              <a:buClr>
                <a:schemeClr val="accent6">
                  <a:lumMod val="75000"/>
                </a:schemeClr>
              </a:buClr>
              <a:buFont typeface="Wingdings" panose="05000000000000000000" pitchFamily="2" charset="2"/>
              <a:buChar char="Ø"/>
            </a:pPr>
            <a:r>
              <a:rPr lang="en-US" altLang="en-US" kern="0" dirty="0">
                <a:latin typeface="Calibri" panose="020F0502020204030204" pitchFamily="34" charset="0"/>
              </a:rPr>
              <a:t>Provides information to answer buyers’ questions</a:t>
            </a:r>
          </a:p>
          <a:p>
            <a:pPr>
              <a:spcBef>
                <a:spcPts val="0"/>
              </a:spcBef>
              <a:buClr>
                <a:schemeClr val="accent6">
                  <a:lumMod val="75000"/>
                </a:schemeClr>
              </a:buClr>
              <a:buFont typeface="Wingdings" panose="05000000000000000000" pitchFamily="2" charset="2"/>
              <a:buChar char="Ø"/>
            </a:pPr>
            <a:endParaRPr lang="en-US" dirty="0"/>
          </a:p>
        </p:txBody>
      </p:sp>
    </p:spTree>
    <p:extLst>
      <p:ext uri="{BB962C8B-B14F-4D97-AF65-F5344CB8AC3E}">
        <p14:creationId xmlns:p14="http://schemas.microsoft.com/office/powerpoint/2010/main" val="1883803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091491-329D-A743-B1FD-B8D5FDA3576E}"/>
              </a:ext>
            </a:extLst>
          </p:cNvPr>
          <p:cNvSpPr>
            <a:spLocks noGrp="1"/>
          </p:cNvSpPr>
          <p:nvPr>
            <p:ph type="title"/>
          </p:nvPr>
        </p:nvSpPr>
        <p:spPr>
          <a:xfrm>
            <a:off x="1524000" y="1373005"/>
            <a:ext cx="9144000" cy="723900"/>
          </a:xfrm>
        </p:spPr>
        <p:txBody>
          <a:bodyPr/>
          <a:lstStyle/>
          <a:p>
            <a:r>
              <a:rPr lang="en-US" dirty="0"/>
              <a:t> </a:t>
            </a:r>
            <a:r>
              <a:rPr lang="en-US" sz="6600" dirty="0"/>
              <a:t>???</a:t>
            </a:r>
            <a:r>
              <a:rPr lang="en-US" dirty="0"/>
              <a:t/>
            </a:r>
            <a:br>
              <a:rPr lang="en-US" dirty="0"/>
            </a:br>
            <a:r>
              <a:rPr lang="en-US" dirty="0"/>
              <a:t>QUESTIONS</a:t>
            </a:r>
          </a:p>
        </p:txBody>
      </p:sp>
    </p:spTree>
    <p:extLst>
      <p:ext uri="{BB962C8B-B14F-4D97-AF65-F5344CB8AC3E}">
        <p14:creationId xmlns:p14="http://schemas.microsoft.com/office/powerpoint/2010/main" val="550110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0AFC-EA94-AA40-A167-1A25B672BC89}"/>
              </a:ext>
            </a:extLst>
          </p:cNvPr>
          <p:cNvSpPr>
            <a:spLocks noGrp="1"/>
          </p:cNvSpPr>
          <p:nvPr>
            <p:ph type="title"/>
          </p:nvPr>
        </p:nvSpPr>
        <p:spPr/>
        <p:txBody>
          <a:bodyPr/>
          <a:lstStyle/>
          <a:p>
            <a:r>
              <a:rPr lang="en-US" dirty="0"/>
              <a:t>Objectives of a Quality of Earnings Analysis</a:t>
            </a:r>
          </a:p>
        </p:txBody>
      </p:sp>
      <p:sp>
        <p:nvSpPr>
          <p:cNvPr id="5" name="Rectangle 3"/>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266700" indent="-266700" algn="l" rtl="0" eaLnBrk="0" fontAlgn="base" hangingPunct="0">
              <a:spcBef>
                <a:spcPct val="100000"/>
              </a:spcBef>
              <a:spcAft>
                <a:spcPct val="0"/>
              </a:spcAft>
              <a:buClr>
                <a:srgbClr val="FF9900"/>
              </a:buClr>
              <a:buSzPct val="75000"/>
              <a:buFont typeface="Wingdings" pitchFamily="2" charset="2"/>
              <a:buChar char="l"/>
              <a:tabLst>
                <a:tab pos="863600" algn="l"/>
              </a:tabLst>
              <a:defRPr sz="2800">
                <a:solidFill>
                  <a:schemeClr val="tx1"/>
                </a:solidFill>
                <a:latin typeface="+mn-lt"/>
                <a:ea typeface="+mn-ea"/>
                <a:cs typeface="+mn-cs"/>
              </a:defRPr>
            </a:lvl1pPr>
            <a:lvl2pPr marL="957263" indent="-333375" algn="l" rtl="0" eaLnBrk="0" fontAlgn="base" hangingPunct="0">
              <a:spcBef>
                <a:spcPct val="100000"/>
              </a:spcBef>
              <a:spcAft>
                <a:spcPct val="0"/>
              </a:spcAft>
              <a:buClr>
                <a:srgbClr val="FFC000"/>
              </a:buClr>
              <a:buSzPct val="75000"/>
              <a:buFont typeface="Wingdings" pitchFamily="2" charset="2"/>
              <a:buChar char="l"/>
              <a:tabLst>
                <a:tab pos="863600" algn="l"/>
              </a:tabLst>
              <a:defRPr sz="2400">
                <a:solidFill>
                  <a:schemeClr val="tx1"/>
                </a:solidFill>
                <a:latin typeface="+mn-lt"/>
              </a:defRPr>
            </a:lvl2pPr>
            <a:lvl3pPr marL="1428750" indent="-292100" algn="l" rtl="0" eaLnBrk="0" fontAlgn="base" hangingPunct="0">
              <a:spcBef>
                <a:spcPct val="100000"/>
              </a:spcBef>
              <a:spcAft>
                <a:spcPct val="0"/>
              </a:spcAft>
              <a:buClr>
                <a:srgbClr val="FF9900"/>
              </a:buClr>
              <a:buSzPct val="75000"/>
              <a:buFont typeface="Wingdings" pitchFamily="2" charset="2"/>
              <a:buChar char="l"/>
              <a:tabLst>
                <a:tab pos="863600" algn="l"/>
              </a:tabLst>
              <a:defRPr sz="2000">
                <a:solidFill>
                  <a:schemeClr val="tx1"/>
                </a:solidFill>
                <a:latin typeface="+mn-lt"/>
              </a:defRPr>
            </a:lvl3pPr>
            <a:lvl4pPr marL="1887538" indent="-2794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4pPr>
            <a:lvl5pPr marL="2295525" indent="-2286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5pPr>
            <a:lvl6pPr marL="27527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6pPr>
            <a:lvl7pPr marL="32099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7pPr>
            <a:lvl8pPr marL="36671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8pPr>
            <a:lvl9pPr marL="41243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9pPr>
          </a:lstStyle>
          <a:p>
            <a:pPr>
              <a:spcBef>
                <a:spcPts val="2400"/>
              </a:spcBef>
              <a:buClr>
                <a:schemeClr val="accent6">
                  <a:lumMod val="75000"/>
                </a:schemeClr>
              </a:buClr>
              <a:buFont typeface="Wingdings" panose="05000000000000000000" pitchFamily="2" charset="2"/>
              <a:buChar char="Ø"/>
            </a:pPr>
            <a:r>
              <a:rPr lang="en-US" sz="3000" dirty="0"/>
              <a:t>Establish normalized EBITDA (1 year of operating cash flow under “normal” circumstances)</a:t>
            </a:r>
          </a:p>
          <a:p>
            <a:pPr>
              <a:spcBef>
                <a:spcPts val="2400"/>
              </a:spcBef>
              <a:buClr>
                <a:schemeClr val="accent6">
                  <a:lumMod val="75000"/>
                </a:schemeClr>
              </a:buClr>
              <a:buFont typeface="Wingdings" panose="05000000000000000000" pitchFamily="2" charset="2"/>
              <a:buChar char="Ø"/>
            </a:pPr>
            <a:r>
              <a:rPr lang="en-US" sz="3000" dirty="0"/>
              <a:t>Identify non-operating or excess assets</a:t>
            </a:r>
          </a:p>
          <a:p>
            <a:pPr>
              <a:spcBef>
                <a:spcPts val="2400"/>
              </a:spcBef>
              <a:buClr>
                <a:schemeClr val="accent6">
                  <a:lumMod val="75000"/>
                </a:schemeClr>
              </a:buClr>
              <a:buFont typeface="Wingdings" panose="05000000000000000000" pitchFamily="2" charset="2"/>
              <a:buChar char="Ø"/>
            </a:pPr>
            <a:r>
              <a:rPr lang="en-US" sz="3000" dirty="0"/>
              <a:t>Establish the net working capital target</a:t>
            </a:r>
          </a:p>
          <a:p>
            <a:pPr>
              <a:spcBef>
                <a:spcPts val="2400"/>
              </a:spcBef>
              <a:buClr>
                <a:schemeClr val="accent6">
                  <a:lumMod val="75000"/>
                </a:schemeClr>
              </a:buClr>
              <a:buFont typeface="Wingdings" panose="05000000000000000000" pitchFamily="2" charset="2"/>
              <a:buChar char="Ø"/>
            </a:pPr>
            <a:r>
              <a:rPr lang="en-US" sz="3000" dirty="0"/>
              <a:t>Sell-side Q of E – pre-sale preparation</a:t>
            </a:r>
          </a:p>
          <a:p>
            <a:pPr>
              <a:spcBef>
                <a:spcPts val="0"/>
              </a:spcBef>
              <a:buClr>
                <a:schemeClr val="accent6">
                  <a:lumMod val="75000"/>
                </a:schemeClr>
              </a:buClr>
              <a:buFont typeface="Wingdings" panose="05000000000000000000" pitchFamily="2" charset="2"/>
              <a:buChar char="Ø"/>
            </a:pPr>
            <a:endParaRPr lang="en-US" sz="3600" dirty="0"/>
          </a:p>
        </p:txBody>
      </p:sp>
      <p:pic>
        <p:nvPicPr>
          <p:cNvPr id="4" name="Picture 3">
            <a:extLst>
              <a:ext uri="{FF2B5EF4-FFF2-40B4-BE49-F238E27FC236}">
                <a16:creationId xmlns:a16="http://schemas.microsoft.com/office/drawing/2014/main" id="{434B7260-0926-2444-B594-5AE759AB8B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9168" y="4172990"/>
            <a:ext cx="2122454" cy="159184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25576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0AFC-EA94-AA40-A167-1A25B672BC89}"/>
              </a:ext>
            </a:extLst>
          </p:cNvPr>
          <p:cNvSpPr>
            <a:spLocks noGrp="1"/>
          </p:cNvSpPr>
          <p:nvPr>
            <p:ph type="title"/>
          </p:nvPr>
        </p:nvSpPr>
        <p:spPr/>
        <p:txBody>
          <a:bodyPr/>
          <a:lstStyle/>
          <a:p>
            <a:r>
              <a:rPr lang="en-US" dirty="0"/>
              <a:t>Contents of a Quality of Earnings Report</a:t>
            </a:r>
          </a:p>
        </p:txBody>
      </p:sp>
      <p:sp>
        <p:nvSpPr>
          <p:cNvPr id="5" name="Rectangle 3"/>
          <p:cNvSpPr txBox="1">
            <a:spLocks noGrp="1" noChangeArrowheads="1"/>
          </p:cNvSpPr>
          <p:nvPr>
            <p:ph idx="1"/>
          </p:nvPr>
        </p:nvSpPr>
        <p:spPr bwMode="auto">
          <a:xfrm>
            <a:off x="1981200" y="1283101"/>
            <a:ext cx="8229600" cy="430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2500"/>
          </a:bodyPr>
          <a:lstStyle>
            <a:lvl1pPr marL="266700" indent="-266700" algn="l" rtl="0" eaLnBrk="0" fontAlgn="base" hangingPunct="0">
              <a:spcBef>
                <a:spcPct val="100000"/>
              </a:spcBef>
              <a:spcAft>
                <a:spcPct val="0"/>
              </a:spcAft>
              <a:buClr>
                <a:srgbClr val="FF9900"/>
              </a:buClr>
              <a:buSzPct val="75000"/>
              <a:buFont typeface="Wingdings" pitchFamily="2" charset="2"/>
              <a:buChar char="l"/>
              <a:tabLst>
                <a:tab pos="863600" algn="l"/>
              </a:tabLst>
              <a:defRPr sz="2800">
                <a:solidFill>
                  <a:schemeClr val="tx1"/>
                </a:solidFill>
                <a:latin typeface="+mn-lt"/>
                <a:ea typeface="+mn-ea"/>
                <a:cs typeface="+mn-cs"/>
              </a:defRPr>
            </a:lvl1pPr>
            <a:lvl2pPr marL="957263" indent="-333375" algn="l" rtl="0" eaLnBrk="0" fontAlgn="base" hangingPunct="0">
              <a:spcBef>
                <a:spcPct val="100000"/>
              </a:spcBef>
              <a:spcAft>
                <a:spcPct val="0"/>
              </a:spcAft>
              <a:buClr>
                <a:srgbClr val="FFC000"/>
              </a:buClr>
              <a:buSzPct val="75000"/>
              <a:buFont typeface="Wingdings" pitchFamily="2" charset="2"/>
              <a:buChar char="l"/>
              <a:tabLst>
                <a:tab pos="863600" algn="l"/>
              </a:tabLst>
              <a:defRPr sz="2400">
                <a:solidFill>
                  <a:schemeClr val="tx1"/>
                </a:solidFill>
                <a:latin typeface="+mn-lt"/>
              </a:defRPr>
            </a:lvl2pPr>
            <a:lvl3pPr marL="1428750" indent="-292100" algn="l" rtl="0" eaLnBrk="0" fontAlgn="base" hangingPunct="0">
              <a:spcBef>
                <a:spcPct val="100000"/>
              </a:spcBef>
              <a:spcAft>
                <a:spcPct val="0"/>
              </a:spcAft>
              <a:buClr>
                <a:srgbClr val="FF9900"/>
              </a:buClr>
              <a:buSzPct val="75000"/>
              <a:buFont typeface="Wingdings" pitchFamily="2" charset="2"/>
              <a:buChar char="l"/>
              <a:tabLst>
                <a:tab pos="863600" algn="l"/>
              </a:tabLst>
              <a:defRPr sz="2000">
                <a:solidFill>
                  <a:schemeClr val="tx1"/>
                </a:solidFill>
                <a:latin typeface="+mn-lt"/>
              </a:defRPr>
            </a:lvl3pPr>
            <a:lvl4pPr marL="1887538" indent="-2794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4pPr>
            <a:lvl5pPr marL="2295525" indent="-2286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5pPr>
            <a:lvl6pPr marL="27527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6pPr>
            <a:lvl7pPr marL="32099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7pPr>
            <a:lvl8pPr marL="36671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8pPr>
            <a:lvl9pPr marL="41243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9pPr>
          </a:lstStyle>
          <a:p>
            <a:pPr>
              <a:spcBef>
                <a:spcPts val="1200"/>
              </a:spcBef>
              <a:buClr>
                <a:schemeClr val="accent6">
                  <a:lumMod val="75000"/>
                </a:schemeClr>
              </a:buClr>
              <a:buFont typeface="Wingdings" panose="05000000000000000000" pitchFamily="2" charset="2"/>
              <a:buChar char="Ø"/>
            </a:pPr>
            <a:r>
              <a:rPr lang="en-US" sz="3200" dirty="0"/>
              <a:t>Company Background and Transaction Overview</a:t>
            </a:r>
          </a:p>
          <a:p>
            <a:pPr>
              <a:spcBef>
                <a:spcPts val="1200"/>
              </a:spcBef>
              <a:buClr>
                <a:schemeClr val="accent6">
                  <a:lumMod val="75000"/>
                </a:schemeClr>
              </a:buClr>
              <a:buFont typeface="Wingdings" panose="05000000000000000000" pitchFamily="2" charset="2"/>
              <a:buChar char="Ø"/>
            </a:pPr>
            <a:r>
              <a:rPr lang="en-US" sz="3200" dirty="0"/>
              <a:t>Accounting Policies and Practices</a:t>
            </a:r>
          </a:p>
          <a:p>
            <a:pPr>
              <a:spcBef>
                <a:spcPts val="1200"/>
              </a:spcBef>
              <a:buClr>
                <a:schemeClr val="accent6">
                  <a:lumMod val="75000"/>
                </a:schemeClr>
              </a:buClr>
              <a:buFont typeface="Wingdings" panose="05000000000000000000" pitchFamily="2" charset="2"/>
              <a:buChar char="Ø"/>
            </a:pPr>
            <a:r>
              <a:rPr lang="en-US" sz="3200" dirty="0"/>
              <a:t>Cash Proof of Revenue and Expenses</a:t>
            </a:r>
          </a:p>
          <a:p>
            <a:pPr>
              <a:spcBef>
                <a:spcPts val="1200"/>
              </a:spcBef>
              <a:buClr>
                <a:schemeClr val="accent6">
                  <a:lumMod val="75000"/>
                </a:schemeClr>
              </a:buClr>
              <a:buFont typeface="Wingdings" panose="05000000000000000000" pitchFamily="2" charset="2"/>
              <a:buChar char="Ø"/>
            </a:pPr>
            <a:r>
              <a:rPr lang="en-US" sz="3200" dirty="0"/>
              <a:t>Income Statement Analysis</a:t>
            </a:r>
          </a:p>
          <a:p>
            <a:pPr>
              <a:spcBef>
                <a:spcPts val="1200"/>
              </a:spcBef>
              <a:buClr>
                <a:schemeClr val="accent6">
                  <a:lumMod val="75000"/>
                </a:schemeClr>
              </a:buClr>
              <a:buFont typeface="Wingdings" panose="05000000000000000000" pitchFamily="2" charset="2"/>
              <a:buChar char="Ø"/>
            </a:pPr>
            <a:r>
              <a:rPr lang="en-US" sz="3200" dirty="0"/>
              <a:t>Balance Sheet Analysis</a:t>
            </a:r>
          </a:p>
          <a:p>
            <a:pPr>
              <a:spcBef>
                <a:spcPts val="1200"/>
              </a:spcBef>
              <a:buClr>
                <a:schemeClr val="accent6">
                  <a:lumMod val="75000"/>
                </a:schemeClr>
              </a:buClr>
              <a:buFont typeface="Wingdings" panose="05000000000000000000" pitchFamily="2" charset="2"/>
              <a:buChar char="Ø"/>
            </a:pPr>
            <a:r>
              <a:rPr lang="en-US" sz="3200" dirty="0"/>
              <a:t>Working Capital Analysis</a:t>
            </a:r>
          </a:p>
          <a:p>
            <a:pPr>
              <a:spcBef>
                <a:spcPts val="1200"/>
              </a:spcBef>
              <a:buClr>
                <a:schemeClr val="accent6">
                  <a:lumMod val="75000"/>
                </a:schemeClr>
              </a:buClr>
              <a:buFont typeface="Wingdings" panose="05000000000000000000" pitchFamily="2" charset="2"/>
              <a:buChar char="Ø"/>
            </a:pPr>
            <a:r>
              <a:rPr lang="en-US" sz="3200" dirty="0"/>
              <a:t>EBITDA Analysis (aka Quality of Earnings Analysis)</a:t>
            </a:r>
          </a:p>
          <a:p>
            <a:pPr>
              <a:spcBef>
                <a:spcPts val="1200"/>
              </a:spcBef>
              <a:buClr>
                <a:schemeClr val="accent6">
                  <a:lumMod val="75000"/>
                </a:schemeClr>
              </a:buClr>
              <a:buFont typeface="Wingdings" panose="05000000000000000000" pitchFamily="2" charset="2"/>
              <a:buChar char="Ø"/>
            </a:pPr>
            <a:endParaRPr lang="en-US" sz="3600" dirty="0"/>
          </a:p>
          <a:p>
            <a:pPr>
              <a:spcBef>
                <a:spcPts val="1200"/>
              </a:spcBef>
              <a:buClr>
                <a:schemeClr val="accent6">
                  <a:lumMod val="75000"/>
                </a:schemeClr>
              </a:buClr>
              <a:buFont typeface="Wingdings" panose="05000000000000000000" pitchFamily="2" charset="2"/>
              <a:buChar char="Ø"/>
            </a:pPr>
            <a:endParaRPr lang="en-US" sz="3600" dirty="0"/>
          </a:p>
          <a:p>
            <a:pPr>
              <a:spcBef>
                <a:spcPts val="1200"/>
              </a:spcBef>
              <a:buClr>
                <a:schemeClr val="accent6">
                  <a:lumMod val="75000"/>
                </a:schemeClr>
              </a:buClr>
              <a:buFont typeface="Wingdings" panose="05000000000000000000" pitchFamily="2" charset="2"/>
              <a:buChar char="Ø"/>
            </a:pPr>
            <a:endParaRPr lang="en-US" sz="3600" dirty="0"/>
          </a:p>
          <a:p>
            <a:pPr>
              <a:spcBef>
                <a:spcPts val="1200"/>
              </a:spcBef>
              <a:buClr>
                <a:schemeClr val="accent6">
                  <a:lumMod val="75000"/>
                </a:schemeClr>
              </a:buClr>
              <a:buFont typeface="Wingdings" panose="05000000000000000000" pitchFamily="2" charset="2"/>
              <a:buChar char="Ø"/>
            </a:pPr>
            <a:endParaRPr lang="en-US" sz="3600" dirty="0"/>
          </a:p>
          <a:p>
            <a:pPr>
              <a:spcBef>
                <a:spcPts val="1200"/>
              </a:spcBef>
              <a:buClr>
                <a:schemeClr val="accent6">
                  <a:lumMod val="75000"/>
                </a:schemeClr>
              </a:buClr>
              <a:buFont typeface="Wingdings" panose="05000000000000000000" pitchFamily="2" charset="2"/>
              <a:buChar char="Ø"/>
            </a:pPr>
            <a:endParaRPr lang="en-US" sz="3600" dirty="0"/>
          </a:p>
          <a:p>
            <a:pPr marL="0" indent="0">
              <a:spcBef>
                <a:spcPts val="0"/>
              </a:spcBef>
              <a:buNone/>
            </a:pPr>
            <a:endParaRPr lang="en-US" sz="1600" dirty="0"/>
          </a:p>
        </p:txBody>
      </p:sp>
      <p:pic>
        <p:nvPicPr>
          <p:cNvPr id="4" name="Picture 3">
            <a:extLst>
              <a:ext uri="{FF2B5EF4-FFF2-40B4-BE49-F238E27FC236}">
                <a16:creationId xmlns:a16="http://schemas.microsoft.com/office/drawing/2014/main" id="{81126A80-4E5D-464B-AA37-212C23A145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03388">
            <a:off x="8102555" y="2466987"/>
            <a:ext cx="2010197" cy="150764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1312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0AFC-EA94-AA40-A167-1A25B672BC89}"/>
              </a:ext>
            </a:extLst>
          </p:cNvPr>
          <p:cNvSpPr>
            <a:spLocks noGrp="1"/>
          </p:cNvSpPr>
          <p:nvPr>
            <p:ph type="title"/>
          </p:nvPr>
        </p:nvSpPr>
        <p:spPr/>
        <p:txBody>
          <a:bodyPr/>
          <a:lstStyle/>
          <a:p>
            <a:r>
              <a:rPr lang="en-US" dirty="0"/>
              <a:t>Contents: Accounting Policies &amp; Practices</a:t>
            </a:r>
          </a:p>
        </p:txBody>
      </p:sp>
      <p:sp>
        <p:nvSpPr>
          <p:cNvPr id="5" name="Rectangle 3"/>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77500" lnSpcReduction="20000"/>
          </a:bodyPr>
          <a:lstStyle>
            <a:lvl1pPr marL="266700" indent="-266700" algn="l" rtl="0" eaLnBrk="0" fontAlgn="base" hangingPunct="0">
              <a:spcBef>
                <a:spcPct val="100000"/>
              </a:spcBef>
              <a:spcAft>
                <a:spcPct val="0"/>
              </a:spcAft>
              <a:buClr>
                <a:srgbClr val="FF9900"/>
              </a:buClr>
              <a:buSzPct val="75000"/>
              <a:buFont typeface="Wingdings" pitchFamily="2" charset="2"/>
              <a:buChar char="l"/>
              <a:tabLst>
                <a:tab pos="863600" algn="l"/>
              </a:tabLst>
              <a:defRPr sz="2800">
                <a:solidFill>
                  <a:schemeClr val="tx1"/>
                </a:solidFill>
                <a:latin typeface="+mn-lt"/>
                <a:ea typeface="+mn-ea"/>
                <a:cs typeface="+mn-cs"/>
              </a:defRPr>
            </a:lvl1pPr>
            <a:lvl2pPr marL="957263" indent="-333375" algn="l" rtl="0" eaLnBrk="0" fontAlgn="base" hangingPunct="0">
              <a:spcBef>
                <a:spcPct val="100000"/>
              </a:spcBef>
              <a:spcAft>
                <a:spcPct val="0"/>
              </a:spcAft>
              <a:buClr>
                <a:srgbClr val="FFC000"/>
              </a:buClr>
              <a:buSzPct val="75000"/>
              <a:buFont typeface="Wingdings" pitchFamily="2" charset="2"/>
              <a:buChar char="l"/>
              <a:tabLst>
                <a:tab pos="863600" algn="l"/>
              </a:tabLst>
              <a:defRPr sz="2400">
                <a:solidFill>
                  <a:schemeClr val="tx1"/>
                </a:solidFill>
                <a:latin typeface="+mn-lt"/>
              </a:defRPr>
            </a:lvl2pPr>
            <a:lvl3pPr marL="1428750" indent="-292100" algn="l" rtl="0" eaLnBrk="0" fontAlgn="base" hangingPunct="0">
              <a:spcBef>
                <a:spcPct val="100000"/>
              </a:spcBef>
              <a:spcAft>
                <a:spcPct val="0"/>
              </a:spcAft>
              <a:buClr>
                <a:srgbClr val="FF9900"/>
              </a:buClr>
              <a:buSzPct val="75000"/>
              <a:buFont typeface="Wingdings" pitchFamily="2" charset="2"/>
              <a:buChar char="l"/>
              <a:tabLst>
                <a:tab pos="863600" algn="l"/>
              </a:tabLst>
              <a:defRPr sz="2000">
                <a:solidFill>
                  <a:schemeClr val="tx1"/>
                </a:solidFill>
                <a:latin typeface="+mn-lt"/>
              </a:defRPr>
            </a:lvl3pPr>
            <a:lvl4pPr marL="1887538" indent="-2794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4pPr>
            <a:lvl5pPr marL="2295525" indent="-2286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5pPr>
            <a:lvl6pPr marL="27527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6pPr>
            <a:lvl7pPr marL="32099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7pPr>
            <a:lvl8pPr marL="36671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8pPr>
            <a:lvl9pPr marL="41243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9pPr>
          </a:lstStyle>
          <a:p>
            <a:pPr marL="0" indent="0">
              <a:spcBef>
                <a:spcPts val="1200"/>
              </a:spcBef>
              <a:buClr>
                <a:schemeClr val="accent6">
                  <a:lumMod val="75000"/>
                </a:schemeClr>
              </a:buClr>
              <a:buNone/>
            </a:pPr>
            <a:r>
              <a:rPr lang="en-US" sz="3600" dirty="0"/>
              <a:t>OBJECTIVE – Identify and get understanding of:</a:t>
            </a:r>
          </a:p>
          <a:p>
            <a:pPr>
              <a:spcBef>
                <a:spcPts val="1200"/>
              </a:spcBef>
              <a:buClr>
                <a:schemeClr val="accent6">
                  <a:lumMod val="75000"/>
                </a:schemeClr>
              </a:buClr>
              <a:buFont typeface="Wingdings" panose="05000000000000000000" pitchFamily="2" charset="2"/>
              <a:buChar char="Ø"/>
            </a:pPr>
            <a:r>
              <a:rPr lang="en-US" sz="3600" dirty="0"/>
              <a:t>Critical accounting policies</a:t>
            </a:r>
          </a:p>
          <a:p>
            <a:pPr lvl="1">
              <a:spcBef>
                <a:spcPts val="1200"/>
              </a:spcBef>
              <a:buClr>
                <a:schemeClr val="accent6">
                  <a:lumMod val="75000"/>
                </a:schemeClr>
              </a:buClr>
              <a:buFont typeface="Wingdings" panose="05000000000000000000" pitchFamily="2" charset="2"/>
              <a:buChar char="Ø"/>
            </a:pPr>
            <a:r>
              <a:rPr lang="en-US" sz="3200" dirty="0"/>
              <a:t>Revenue recognition</a:t>
            </a:r>
          </a:p>
          <a:p>
            <a:pPr lvl="1">
              <a:spcBef>
                <a:spcPts val="1200"/>
              </a:spcBef>
              <a:buClr>
                <a:schemeClr val="accent6">
                  <a:lumMod val="75000"/>
                </a:schemeClr>
              </a:buClr>
              <a:buFont typeface="Wingdings" panose="05000000000000000000" pitchFamily="2" charset="2"/>
              <a:buChar char="Ø"/>
            </a:pPr>
            <a:r>
              <a:rPr lang="en-US" sz="3200" dirty="0"/>
              <a:t>Inventory and cost of goods sold</a:t>
            </a:r>
          </a:p>
          <a:p>
            <a:pPr lvl="1">
              <a:spcBef>
                <a:spcPts val="1200"/>
              </a:spcBef>
              <a:buClr>
                <a:schemeClr val="accent6">
                  <a:lumMod val="75000"/>
                </a:schemeClr>
              </a:buClr>
              <a:buFont typeface="Wingdings" panose="05000000000000000000" pitchFamily="2" charset="2"/>
              <a:buChar char="Ø"/>
            </a:pPr>
            <a:r>
              <a:rPr lang="en-US" sz="3200" dirty="0"/>
              <a:t>Reserves (bad debts, obsolescence, discontinued ops)</a:t>
            </a:r>
          </a:p>
          <a:p>
            <a:pPr lvl="1">
              <a:spcBef>
                <a:spcPts val="1200"/>
              </a:spcBef>
              <a:buClr>
                <a:schemeClr val="accent6">
                  <a:lumMod val="75000"/>
                </a:schemeClr>
              </a:buClr>
              <a:buFont typeface="Wingdings" panose="05000000000000000000" pitchFamily="2" charset="2"/>
              <a:buChar char="Ø"/>
            </a:pPr>
            <a:r>
              <a:rPr lang="en-US" sz="3200" dirty="0"/>
              <a:t>Capitalization vs. repairs &amp; maintenance</a:t>
            </a:r>
          </a:p>
          <a:p>
            <a:pPr lvl="1">
              <a:spcBef>
                <a:spcPts val="1200"/>
              </a:spcBef>
              <a:buClr>
                <a:schemeClr val="accent6">
                  <a:lumMod val="75000"/>
                </a:schemeClr>
              </a:buClr>
              <a:buFont typeface="Wingdings" panose="05000000000000000000" pitchFamily="2" charset="2"/>
              <a:buChar char="Ø"/>
            </a:pPr>
            <a:r>
              <a:rPr lang="en-US" sz="3200" dirty="0"/>
              <a:t>Unpaid leave</a:t>
            </a:r>
          </a:p>
          <a:p>
            <a:pPr>
              <a:spcBef>
                <a:spcPts val="1200"/>
              </a:spcBef>
              <a:buClr>
                <a:schemeClr val="accent6">
                  <a:lumMod val="75000"/>
                </a:schemeClr>
              </a:buClr>
              <a:buFont typeface="Wingdings" panose="05000000000000000000" pitchFamily="2" charset="2"/>
              <a:buChar char="Ø"/>
            </a:pPr>
            <a:r>
              <a:rPr lang="en-US" sz="3600" dirty="0"/>
              <a:t>Compliance with GAAP</a:t>
            </a:r>
          </a:p>
          <a:p>
            <a:pPr>
              <a:spcBef>
                <a:spcPts val="1200"/>
              </a:spcBef>
              <a:buClr>
                <a:schemeClr val="accent6">
                  <a:lumMod val="75000"/>
                </a:schemeClr>
              </a:buClr>
              <a:buFont typeface="Wingdings" panose="05000000000000000000" pitchFamily="2" charset="2"/>
              <a:buChar char="Ø"/>
            </a:pPr>
            <a:r>
              <a:rPr lang="en-US" sz="3600" dirty="0"/>
              <a:t>Degree of reliance on estimates</a:t>
            </a:r>
          </a:p>
          <a:p>
            <a:pPr>
              <a:spcBef>
                <a:spcPts val="1200"/>
              </a:spcBef>
              <a:buClr>
                <a:schemeClr val="accent6">
                  <a:lumMod val="75000"/>
                </a:schemeClr>
              </a:buClr>
              <a:buFont typeface="Wingdings" panose="05000000000000000000" pitchFamily="2" charset="2"/>
              <a:buChar char="Ø"/>
            </a:pPr>
            <a:endParaRPr lang="en-US" sz="3600" dirty="0"/>
          </a:p>
          <a:p>
            <a:pPr marL="0" indent="0">
              <a:spcBef>
                <a:spcPts val="0"/>
              </a:spcBef>
              <a:buNone/>
            </a:pPr>
            <a:endParaRPr lang="en-US" sz="1600" dirty="0"/>
          </a:p>
        </p:txBody>
      </p:sp>
      <p:pic>
        <p:nvPicPr>
          <p:cNvPr id="4" name="Picture 3">
            <a:extLst>
              <a:ext uri="{FF2B5EF4-FFF2-40B4-BE49-F238E27FC236}">
                <a16:creationId xmlns:a16="http://schemas.microsoft.com/office/drawing/2014/main" id="{2E48D8EF-8B43-9147-BF28-4752986FC1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8915" y="4206240"/>
            <a:ext cx="2227767" cy="167082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72091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0AFC-EA94-AA40-A167-1A25B672BC89}"/>
              </a:ext>
            </a:extLst>
          </p:cNvPr>
          <p:cNvSpPr>
            <a:spLocks noGrp="1"/>
          </p:cNvSpPr>
          <p:nvPr>
            <p:ph type="title"/>
          </p:nvPr>
        </p:nvSpPr>
        <p:spPr/>
        <p:txBody>
          <a:bodyPr/>
          <a:lstStyle/>
          <a:p>
            <a:r>
              <a:rPr lang="en-US" dirty="0"/>
              <a:t>Contents: Accounting Policies &amp; Practices</a:t>
            </a:r>
          </a:p>
        </p:txBody>
      </p:sp>
      <p:sp>
        <p:nvSpPr>
          <p:cNvPr id="5" name="Rectangle 3"/>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2500" lnSpcReduction="10000"/>
          </a:bodyPr>
          <a:lstStyle>
            <a:lvl1pPr marL="266700" indent="-266700" algn="l" rtl="0" eaLnBrk="0" fontAlgn="base" hangingPunct="0">
              <a:spcBef>
                <a:spcPct val="100000"/>
              </a:spcBef>
              <a:spcAft>
                <a:spcPct val="0"/>
              </a:spcAft>
              <a:buClr>
                <a:srgbClr val="FF9900"/>
              </a:buClr>
              <a:buSzPct val="75000"/>
              <a:buFont typeface="Wingdings" pitchFamily="2" charset="2"/>
              <a:buChar char="l"/>
              <a:tabLst>
                <a:tab pos="863600" algn="l"/>
              </a:tabLst>
              <a:defRPr sz="2800">
                <a:solidFill>
                  <a:schemeClr val="tx1"/>
                </a:solidFill>
                <a:latin typeface="+mn-lt"/>
                <a:ea typeface="+mn-ea"/>
                <a:cs typeface="+mn-cs"/>
              </a:defRPr>
            </a:lvl1pPr>
            <a:lvl2pPr marL="957263" indent="-333375" algn="l" rtl="0" eaLnBrk="0" fontAlgn="base" hangingPunct="0">
              <a:spcBef>
                <a:spcPct val="100000"/>
              </a:spcBef>
              <a:spcAft>
                <a:spcPct val="0"/>
              </a:spcAft>
              <a:buClr>
                <a:srgbClr val="FFC000"/>
              </a:buClr>
              <a:buSzPct val="75000"/>
              <a:buFont typeface="Wingdings" pitchFamily="2" charset="2"/>
              <a:buChar char="l"/>
              <a:tabLst>
                <a:tab pos="863600" algn="l"/>
              </a:tabLst>
              <a:defRPr sz="2400">
                <a:solidFill>
                  <a:schemeClr val="tx1"/>
                </a:solidFill>
                <a:latin typeface="+mn-lt"/>
              </a:defRPr>
            </a:lvl2pPr>
            <a:lvl3pPr marL="1428750" indent="-292100" algn="l" rtl="0" eaLnBrk="0" fontAlgn="base" hangingPunct="0">
              <a:spcBef>
                <a:spcPct val="100000"/>
              </a:spcBef>
              <a:spcAft>
                <a:spcPct val="0"/>
              </a:spcAft>
              <a:buClr>
                <a:srgbClr val="FF9900"/>
              </a:buClr>
              <a:buSzPct val="75000"/>
              <a:buFont typeface="Wingdings" pitchFamily="2" charset="2"/>
              <a:buChar char="l"/>
              <a:tabLst>
                <a:tab pos="863600" algn="l"/>
              </a:tabLst>
              <a:defRPr sz="2000">
                <a:solidFill>
                  <a:schemeClr val="tx1"/>
                </a:solidFill>
                <a:latin typeface="+mn-lt"/>
              </a:defRPr>
            </a:lvl3pPr>
            <a:lvl4pPr marL="1887538" indent="-2794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4pPr>
            <a:lvl5pPr marL="2295525" indent="-2286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5pPr>
            <a:lvl6pPr marL="27527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6pPr>
            <a:lvl7pPr marL="32099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7pPr>
            <a:lvl8pPr marL="36671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8pPr>
            <a:lvl9pPr marL="41243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9pPr>
          </a:lstStyle>
          <a:p>
            <a:pPr>
              <a:spcBef>
                <a:spcPts val="1200"/>
              </a:spcBef>
              <a:buClr>
                <a:schemeClr val="accent6">
                  <a:lumMod val="75000"/>
                </a:schemeClr>
              </a:buClr>
              <a:buFont typeface="Wingdings" panose="05000000000000000000" pitchFamily="2" charset="2"/>
              <a:buChar char="Ø"/>
            </a:pPr>
            <a:r>
              <a:rPr lang="en-US" sz="3600" dirty="0"/>
              <a:t>Conservative or aggressive positions</a:t>
            </a:r>
          </a:p>
          <a:p>
            <a:pPr>
              <a:spcBef>
                <a:spcPts val="1200"/>
              </a:spcBef>
              <a:buClr>
                <a:schemeClr val="accent6">
                  <a:lumMod val="75000"/>
                </a:schemeClr>
              </a:buClr>
              <a:buFont typeface="Wingdings" panose="05000000000000000000" pitchFamily="2" charset="2"/>
              <a:buChar char="Ø"/>
            </a:pPr>
            <a:r>
              <a:rPr lang="en-US" sz="3600" dirty="0"/>
              <a:t>Cash vs. non-cash</a:t>
            </a:r>
          </a:p>
          <a:p>
            <a:pPr>
              <a:spcBef>
                <a:spcPts val="1200"/>
              </a:spcBef>
              <a:buClr>
                <a:schemeClr val="accent6">
                  <a:lumMod val="75000"/>
                </a:schemeClr>
              </a:buClr>
              <a:buFont typeface="Wingdings" panose="05000000000000000000" pitchFamily="2" charset="2"/>
              <a:buChar char="Ø"/>
            </a:pPr>
            <a:r>
              <a:rPr lang="en-US" sz="3600" dirty="0"/>
              <a:t>Significant accounting practices</a:t>
            </a:r>
          </a:p>
          <a:p>
            <a:pPr lvl="1">
              <a:spcBef>
                <a:spcPts val="1200"/>
              </a:spcBef>
              <a:buClr>
                <a:schemeClr val="accent6">
                  <a:lumMod val="75000"/>
                </a:schemeClr>
              </a:buClr>
              <a:buFont typeface="Wingdings" panose="05000000000000000000" pitchFamily="2" charset="2"/>
              <a:buChar char="Ø"/>
            </a:pPr>
            <a:r>
              <a:rPr lang="en-US" sz="3200" dirty="0"/>
              <a:t>Closeout procedures</a:t>
            </a:r>
          </a:p>
          <a:p>
            <a:pPr lvl="1">
              <a:spcBef>
                <a:spcPts val="1200"/>
              </a:spcBef>
              <a:buClr>
                <a:schemeClr val="accent6">
                  <a:lumMod val="75000"/>
                </a:schemeClr>
              </a:buClr>
              <a:buFont typeface="Wingdings" panose="05000000000000000000" pitchFamily="2" charset="2"/>
              <a:buChar char="Ø"/>
            </a:pPr>
            <a:r>
              <a:rPr lang="en-US" sz="3200" dirty="0"/>
              <a:t>Reporting schedule</a:t>
            </a:r>
          </a:p>
          <a:p>
            <a:pPr lvl="1">
              <a:spcBef>
                <a:spcPts val="1200"/>
              </a:spcBef>
              <a:buClr>
                <a:schemeClr val="accent6">
                  <a:lumMod val="75000"/>
                </a:schemeClr>
              </a:buClr>
              <a:buFont typeface="Wingdings" panose="05000000000000000000" pitchFamily="2" charset="2"/>
              <a:buChar char="Ø"/>
            </a:pPr>
            <a:r>
              <a:rPr lang="en-US" sz="3200" dirty="0"/>
              <a:t>Inventory counts</a:t>
            </a:r>
          </a:p>
          <a:p>
            <a:pPr lvl="1">
              <a:spcBef>
                <a:spcPts val="1200"/>
              </a:spcBef>
              <a:buClr>
                <a:schemeClr val="accent6">
                  <a:lumMod val="75000"/>
                </a:schemeClr>
              </a:buClr>
              <a:buFont typeface="Wingdings" panose="05000000000000000000" pitchFamily="2" charset="2"/>
              <a:buChar char="Ø"/>
            </a:pPr>
            <a:r>
              <a:rPr lang="en-US" sz="3200" dirty="0"/>
              <a:t>Differences in interim vs. year-end reporting</a:t>
            </a:r>
          </a:p>
          <a:p>
            <a:pPr>
              <a:spcBef>
                <a:spcPts val="1200"/>
              </a:spcBef>
              <a:buClr>
                <a:schemeClr val="accent6">
                  <a:lumMod val="75000"/>
                </a:schemeClr>
              </a:buClr>
              <a:buFont typeface="Wingdings" panose="05000000000000000000" pitchFamily="2" charset="2"/>
              <a:buChar char="Ø"/>
            </a:pPr>
            <a:endParaRPr lang="en-US" sz="3600" dirty="0"/>
          </a:p>
          <a:p>
            <a:pPr marL="0" indent="0">
              <a:spcBef>
                <a:spcPts val="0"/>
              </a:spcBef>
              <a:buNone/>
            </a:pPr>
            <a:endParaRPr lang="en-US" sz="1600" dirty="0"/>
          </a:p>
        </p:txBody>
      </p:sp>
      <p:pic>
        <p:nvPicPr>
          <p:cNvPr id="3" name="Picture 2">
            <a:extLst>
              <a:ext uri="{FF2B5EF4-FFF2-40B4-BE49-F238E27FC236}">
                <a16:creationId xmlns:a16="http://schemas.microsoft.com/office/drawing/2014/main" id="{365E8ADD-A500-4E44-A4D4-2C9D0B56E586}"/>
              </a:ext>
            </a:extLst>
          </p:cNvPr>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81377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0AFC-EA94-AA40-A167-1A25B672BC89}"/>
              </a:ext>
            </a:extLst>
          </p:cNvPr>
          <p:cNvSpPr>
            <a:spLocks noGrp="1"/>
          </p:cNvSpPr>
          <p:nvPr>
            <p:ph type="title"/>
          </p:nvPr>
        </p:nvSpPr>
        <p:spPr/>
        <p:txBody>
          <a:bodyPr>
            <a:normAutofit/>
          </a:bodyPr>
          <a:lstStyle/>
          <a:p>
            <a:r>
              <a:rPr lang="en-US" dirty="0"/>
              <a:t>Contents: Cash Proof of Revenue &amp; Expenses</a:t>
            </a:r>
          </a:p>
        </p:txBody>
      </p:sp>
      <p:sp>
        <p:nvSpPr>
          <p:cNvPr id="5" name="Rectangle 3"/>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266700" indent="-266700" algn="l" rtl="0" eaLnBrk="0" fontAlgn="base" hangingPunct="0">
              <a:spcBef>
                <a:spcPct val="100000"/>
              </a:spcBef>
              <a:spcAft>
                <a:spcPct val="0"/>
              </a:spcAft>
              <a:buClr>
                <a:srgbClr val="FF9900"/>
              </a:buClr>
              <a:buSzPct val="75000"/>
              <a:buFont typeface="Wingdings" pitchFamily="2" charset="2"/>
              <a:buChar char="l"/>
              <a:tabLst>
                <a:tab pos="863600" algn="l"/>
              </a:tabLst>
              <a:defRPr sz="2800">
                <a:solidFill>
                  <a:schemeClr val="tx1"/>
                </a:solidFill>
                <a:latin typeface="+mn-lt"/>
                <a:ea typeface="+mn-ea"/>
                <a:cs typeface="+mn-cs"/>
              </a:defRPr>
            </a:lvl1pPr>
            <a:lvl2pPr marL="957263" indent="-333375" algn="l" rtl="0" eaLnBrk="0" fontAlgn="base" hangingPunct="0">
              <a:spcBef>
                <a:spcPct val="100000"/>
              </a:spcBef>
              <a:spcAft>
                <a:spcPct val="0"/>
              </a:spcAft>
              <a:buClr>
                <a:srgbClr val="FFC000"/>
              </a:buClr>
              <a:buSzPct val="75000"/>
              <a:buFont typeface="Wingdings" pitchFamily="2" charset="2"/>
              <a:buChar char="l"/>
              <a:tabLst>
                <a:tab pos="863600" algn="l"/>
              </a:tabLst>
              <a:defRPr sz="2400">
                <a:solidFill>
                  <a:schemeClr val="tx1"/>
                </a:solidFill>
                <a:latin typeface="+mn-lt"/>
              </a:defRPr>
            </a:lvl2pPr>
            <a:lvl3pPr marL="1428750" indent="-292100" algn="l" rtl="0" eaLnBrk="0" fontAlgn="base" hangingPunct="0">
              <a:spcBef>
                <a:spcPct val="100000"/>
              </a:spcBef>
              <a:spcAft>
                <a:spcPct val="0"/>
              </a:spcAft>
              <a:buClr>
                <a:srgbClr val="FF9900"/>
              </a:buClr>
              <a:buSzPct val="75000"/>
              <a:buFont typeface="Wingdings" pitchFamily="2" charset="2"/>
              <a:buChar char="l"/>
              <a:tabLst>
                <a:tab pos="863600" algn="l"/>
              </a:tabLst>
              <a:defRPr sz="2000">
                <a:solidFill>
                  <a:schemeClr val="tx1"/>
                </a:solidFill>
                <a:latin typeface="+mn-lt"/>
              </a:defRPr>
            </a:lvl3pPr>
            <a:lvl4pPr marL="1887538" indent="-2794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4pPr>
            <a:lvl5pPr marL="2295525" indent="-2286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5pPr>
            <a:lvl6pPr marL="27527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6pPr>
            <a:lvl7pPr marL="32099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7pPr>
            <a:lvl8pPr marL="36671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8pPr>
            <a:lvl9pPr marL="41243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9pPr>
          </a:lstStyle>
          <a:p>
            <a:pPr marL="0" indent="0">
              <a:spcBef>
                <a:spcPts val="0"/>
              </a:spcBef>
              <a:buNone/>
            </a:pPr>
            <a:r>
              <a:rPr lang="en-US" sz="3000" dirty="0"/>
              <a:t>OBJECTIVE – reconcile revenue and expense amounts reported in the financial statements to cash deposits and expenditures per bank statements.</a:t>
            </a:r>
          </a:p>
          <a:p>
            <a:pPr marL="0" indent="0">
              <a:spcBef>
                <a:spcPts val="0"/>
              </a:spcBef>
              <a:buNone/>
            </a:pPr>
            <a:endParaRPr lang="en-US" sz="3000" dirty="0"/>
          </a:p>
          <a:p>
            <a:pPr>
              <a:spcBef>
                <a:spcPts val="0"/>
              </a:spcBef>
              <a:buClr>
                <a:schemeClr val="accent6">
                  <a:lumMod val="75000"/>
                </a:schemeClr>
              </a:buClr>
              <a:buFont typeface="Wingdings" panose="05000000000000000000" pitchFamily="2" charset="2"/>
              <a:buChar char="Ø"/>
            </a:pPr>
            <a:r>
              <a:rPr lang="en-US" sz="3000" dirty="0"/>
              <a:t>Helps establish credibility of numbers</a:t>
            </a:r>
          </a:p>
          <a:p>
            <a:pPr>
              <a:spcBef>
                <a:spcPts val="0"/>
              </a:spcBef>
              <a:buClr>
                <a:schemeClr val="accent6">
                  <a:lumMod val="75000"/>
                </a:schemeClr>
              </a:buClr>
              <a:buFont typeface="Wingdings" panose="05000000000000000000" pitchFamily="2" charset="2"/>
              <a:buChar char="Ø"/>
            </a:pPr>
            <a:endParaRPr lang="en-US" sz="3000" dirty="0"/>
          </a:p>
          <a:p>
            <a:pPr>
              <a:spcBef>
                <a:spcPts val="0"/>
              </a:spcBef>
              <a:buClr>
                <a:schemeClr val="accent6">
                  <a:lumMod val="75000"/>
                </a:schemeClr>
              </a:buClr>
              <a:buFont typeface="Wingdings" panose="05000000000000000000" pitchFamily="2" charset="2"/>
              <a:buChar char="Ø"/>
            </a:pPr>
            <a:r>
              <a:rPr lang="en-US" sz="3000" dirty="0"/>
              <a:t>Identifies significant differences cash vs. accrual </a:t>
            </a:r>
          </a:p>
          <a:p>
            <a:pPr>
              <a:spcBef>
                <a:spcPts val="0"/>
              </a:spcBef>
              <a:buClr>
                <a:schemeClr val="accent6">
                  <a:lumMod val="75000"/>
                </a:schemeClr>
              </a:buClr>
              <a:buFont typeface="Wingdings" panose="05000000000000000000" pitchFamily="2" charset="2"/>
              <a:buChar char="Ø"/>
            </a:pPr>
            <a:endParaRPr lang="en-US" sz="1600" dirty="0"/>
          </a:p>
        </p:txBody>
      </p:sp>
    </p:spTree>
    <p:extLst>
      <p:ext uri="{BB962C8B-B14F-4D97-AF65-F5344CB8AC3E}">
        <p14:creationId xmlns:p14="http://schemas.microsoft.com/office/powerpoint/2010/main" val="3227524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0AFC-EA94-AA40-A167-1A25B672BC89}"/>
              </a:ext>
            </a:extLst>
          </p:cNvPr>
          <p:cNvSpPr>
            <a:spLocks noGrp="1"/>
          </p:cNvSpPr>
          <p:nvPr>
            <p:ph type="title"/>
          </p:nvPr>
        </p:nvSpPr>
        <p:spPr/>
        <p:txBody>
          <a:bodyPr/>
          <a:lstStyle/>
          <a:p>
            <a:r>
              <a:rPr lang="en-US" dirty="0"/>
              <a:t>Contents: Balance Sheet Analysis</a:t>
            </a:r>
          </a:p>
        </p:txBody>
      </p:sp>
      <p:sp>
        <p:nvSpPr>
          <p:cNvPr id="5" name="Rectangle 3"/>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85000" lnSpcReduction="20000"/>
          </a:bodyPr>
          <a:lstStyle>
            <a:lvl1pPr marL="266700" indent="-266700" algn="l" rtl="0" eaLnBrk="0" fontAlgn="base" hangingPunct="0">
              <a:spcBef>
                <a:spcPct val="100000"/>
              </a:spcBef>
              <a:spcAft>
                <a:spcPct val="0"/>
              </a:spcAft>
              <a:buClr>
                <a:srgbClr val="FF9900"/>
              </a:buClr>
              <a:buSzPct val="75000"/>
              <a:buFont typeface="Wingdings" pitchFamily="2" charset="2"/>
              <a:buChar char="l"/>
              <a:tabLst>
                <a:tab pos="863600" algn="l"/>
              </a:tabLst>
              <a:defRPr sz="2800">
                <a:solidFill>
                  <a:schemeClr val="tx1"/>
                </a:solidFill>
                <a:latin typeface="+mn-lt"/>
                <a:ea typeface="+mn-ea"/>
                <a:cs typeface="+mn-cs"/>
              </a:defRPr>
            </a:lvl1pPr>
            <a:lvl2pPr marL="957263" indent="-333375" algn="l" rtl="0" eaLnBrk="0" fontAlgn="base" hangingPunct="0">
              <a:spcBef>
                <a:spcPct val="100000"/>
              </a:spcBef>
              <a:spcAft>
                <a:spcPct val="0"/>
              </a:spcAft>
              <a:buClr>
                <a:srgbClr val="FFC000"/>
              </a:buClr>
              <a:buSzPct val="75000"/>
              <a:buFont typeface="Wingdings" pitchFamily="2" charset="2"/>
              <a:buChar char="l"/>
              <a:tabLst>
                <a:tab pos="863600" algn="l"/>
              </a:tabLst>
              <a:defRPr sz="2400">
                <a:solidFill>
                  <a:schemeClr val="tx1"/>
                </a:solidFill>
                <a:latin typeface="+mn-lt"/>
              </a:defRPr>
            </a:lvl2pPr>
            <a:lvl3pPr marL="1428750" indent="-292100" algn="l" rtl="0" eaLnBrk="0" fontAlgn="base" hangingPunct="0">
              <a:spcBef>
                <a:spcPct val="100000"/>
              </a:spcBef>
              <a:spcAft>
                <a:spcPct val="0"/>
              </a:spcAft>
              <a:buClr>
                <a:srgbClr val="FF9900"/>
              </a:buClr>
              <a:buSzPct val="75000"/>
              <a:buFont typeface="Wingdings" pitchFamily="2" charset="2"/>
              <a:buChar char="l"/>
              <a:tabLst>
                <a:tab pos="863600" algn="l"/>
              </a:tabLst>
              <a:defRPr sz="2000">
                <a:solidFill>
                  <a:schemeClr val="tx1"/>
                </a:solidFill>
                <a:latin typeface="+mn-lt"/>
              </a:defRPr>
            </a:lvl3pPr>
            <a:lvl4pPr marL="1887538" indent="-2794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4pPr>
            <a:lvl5pPr marL="2295525" indent="-228600" algn="l" rtl="0" eaLnBrk="0" fontAlgn="base" hangingPunct="0">
              <a:spcBef>
                <a:spcPct val="100000"/>
              </a:spcBef>
              <a:spcAft>
                <a:spcPct val="0"/>
              </a:spcAft>
              <a:buClr>
                <a:srgbClr val="FF9900"/>
              </a:buClr>
              <a:buSzPct val="75000"/>
              <a:buFont typeface="Wingdings" pitchFamily="2" charset="2"/>
              <a:buChar char="l"/>
              <a:tabLst>
                <a:tab pos="863600" algn="l"/>
              </a:tabLst>
              <a:defRPr sz="1800">
                <a:solidFill>
                  <a:schemeClr val="tx1"/>
                </a:solidFill>
                <a:latin typeface="+mn-lt"/>
              </a:defRPr>
            </a:lvl5pPr>
            <a:lvl6pPr marL="27527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6pPr>
            <a:lvl7pPr marL="32099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7pPr>
            <a:lvl8pPr marL="36671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8pPr>
            <a:lvl9pPr marL="4124325" indent="-228600" algn="l" rtl="0" eaLnBrk="0" fontAlgn="base" hangingPunct="0">
              <a:spcBef>
                <a:spcPct val="100000"/>
              </a:spcBef>
              <a:spcAft>
                <a:spcPct val="0"/>
              </a:spcAft>
              <a:buClr>
                <a:srgbClr val="CCFF33"/>
              </a:buClr>
              <a:buSzPct val="75000"/>
              <a:buFont typeface="Wingdings" pitchFamily="2" charset="2"/>
              <a:buChar char="l"/>
              <a:tabLst>
                <a:tab pos="863600" algn="l"/>
              </a:tabLst>
              <a:defRPr sz="1800">
                <a:solidFill>
                  <a:schemeClr val="tx1"/>
                </a:solidFill>
                <a:latin typeface="+mn-lt"/>
              </a:defRPr>
            </a:lvl9pPr>
          </a:lstStyle>
          <a:p>
            <a:pPr>
              <a:buClr>
                <a:schemeClr val="accent6">
                  <a:lumMod val="75000"/>
                </a:schemeClr>
              </a:buClr>
              <a:buFont typeface="Wingdings" panose="05000000000000000000" pitchFamily="2" charset="2"/>
              <a:buChar char="Ø"/>
            </a:pPr>
            <a:r>
              <a:rPr lang="en-US" dirty="0"/>
              <a:t>Objective – Understand balance sheet components to distinguish operating vs non-operating items and “normalized” levels</a:t>
            </a:r>
          </a:p>
          <a:p>
            <a:pPr>
              <a:buClr>
                <a:schemeClr val="accent6">
                  <a:lumMod val="75000"/>
                </a:schemeClr>
              </a:buClr>
              <a:buFont typeface="Wingdings" panose="05000000000000000000" pitchFamily="2" charset="2"/>
              <a:buChar char="Ø"/>
            </a:pPr>
            <a:r>
              <a:rPr lang="en-US" dirty="0"/>
              <a:t>Focus is on working capital, fixed assets, other operating assets (most deals are cash-free debt-free asset purchases, so capital structure is irrelevant)</a:t>
            </a:r>
          </a:p>
          <a:p>
            <a:pPr>
              <a:buClr>
                <a:schemeClr val="accent6">
                  <a:lumMod val="75000"/>
                </a:schemeClr>
              </a:buClr>
              <a:buFont typeface="Wingdings" panose="05000000000000000000" pitchFamily="2" charset="2"/>
              <a:buChar char="Ø"/>
            </a:pPr>
            <a:r>
              <a:rPr lang="en-US" dirty="0"/>
              <a:t>Typically includes the following:</a:t>
            </a:r>
          </a:p>
          <a:p>
            <a:pPr lvl="1">
              <a:spcBef>
                <a:spcPts val="600"/>
              </a:spcBef>
              <a:buClr>
                <a:schemeClr val="accent6">
                  <a:lumMod val="75000"/>
                </a:schemeClr>
              </a:buClr>
              <a:buFont typeface="Wingdings" panose="05000000000000000000" pitchFamily="2" charset="2"/>
              <a:buChar char="Ø"/>
            </a:pPr>
            <a:r>
              <a:rPr lang="en-US" dirty="0"/>
              <a:t>Common-sized analysis</a:t>
            </a:r>
          </a:p>
          <a:p>
            <a:pPr lvl="1">
              <a:spcBef>
                <a:spcPts val="600"/>
              </a:spcBef>
              <a:buClr>
                <a:schemeClr val="accent6">
                  <a:lumMod val="75000"/>
                </a:schemeClr>
              </a:buClr>
              <a:buFont typeface="Wingdings" panose="05000000000000000000" pitchFamily="2" charset="2"/>
              <a:buChar char="Ø"/>
            </a:pPr>
            <a:r>
              <a:rPr lang="en-US" dirty="0"/>
              <a:t>Analysis of historical trends </a:t>
            </a:r>
          </a:p>
          <a:p>
            <a:pPr lvl="1">
              <a:spcBef>
                <a:spcPts val="600"/>
              </a:spcBef>
              <a:buClr>
                <a:schemeClr val="accent6">
                  <a:lumMod val="75000"/>
                </a:schemeClr>
              </a:buClr>
              <a:buFont typeface="Wingdings" panose="05000000000000000000" pitchFamily="2" charset="2"/>
              <a:buChar char="Ø"/>
            </a:pPr>
            <a:r>
              <a:rPr lang="en-US" dirty="0"/>
              <a:t>Line-by-line component analysis</a:t>
            </a:r>
          </a:p>
          <a:p>
            <a:pPr lvl="1">
              <a:spcBef>
                <a:spcPts val="600"/>
              </a:spcBef>
              <a:buClr>
                <a:schemeClr val="accent6">
                  <a:lumMod val="75000"/>
                </a:schemeClr>
              </a:buClr>
              <a:buFont typeface="Wingdings" panose="05000000000000000000" pitchFamily="2" charset="2"/>
              <a:buChar char="Ø"/>
            </a:pPr>
            <a:r>
              <a:rPr lang="en-US" dirty="0"/>
              <a:t>Inventory analysis</a:t>
            </a:r>
          </a:p>
          <a:p>
            <a:pPr lvl="1">
              <a:spcBef>
                <a:spcPts val="600"/>
              </a:spcBef>
              <a:buClr>
                <a:schemeClr val="accent6">
                  <a:lumMod val="75000"/>
                </a:schemeClr>
              </a:buClr>
              <a:buFont typeface="Wingdings" panose="05000000000000000000" pitchFamily="2" charset="2"/>
              <a:buChar char="Ø"/>
            </a:pPr>
            <a:r>
              <a:rPr lang="en-US" dirty="0"/>
              <a:t>Accounts receivable aging analysis</a:t>
            </a:r>
          </a:p>
          <a:p>
            <a:pPr lvl="1">
              <a:spcBef>
                <a:spcPts val="600"/>
              </a:spcBef>
              <a:buClr>
                <a:schemeClr val="accent6">
                  <a:lumMod val="75000"/>
                </a:schemeClr>
              </a:buClr>
              <a:buFont typeface="Wingdings" panose="05000000000000000000" pitchFamily="2" charset="2"/>
              <a:buChar char="Ø"/>
            </a:pPr>
            <a:r>
              <a:rPr lang="en-US" dirty="0"/>
              <a:t>Accounts payable aging analysis</a:t>
            </a:r>
          </a:p>
        </p:txBody>
      </p:sp>
      <p:pic>
        <p:nvPicPr>
          <p:cNvPr id="4" name="Picture 3">
            <a:extLst>
              <a:ext uri="{FF2B5EF4-FFF2-40B4-BE49-F238E27FC236}">
                <a16:creationId xmlns:a16="http://schemas.microsoft.com/office/drawing/2014/main" id="{78B5C516-B0C5-5B42-A7DF-7DC5B260D7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8586" y="4231178"/>
            <a:ext cx="2102214" cy="157666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31316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Balance Sheet Analysis</a:t>
            </a:r>
          </a:p>
        </p:txBody>
      </p:sp>
      <p:pic>
        <p:nvPicPr>
          <p:cNvPr id="4" name="Content Placeholder 3"/>
          <p:cNvPicPr>
            <a:picLocks noGrp="1" noChangeAspect="1"/>
          </p:cNvPicPr>
          <p:nvPr>
            <p:ph idx="1"/>
          </p:nvPr>
        </p:nvPicPr>
        <p:blipFill>
          <a:blip r:embed="rId3"/>
          <a:stretch>
            <a:fillRect/>
          </a:stretch>
        </p:blipFill>
        <p:spPr>
          <a:xfrm>
            <a:off x="1728439" y="1381578"/>
            <a:ext cx="8735122" cy="4506267"/>
          </a:xfrm>
          <a:prstGeom prst="rect">
            <a:avLst/>
          </a:prstGeom>
        </p:spPr>
      </p:pic>
    </p:spTree>
    <p:extLst>
      <p:ext uri="{BB962C8B-B14F-4D97-AF65-F5344CB8AC3E}">
        <p14:creationId xmlns:p14="http://schemas.microsoft.com/office/powerpoint/2010/main" val="4214911481"/>
      </p:ext>
    </p:extLst>
  </p:cSld>
  <p:clrMapOvr>
    <a:masterClrMapping/>
  </p:clrMapOvr>
</p:sld>
</file>

<file path=ppt/theme/theme1.xml><?xml version="1.0" encoding="utf-8"?>
<a:theme xmlns:a="http://schemas.openxmlformats.org/drawingml/2006/main" name="AML Webinar Theme">
  <a:themeElements>
    <a:clrScheme name="Custom 2">
      <a:dk1>
        <a:srgbClr val="00557B"/>
      </a:dk1>
      <a:lt1>
        <a:srgbClr val="FFFFFF"/>
      </a:lt1>
      <a:dk2>
        <a:srgbClr val="008ECE"/>
      </a:dk2>
      <a:lt2>
        <a:srgbClr val="EEECE1"/>
      </a:lt2>
      <a:accent1>
        <a:srgbClr val="00557B"/>
      </a:accent1>
      <a:accent2>
        <a:srgbClr val="008ECE"/>
      </a:accent2>
      <a:accent3>
        <a:srgbClr val="6A3460"/>
      </a:accent3>
      <a:accent4>
        <a:srgbClr val="FFC43B"/>
      </a:accent4>
      <a:accent5>
        <a:srgbClr val="3B4A59"/>
      </a:accent5>
      <a:accent6>
        <a:srgbClr val="971B2F"/>
      </a:accent6>
      <a:hlink>
        <a:srgbClr val="FFC43B"/>
      </a:hlink>
      <a:folHlink>
        <a:srgbClr val="E8A4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849</Words>
  <Application>Microsoft Office PowerPoint</Application>
  <PresentationFormat>Widescreen</PresentationFormat>
  <Paragraphs>193</Paragraphs>
  <Slides>28</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AML Webinar Theme</vt:lpstr>
      <vt:lpstr>PowerPoint Presentation</vt:lpstr>
      <vt:lpstr>Todd Giustiniano</vt:lpstr>
      <vt:lpstr>Objectives of a Quality of Earnings Analysis</vt:lpstr>
      <vt:lpstr>Contents of a Quality of Earnings Report</vt:lpstr>
      <vt:lpstr>Contents: Accounting Policies &amp; Practices</vt:lpstr>
      <vt:lpstr>Contents: Accounting Policies &amp; Practices</vt:lpstr>
      <vt:lpstr>Contents: Cash Proof of Revenue &amp; Expenses</vt:lpstr>
      <vt:lpstr>Contents: Balance Sheet Analysis</vt:lpstr>
      <vt:lpstr>Sample Balance Sheet Analysis</vt:lpstr>
      <vt:lpstr>Sample Accounts Receivable Aging Analysis</vt:lpstr>
      <vt:lpstr>Sample Past Due Receivables Analysis</vt:lpstr>
      <vt:lpstr>Sample Inventory Analysis</vt:lpstr>
      <vt:lpstr>Sample Inventory Reserve Analysis</vt:lpstr>
      <vt:lpstr>Sample Accounts Payable Aging Analysis</vt:lpstr>
      <vt:lpstr>Contents: Income Statement Analysis</vt:lpstr>
      <vt:lpstr>Sample Income Statement Analysis</vt:lpstr>
      <vt:lpstr>Sample Analysis – Revenue by Product</vt:lpstr>
      <vt:lpstr>Sample Analysis – Gross Margin by Product</vt:lpstr>
      <vt:lpstr>Sample Analysis – Gross Margin by Channel</vt:lpstr>
      <vt:lpstr>Sample Analysis – Operating Expenses</vt:lpstr>
      <vt:lpstr>Sample Analysis – Purchases by Vendor</vt:lpstr>
      <vt:lpstr>Contents: Working Capital Analysis</vt:lpstr>
      <vt:lpstr>Sample Working Capital Analysis</vt:lpstr>
      <vt:lpstr>Contents: EBITDA Analysis</vt:lpstr>
      <vt:lpstr>Sample EBITDA Analysis</vt:lpstr>
      <vt:lpstr>Benefits of Sell-side Quality of Earnings</vt:lpstr>
      <vt:lpstr>Benefits of Sell-side Quality of Earnings</vt:lpstr>
      <vt:lpstr> ??? QUESTIONS</vt:lpstr>
    </vt:vector>
  </TitlesOfParts>
  <Company>Carr, Riggs, &amp; Ingram,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Giustiniano</dc:creator>
  <cp:lastModifiedBy>Todd Giustiniano</cp:lastModifiedBy>
  <cp:revision>2</cp:revision>
  <dcterms:created xsi:type="dcterms:W3CDTF">2021-08-03T17:28:36Z</dcterms:created>
  <dcterms:modified xsi:type="dcterms:W3CDTF">2021-08-03T17:43:21Z</dcterms:modified>
</cp:coreProperties>
</file>