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1" r:id="rId4"/>
    <p:sldId id="277" r:id="rId5"/>
    <p:sldId id="280" r:id="rId6"/>
    <p:sldId id="28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CE06B-2E1B-4929-A489-F0F3C39C7F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Administration: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 / Affordable Housing Plan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2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fornian FB" panose="0207040306080B030204" pitchFamily="18" charset="0"/>
              </a:rPr>
              <a:t>Demographics Shift: </a:t>
            </a:r>
            <a:br>
              <a:rPr lang="en-US" sz="3200" b="1" dirty="0">
                <a:latin typeface="Californian FB" panose="0207040306080B030204" pitchFamily="18" charset="0"/>
              </a:rPr>
            </a:br>
            <a:r>
              <a:rPr lang="en-US" sz="3200" b="1" dirty="0">
                <a:latin typeface="Californian FB" panose="0207040306080B030204" pitchFamily="18" charset="0"/>
              </a:rPr>
              <a:t>Collective Minority Becomes the Majority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297" y="1535714"/>
            <a:ext cx="8329402" cy="35807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4807" y="5869858"/>
            <a:ext cx="39757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Source: Census Bureau, 2014, and Mark </a:t>
            </a:r>
            <a:r>
              <a:rPr lang="en-US" sz="800" dirty="0" err="1"/>
              <a:t>Flemming</a:t>
            </a:r>
            <a:r>
              <a:rPr lang="en-US" sz="800" dirty="0"/>
              <a:t>, First American Presentation to AREAA</a:t>
            </a:r>
          </a:p>
        </p:txBody>
      </p:sp>
    </p:spTree>
    <p:extLst>
      <p:ext uri="{BB962C8B-B14F-4D97-AF65-F5344CB8AC3E}">
        <p14:creationId xmlns:p14="http://schemas.microsoft.com/office/powerpoint/2010/main" xmlns="" val="24943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fornian FB" panose="0207040306080B030204" pitchFamily="18" charset="0"/>
              </a:rPr>
              <a:t>Severely Cost-Burdened Renters Rose Sharply in 2000s as Incomes have not kept pace with Rent Gains </a:t>
            </a:r>
            <a:endParaRPr lang="en-US" sz="3200" b="1" dirty="0">
              <a:latin typeface="Californian FB" panose="0207040306080B03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950" y="1121000"/>
            <a:ext cx="8362592" cy="46040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5950" y="5860025"/>
            <a:ext cx="34804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Source: JCHS tabulations of US Census Bureau, American Community Surveys</a:t>
            </a:r>
          </a:p>
        </p:txBody>
      </p:sp>
    </p:spTree>
    <p:extLst>
      <p:ext uri="{BB962C8B-B14F-4D97-AF65-F5344CB8AC3E}">
        <p14:creationId xmlns:p14="http://schemas.microsoft.com/office/powerpoint/2010/main" xmlns="" val="31295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alifornian FB" panose="0207040306080B030204" pitchFamily="18" charset="0"/>
              </a:rPr>
              <a:t>HUD Budget</a:t>
            </a:r>
            <a:br>
              <a:rPr lang="en-US" sz="4400" b="1" dirty="0" smtClean="0">
                <a:latin typeface="Californian FB" panose="0207040306080B030204" pitchFamily="18" charset="0"/>
              </a:rPr>
            </a:br>
            <a:r>
              <a:rPr lang="en-US" sz="2000" b="1" i="1" dirty="0" err="1" smtClean="0">
                <a:latin typeface="Californian FB" panose="0207040306080B030204" pitchFamily="18" charset="0"/>
              </a:rPr>
              <a:t>Amts</a:t>
            </a:r>
            <a:r>
              <a:rPr lang="en-US" sz="2000" b="1" i="1" dirty="0" smtClean="0">
                <a:latin typeface="Californian FB" panose="0207040306080B030204" pitchFamily="18" charset="0"/>
              </a:rPr>
              <a:t> in Millions</a:t>
            </a:r>
            <a:endParaRPr lang="en-US" sz="2000" b="1" dirty="0"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5950" y="5860025"/>
            <a:ext cx="17107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Source: </a:t>
            </a:r>
            <a:r>
              <a:rPr lang="en-US" sz="800" i="1" dirty="0" smtClean="0"/>
              <a:t>OMB &amp; The Washington Post</a:t>
            </a:r>
            <a:endParaRPr lang="en-US" sz="8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344659"/>
              </p:ext>
            </p:extLst>
          </p:nvPr>
        </p:nvGraphicFramePr>
        <p:xfrm>
          <a:off x="3674919" y="940801"/>
          <a:ext cx="7315199" cy="4784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65"/>
                <a:gridCol w="1299718"/>
                <a:gridCol w="1299718"/>
                <a:gridCol w="1112708"/>
                <a:gridCol w="1072189"/>
                <a:gridCol w="1296601"/>
              </a:tblGrid>
              <a:tr h="589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HUD BUDGET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2" marR="9362" marT="93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FY 2015 Enacted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FY 2016 Enacted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Senate FY 2017 THUD Bill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House FY 2017 THUD Bill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President’s FY 2018 Proposed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42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Housing Choice Voucher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$19,304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$19,628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$20,431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$20,189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$19,300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42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Project Based Section 8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$9,730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$10,620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$10,901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$10,901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$10,816*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42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Public Housing Operating Fund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$4,440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$4,500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$4,675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$4,500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$3,269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42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Public Housing Capital Fund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$1,875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$1,900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$1,925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$1,900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$1,265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Section 202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$420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$433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$505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$505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$463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Section 811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$134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$154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$154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$125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HOPWA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$335*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CDBG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$3,000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$3,000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$3,000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$3,000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HOME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$950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$950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$950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42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Homeless Assistance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$2,135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$2,250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$2,330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$2,487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$2,664*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6272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Choice Neighborhood Initiative</a:t>
                      </a:r>
                      <a:endParaRPr lang="en-US" sz="12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$80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$125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$80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0" i="0" u="none" strike="noStrike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  <a:tr h="2434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sng" strike="noStrike" dirty="0">
                          <a:effectLst/>
                        </a:rPr>
                        <a:t>Overall</a:t>
                      </a:r>
                      <a:endParaRPr lang="en-US" sz="12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>
                          <a:effectLst/>
                        </a:rPr>
                        <a:t>$45,372 </a:t>
                      </a:r>
                      <a:endParaRPr lang="en-US" sz="14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>
                          <a:effectLst/>
                        </a:rPr>
                        <a:t>$46,978 </a:t>
                      </a:r>
                      <a:endParaRPr lang="en-US" sz="14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>
                          <a:effectLst/>
                        </a:rPr>
                        <a:t>$48,434 </a:t>
                      </a:r>
                      <a:endParaRPr lang="en-US" sz="14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>
                          <a:effectLst/>
                        </a:rPr>
                        <a:t>$47,955 </a:t>
                      </a:r>
                      <a:endParaRPr lang="en-US" sz="14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>
                          <a:effectLst/>
                        </a:rPr>
                        <a:t>$38,237 </a:t>
                      </a:r>
                      <a:endParaRPr lang="en-US" sz="1400" b="1" i="0" u="sng" strike="noStrike" dirty="0">
                        <a:solidFill>
                          <a:srgbClr val="40404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362" marR="9362" marT="936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21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fornian FB" panose="0207040306080B030204" pitchFamily="18" charset="0"/>
              </a:rPr>
              <a:t>Housing Trust Fund: </a:t>
            </a:r>
            <a:br>
              <a:rPr lang="en-US" sz="4400" b="1" dirty="0" smtClean="0">
                <a:latin typeface="Californian FB" panose="0207040306080B030204" pitchFamily="18" charset="0"/>
              </a:rPr>
            </a:br>
            <a:r>
              <a:rPr lang="en-US" sz="2800" b="1" dirty="0" smtClean="0">
                <a:latin typeface="Californian FB" panose="0207040306080B030204" pitchFamily="18" charset="0"/>
              </a:rPr>
              <a:t>2016 vs 2017 (</a:t>
            </a:r>
            <a:r>
              <a:rPr lang="en-US" sz="2800" b="1" i="1" dirty="0" smtClean="0">
                <a:latin typeface="Californian FB" panose="0207040306080B030204" pitchFamily="18" charset="0"/>
              </a:rPr>
              <a:t>Projected) </a:t>
            </a:r>
            <a:endParaRPr lang="en-US" sz="2800" b="1" dirty="0"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5950" y="5860025"/>
            <a:ext cx="14542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Source: </a:t>
            </a:r>
            <a:r>
              <a:rPr lang="en-US" sz="800" i="1" dirty="0" err="1" smtClean="0"/>
              <a:t>Novogradac</a:t>
            </a:r>
            <a:r>
              <a:rPr lang="en-US" sz="800" i="1" dirty="0" smtClean="0"/>
              <a:t> &amp; Co. LLP </a:t>
            </a:r>
            <a:endParaRPr lang="en-US" sz="8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242" y="1257377"/>
            <a:ext cx="7647170" cy="446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74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fornian FB" panose="0207040306080B030204" pitchFamily="18" charset="0"/>
              </a:rPr>
              <a:t>Capital Magnet Fund:</a:t>
            </a:r>
            <a:br>
              <a:rPr lang="en-US" sz="4400" b="1" dirty="0" smtClean="0">
                <a:latin typeface="Californian FB" panose="0207040306080B030204" pitchFamily="18" charset="0"/>
              </a:rPr>
            </a:br>
            <a:r>
              <a:rPr lang="en-US" sz="2800" b="1" dirty="0">
                <a:latin typeface="Californian FB" panose="0207040306080B030204" pitchFamily="18" charset="0"/>
              </a:rPr>
              <a:t>2016 vs 2017 (</a:t>
            </a:r>
            <a:r>
              <a:rPr lang="en-US" sz="2800" b="1" i="1" dirty="0">
                <a:latin typeface="Californian FB" panose="0207040306080B030204" pitchFamily="18" charset="0"/>
              </a:rPr>
              <a:t>Projected) </a:t>
            </a:r>
            <a:endParaRPr lang="en-US" sz="2700" b="1" dirty="0"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5950" y="5860025"/>
            <a:ext cx="14542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Source: </a:t>
            </a:r>
            <a:r>
              <a:rPr lang="en-US" sz="800" i="1" dirty="0" err="1" smtClean="0"/>
              <a:t>Novogradac</a:t>
            </a:r>
            <a:r>
              <a:rPr lang="en-US" sz="800" i="1" dirty="0" smtClean="0"/>
              <a:t> &amp; Co. LLP </a:t>
            </a:r>
            <a:endParaRPr lang="en-US" sz="8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059" y="1263343"/>
            <a:ext cx="7281916" cy="43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99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247</TotalTime>
  <Words>263</Words>
  <Application>Microsoft Office PowerPoint</Application>
  <PresentationFormat>Custom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Frame</vt:lpstr>
      <vt:lpstr>New Administration: </vt:lpstr>
      <vt:lpstr>Demographics Shift:  Collective Minority Becomes the Majority </vt:lpstr>
      <vt:lpstr>Severely Cost-Burdened Renters Rose Sharply in 2000s as Incomes have not kept pace with Rent Gains </vt:lpstr>
      <vt:lpstr>HUD Budget Amts in Millions</vt:lpstr>
      <vt:lpstr>Housing Trust Fund:  2016 vs 2017 (Projected) </vt:lpstr>
      <vt:lpstr>Capital Magnet Fund: 2016 vs 2017 (Projected) </vt:lpstr>
    </vt:vector>
  </TitlesOfParts>
  <Company>alliantgroup, 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Administration:</dc:title>
  <dc:creator>Susan Schroeder</dc:creator>
  <cp:lastModifiedBy>Helen</cp:lastModifiedBy>
  <cp:revision>13</cp:revision>
  <cp:lastPrinted>2017-04-20T14:55:05Z</cp:lastPrinted>
  <dcterms:created xsi:type="dcterms:W3CDTF">2017-04-19T14:45:48Z</dcterms:created>
  <dcterms:modified xsi:type="dcterms:W3CDTF">2017-04-20T16:02:24Z</dcterms:modified>
</cp:coreProperties>
</file>