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3" r:id="rId1"/>
  </p:sldMasterIdLst>
  <p:notesMasterIdLst>
    <p:notesMasterId r:id="rId43"/>
  </p:notesMasterIdLst>
  <p:sldIdLst>
    <p:sldId id="256" r:id="rId2"/>
    <p:sldId id="294" r:id="rId3"/>
    <p:sldId id="266" r:id="rId4"/>
    <p:sldId id="258" r:id="rId5"/>
    <p:sldId id="298" r:id="rId6"/>
    <p:sldId id="259" r:id="rId7"/>
    <p:sldId id="297" r:id="rId8"/>
    <p:sldId id="262" r:id="rId9"/>
    <p:sldId id="331" r:id="rId10"/>
    <p:sldId id="295" r:id="rId11"/>
    <p:sldId id="303" r:id="rId12"/>
    <p:sldId id="276" r:id="rId13"/>
    <p:sldId id="274" r:id="rId14"/>
    <p:sldId id="321" r:id="rId15"/>
    <p:sldId id="300" r:id="rId16"/>
    <p:sldId id="301" r:id="rId17"/>
    <p:sldId id="302" r:id="rId18"/>
    <p:sldId id="322" r:id="rId19"/>
    <p:sldId id="323" r:id="rId20"/>
    <p:sldId id="315" r:id="rId21"/>
    <p:sldId id="317" r:id="rId22"/>
    <p:sldId id="320" r:id="rId23"/>
    <p:sldId id="304" r:id="rId24"/>
    <p:sldId id="279" r:id="rId25"/>
    <p:sldId id="305" r:id="rId26"/>
    <p:sldId id="306" r:id="rId27"/>
    <p:sldId id="307" r:id="rId28"/>
    <p:sldId id="324" r:id="rId29"/>
    <p:sldId id="308" r:id="rId30"/>
    <p:sldId id="309" r:id="rId31"/>
    <p:sldId id="325" r:id="rId32"/>
    <p:sldId id="310" r:id="rId33"/>
    <p:sldId id="326" r:id="rId34"/>
    <p:sldId id="311" r:id="rId35"/>
    <p:sldId id="327" r:id="rId36"/>
    <p:sldId id="313" r:id="rId37"/>
    <p:sldId id="328" r:id="rId38"/>
    <p:sldId id="314" r:id="rId39"/>
    <p:sldId id="330" r:id="rId40"/>
    <p:sldId id="257" r:id="rId41"/>
    <p:sldId id="329" r:id="rId4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223B86-4595-2F45-B4F5-7707ABA2296C}">
          <p14:sldIdLst>
            <p14:sldId id="256"/>
            <p14:sldId id="294"/>
            <p14:sldId id="266"/>
            <p14:sldId id="258"/>
            <p14:sldId id="298"/>
            <p14:sldId id="259"/>
            <p14:sldId id="297"/>
            <p14:sldId id="262"/>
            <p14:sldId id="331"/>
            <p14:sldId id="295"/>
            <p14:sldId id="303"/>
            <p14:sldId id="276"/>
            <p14:sldId id="274"/>
            <p14:sldId id="321"/>
            <p14:sldId id="300"/>
            <p14:sldId id="301"/>
            <p14:sldId id="302"/>
            <p14:sldId id="322"/>
            <p14:sldId id="323"/>
            <p14:sldId id="315"/>
            <p14:sldId id="317"/>
            <p14:sldId id="320"/>
            <p14:sldId id="304"/>
            <p14:sldId id="279"/>
            <p14:sldId id="305"/>
            <p14:sldId id="306"/>
            <p14:sldId id="307"/>
            <p14:sldId id="324"/>
            <p14:sldId id="308"/>
            <p14:sldId id="309"/>
            <p14:sldId id="325"/>
            <p14:sldId id="310"/>
            <p14:sldId id="326"/>
            <p14:sldId id="311"/>
            <p14:sldId id="327"/>
            <p14:sldId id="313"/>
            <p14:sldId id="328"/>
            <p14:sldId id="314"/>
            <p14:sldId id="330"/>
            <p14:sldId id="257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9F5"/>
    <a:srgbClr val="F73754"/>
    <a:srgbClr val="556C8B"/>
    <a:srgbClr val="FEB116"/>
    <a:srgbClr val="FA6141"/>
    <a:srgbClr val="80C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395"/>
  </p:normalViewPr>
  <p:slideViewPr>
    <p:cSldViewPr snapToGrid="0" snapToObjects="1">
      <p:cViewPr>
        <p:scale>
          <a:sx n="100" d="100"/>
          <a:sy n="100" d="100"/>
        </p:scale>
        <p:origin x="144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AEB9B-BAD9-8E47-9969-AD5C133E0C59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B0C51-40BE-8E42-A935-8DAE425FF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6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impraise.com/360-feedback/how-performance-reviews-are-reinforcing-gender-bias-5-steps-to-fight-against-it-performance-review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teacher of color, first doctor that wasn’t a white male,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0C51-40BE-8E42-A935-8DAE425FFC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9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0C51-40BE-8E42-A935-8DAE425FFCA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0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0C51-40BE-8E42-A935-8DAE425FFCA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1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0C51-40BE-8E42-A935-8DAE425FFCA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9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one person’s unconscious bias is applied to performance appraisals, it can lead to inaccuracy, favoritism and even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unfair treatment of employees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based on their age, sex, race or sexual orientation.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0C51-40BE-8E42-A935-8DAE425FFCA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0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0C51-40BE-8E42-A935-8DAE425FFCA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5DE3-F369-FF4A-A329-8733E62A5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D48AE-3293-B447-BFA1-7A270A063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B13F0-8532-7340-8503-581D4EE0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91AA-6C71-1A4F-9081-F3C122BA6502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09929-5456-A24D-8F76-EA461CBB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400F-E506-2746-8E55-B468190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922A-C0ED-974B-880F-2622BC52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2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E8AEC-9A15-F944-A752-A54CE880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4B5F3-D884-EB4A-97D1-D0071A151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8FB16-99E3-B443-A7B7-76D73651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91AA-6C71-1A4F-9081-F3C122BA6502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974DE-2B33-F543-A3A0-18E73E8A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E7EC9-9905-B649-AA99-1C6EB0B3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922A-C0ED-974B-880F-2622BC52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4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F559C-51B1-A74D-97D8-FED2A568C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3C17D-4371-8B4D-BF56-F70FBB3BA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8F4A7-25B9-494E-90F6-618AD2AC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91AA-6C71-1A4F-9081-F3C122BA6502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7405E-7BE8-7748-97FC-635FC1BA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1B3C2-2877-0A47-A321-48E8B981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922A-C0ED-974B-880F-2622BC52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2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23BE-309B-E74D-95D6-FFB9F00B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26A8F-5E4C-2E4F-88E0-8271DE1BF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1E97-708F-A349-9D70-372C7353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91AA-6C71-1A4F-9081-F3C122BA6502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B4B63-2564-2440-A0A4-34646FEB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141E7-3E39-F346-9652-622D45A4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922A-C0ED-974B-880F-2622BC52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9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2A048-6C31-9742-AE6E-59051A7C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8A514-BFBB-914E-B845-74BFF7E6E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61EFE-89C3-CD44-8E98-6851EB57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91AA-6C71-1A4F-9081-F3C122BA6502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731E2-2002-0543-AC9D-69CA1AC2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33BEF-2D58-A34F-A2F6-8240EA1D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922A-C0ED-974B-880F-2622BC52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ACD4-7C36-6E43-A44B-A2E036B2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A1301-4DE0-6547-A467-05C664E71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6503F-F56C-244E-A3F3-3AECD8393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1CEA3-CD7B-BA4B-A2BF-C28A6414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91AA-6C71-1A4F-9081-F3C122BA6502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7097F-EF7D-704D-8842-22BFB3B6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2D48E-026E-904C-AC13-72E1DDBA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922A-C0ED-974B-880F-2622BC52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FA61-B4F4-7C4F-8E2D-B340E5F6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C9D2B-CE3B-E34F-A882-B7ECA4A60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A2CBC-D7CC-3C4B-B47A-FF347E051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D6DBCC-06F2-A048-9C00-0A9257E43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A53EF-EED9-8947-9137-4941637C1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94865-A0BB-C147-AD72-A50EFDC7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91AA-6C71-1A4F-9081-F3C122BA6502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BA1FEC-63C4-8D42-8C72-B7A44915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45CC5C-6A02-AA4A-93CF-9A78B80A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922A-C0ED-974B-880F-2622BC52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3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AEE0D-D7A0-DA4F-9E26-13097AAB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ADD19-8CA7-FC46-B7CA-33F1A65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91AA-6C71-1A4F-9081-F3C122BA6502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899DB-A5A2-0744-8610-2D6D04DA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EB7FD-4A91-AD40-99D0-C30E50FE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922A-C0ED-974B-880F-2622BC52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0D19E-1B4D-D045-9209-3AC45CBD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91AA-6C71-1A4F-9081-F3C122BA6502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1020CE-5784-6B4C-93CE-22D06F8B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5466F-7B3E-DD41-BF76-5A3D863D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922A-C0ED-974B-880F-2622BC52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6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33EE-5A57-C04D-99DC-CD3C61B1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3CD9F-663F-CB4F-8321-F804BABCB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5BCAF-387E-2C42-88D2-57FDC4F6D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5B614-8DF3-E540-9FC0-963F6C26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91AA-6C71-1A4F-9081-F3C122BA6502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1A298-18BF-E84A-9840-27A1B0BE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EB8F6-3440-A345-8CCE-48D10A63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922A-C0ED-974B-880F-2622BC52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5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009C-D5F2-694D-8CA8-8C081190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E7C18-2F9B-F248-AAD8-6B5DAB39C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81C2F-1D47-F246-8C3B-16BD3C255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FC05B-B889-054D-86FE-9B24B637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91AA-6C71-1A4F-9081-F3C122BA6502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DB02E-B706-4448-88ED-FB108513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DCCDC-97C2-394F-9F27-6711EEF1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922A-C0ED-974B-880F-2622BC52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B3D2B3-4F7D-DE4D-AC9F-6158ADB4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AF78E-FD80-C949-BBB2-2D29DCE1B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F591E-5123-2E4D-9C6A-623D21F75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791AA-6C71-1A4F-9081-F3C122BA6502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3A9F4-70A2-8F41-B617-BAD692A33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B031B-02C4-674E-AAED-F3F4CFB63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922A-C0ED-974B-880F-2622BC52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4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er.org/papers/w9873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pnas.org/content/early/2014/03/05/131478811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licit.harvard.ed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countingtoday.com/opinion/overcoming-unconscious-bias-to-create-a-more-inclusive-firm" TargetMode="External"/><Relationship Id="rId3" Type="http://schemas.openxmlformats.org/officeDocument/2006/relationships/hyperlink" Target="https://www.shrm.org/hr-today/news/hr-magazine/0418/pages/can-blind-hiring-improve-workplace-diversity.aspx" TargetMode="External"/><Relationship Id="rId7" Type="http://schemas.openxmlformats.org/officeDocument/2006/relationships/hyperlink" Target="https://www.amazon.com/White-Fragility-People-About-Racism/dp/0807047414/ref=sr_1_3?crid=T0G4CP4LM0Y6&amp;dchild=1&amp;keywords=white+fragility+robin+diangelo&amp;qid=1604954176&amp;s=books&amp;sprefix=white+bra%2Cstripbooks%2C152&amp;sr=1-3" TargetMode="External"/><Relationship Id="rId2" Type="http://schemas.openxmlformats.org/officeDocument/2006/relationships/hyperlink" Target="https://www.eliinc.com/five-real-world-examples-of-unconscious-bi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How-Be-Antiracist-Ibram-Kendi/dp/0525509283" TargetMode="External"/><Relationship Id="rId5" Type="http://schemas.openxmlformats.org/officeDocument/2006/relationships/hyperlink" Target="https://www.entrepreneur.com/article/281919" TargetMode="External"/><Relationship Id="rId4" Type="http://schemas.openxmlformats.org/officeDocument/2006/relationships/hyperlink" Target="https://nationalseedproject.org/Key-SEED-Texts/white-privilege-unpacking-the-invisible-knapsack" TargetMode="External"/><Relationship Id="rId9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bonnie@bbrconsult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8CAC87-7D32-B248-81CB-F0F225D74E85}"/>
              </a:ext>
            </a:extLst>
          </p:cNvPr>
          <p:cNvSpPr/>
          <p:nvPr/>
        </p:nvSpPr>
        <p:spPr>
          <a:xfrm>
            <a:off x="10207752" y="2031305"/>
            <a:ext cx="1984248" cy="1778696"/>
          </a:xfrm>
          <a:prstGeom prst="rect">
            <a:avLst/>
          </a:prstGeom>
          <a:solidFill>
            <a:srgbClr val="FEB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F5453-0550-FC4C-980E-837A5F550FC9}"/>
              </a:ext>
            </a:extLst>
          </p:cNvPr>
          <p:cNvSpPr/>
          <p:nvPr/>
        </p:nvSpPr>
        <p:spPr>
          <a:xfrm>
            <a:off x="6124650" y="2031305"/>
            <a:ext cx="1984248" cy="1778696"/>
          </a:xfrm>
          <a:prstGeom prst="rect">
            <a:avLst/>
          </a:prstGeom>
          <a:solidFill>
            <a:srgbClr val="F7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DA14D-632A-5B4E-A2CF-B23BB51F5CE2}"/>
              </a:ext>
            </a:extLst>
          </p:cNvPr>
          <p:cNvSpPr/>
          <p:nvPr/>
        </p:nvSpPr>
        <p:spPr>
          <a:xfrm>
            <a:off x="8166200" y="2031305"/>
            <a:ext cx="1984248" cy="1778696"/>
          </a:xfrm>
          <a:prstGeom prst="rect">
            <a:avLst/>
          </a:prstGeom>
          <a:solidFill>
            <a:srgbClr val="12B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48BEDF-9259-D04C-A6A5-CE780386D6A0}"/>
              </a:ext>
            </a:extLst>
          </p:cNvPr>
          <p:cNvSpPr/>
          <p:nvPr/>
        </p:nvSpPr>
        <p:spPr>
          <a:xfrm>
            <a:off x="2041550" y="2031305"/>
            <a:ext cx="1984248" cy="1778696"/>
          </a:xfrm>
          <a:prstGeom prst="rect">
            <a:avLst/>
          </a:prstGeom>
          <a:solidFill>
            <a:srgbClr val="FA6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D62E61-CED6-7546-B58D-7B2F0E1B361B}"/>
              </a:ext>
            </a:extLst>
          </p:cNvPr>
          <p:cNvSpPr/>
          <p:nvPr/>
        </p:nvSpPr>
        <p:spPr>
          <a:xfrm>
            <a:off x="4083100" y="2031305"/>
            <a:ext cx="1984248" cy="1778696"/>
          </a:xfrm>
          <a:prstGeom prst="rect">
            <a:avLst/>
          </a:prstGeom>
          <a:solidFill>
            <a:srgbClr val="556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0E521A-6E09-D849-8E3F-1FFC48640A29}"/>
              </a:ext>
            </a:extLst>
          </p:cNvPr>
          <p:cNvSpPr/>
          <p:nvPr/>
        </p:nvSpPr>
        <p:spPr>
          <a:xfrm>
            <a:off x="0" y="2031305"/>
            <a:ext cx="1984248" cy="1778696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7930E7-A5E3-3B47-9D60-CF8C95682E8B}"/>
              </a:ext>
            </a:extLst>
          </p:cNvPr>
          <p:cNvSpPr/>
          <p:nvPr/>
        </p:nvSpPr>
        <p:spPr>
          <a:xfrm>
            <a:off x="10207752" y="3899771"/>
            <a:ext cx="1984248" cy="1778696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D9D7EE-668C-3445-9D9E-281F4D58A99C}"/>
              </a:ext>
            </a:extLst>
          </p:cNvPr>
          <p:cNvSpPr/>
          <p:nvPr/>
        </p:nvSpPr>
        <p:spPr>
          <a:xfrm>
            <a:off x="6124650" y="3899771"/>
            <a:ext cx="1984248" cy="1778696"/>
          </a:xfrm>
          <a:prstGeom prst="rect">
            <a:avLst/>
          </a:prstGeom>
          <a:solidFill>
            <a:srgbClr val="556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BB92B7-B627-974C-ABBD-C561C32A1AC7}"/>
              </a:ext>
            </a:extLst>
          </p:cNvPr>
          <p:cNvSpPr/>
          <p:nvPr/>
        </p:nvSpPr>
        <p:spPr>
          <a:xfrm>
            <a:off x="8166200" y="3899771"/>
            <a:ext cx="1984248" cy="1778696"/>
          </a:xfrm>
          <a:prstGeom prst="rect">
            <a:avLst/>
          </a:prstGeom>
          <a:solidFill>
            <a:srgbClr val="FA6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0184B6-4DB0-6C4C-99A6-40783198DFFE}"/>
              </a:ext>
            </a:extLst>
          </p:cNvPr>
          <p:cNvSpPr/>
          <p:nvPr/>
        </p:nvSpPr>
        <p:spPr>
          <a:xfrm>
            <a:off x="2041550" y="3899771"/>
            <a:ext cx="1984248" cy="1778696"/>
          </a:xfrm>
          <a:prstGeom prst="rect">
            <a:avLst/>
          </a:prstGeom>
          <a:solidFill>
            <a:srgbClr val="12B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414BEF-EFA1-984B-A6F5-5C0BFB7A45CF}"/>
              </a:ext>
            </a:extLst>
          </p:cNvPr>
          <p:cNvSpPr/>
          <p:nvPr/>
        </p:nvSpPr>
        <p:spPr>
          <a:xfrm>
            <a:off x="4083100" y="3899771"/>
            <a:ext cx="1984248" cy="1778696"/>
          </a:xfrm>
          <a:prstGeom prst="rect">
            <a:avLst/>
          </a:prstGeom>
          <a:solidFill>
            <a:srgbClr val="F7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4AD2B4-30EC-0E49-A1C8-EDB59F1AB607}"/>
              </a:ext>
            </a:extLst>
          </p:cNvPr>
          <p:cNvSpPr/>
          <p:nvPr/>
        </p:nvSpPr>
        <p:spPr>
          <a:xfrm>
            <a:off x="0" y="3899771"/>
            <a:ext cx="1984248" cy="1778696"/>
          </a:xfrm>
          <a:prstGeom prst="rect">
            <a:avLst/>
          </a:prstGeom>
          <a:solidFill>
            <a:srgbClr val="FEB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A0C8EA-6849-4F47-929D-6BA88B4CC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707" y="2184401"/>
            <a:ext cx="1333500" cy="1625600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F898D9-EA23-4E4A-A391-E5098B7D8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097" y="3994413"/>
            <a:ext cx="1384300" cy="1625600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DB6A276-6D9E-9443-8972-4688193BC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406" y="2184401"/>
            <a:ext cx="1422400" cy="1625600"/>
          </a:xfrm>
          <a:prstGeom prst="rect">
            <a:avLst/>
          </a:prstGeom>
          <a:ln>
            <a:noFill/>
          </a:ln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0EE299-C0B5-154F-A671-C35836EEE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776" y="3994413"/>
            <a:ext cx="1270000" cy="1625600"/>
          </a:xfrm>
          <a:prstGeom prst="rect">
            <a:avLst/>
          </a:prstGeom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534D2A-674D-D24F-9065-A7095E1D8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0424" y="2184401"/>
            <a:ext cx="1346200" cy="1625600"/>
          </a:xfrm>
          <a:prstGeom prst="rect">
            <a:avLst/>
          </a:prstGeom>
          <a:ln>
            <a:noFill/>
          </a:ln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5F77C8-ACA8-DD4F-B5CB-C1872DFDFA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21" y="4019813"/>
            <a:ext cx="1346200" cy="1600200"/>
          </a:xfrm>
          <a:prstGeom prst="rect">
            <a:avLst/>
          </a:prstGeom>
          <a:ln>
            <a:noFill/>
          </a:ln>
        </p:spPr>
      </p:pic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830501-27E0-AC41-8B93-00720652D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968" y="2209801"/>
            <a:ext cx="1270000" cy="1600200"/>
          </a:xfrm>
          <a:prstGeom prst="rect">
            <a:avLst/>
          </a:prstGeom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475035-6D0B-0A4F-8480-CD024C820C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1069" y="3994413"/>
            <a:ext cx="1231900" cy="1625600"/>
          </a:xfrm>
          <a:prstGeom prst="rect">
            <a:avLst/>
          </a:prstGeom>
          <a:ln>
            <a:noFill/>
          </a:ln>
        </p:spPr>
      </p:pic>
      <p:pic>
        <p:nvPicPr>
          <p:cNvPr id="34" name="Picture 3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E439F1-A5CC-A642-9B4B-19393B9B96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2824" y="2184401"/>
            <a:ext cx="1257300" cy="1625600"/>
          </a:xfrm>
          <a:prstGeom prst="rect">
            <a:avLst/>
          </a:prstGeom>
          <a:ln>
            <a:noFill/>
          </a:ln>
        </p:spPr>
      </p:pic>
      <p:pic>
        <p:nvPicPr>
          <p:cNvPr id="36" name="Picture 3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195047-A36A-A645-BD39-3C58C652DE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4074" y="4019813"/>
            <a:ext cx="1333500" cy="1600200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54912E3-857D-C04E-963A-2BAF5D43EC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6174" y="2184401"/>
            <a:ext cx="1384300" cy="1625600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F1A0B68-FA8C-5547-B160-1D8F1159EA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45826" y="3994413"/>
            <a:ext cx="1308100" cy="1625600"/>
          </a:xfrm>
          <a:prstGeom prst="rect">
            <a:avLst/>
          </a:prstGeom>
          <a:ln>
            <a:noFill/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1646F3C-7CFA-B54E-A5A4-453312C4F8AB}"/>
              </a:ext>
            </a:extLst>
          </p:cNvPr>
          <p:cNvSpPr txBox="1"/>
          <p:nvPr/>
        </p:nvSpPr>
        <p:spPr>
          <a:xfrm>
            <a:off x="451067" y="698484"/>
            <a:ext cx="11232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PT Serif" panose="020A0603040505020204" pitchFamily="18" charset="77"/>
              </a:rPr>
              <a:t>Recognizing &amp; Combatting Unconscious Bias</a:t>
            </a:r>
          </a:p>
        </p:txBody>
      </p:sp>
      <p:pic>
        <p:nvPicPr>
          <p:cNvPr id="42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D94CE768-41B6-1244-9AB5-1769BBCB015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102" y="5816295"/>
            <a:ext cx="1770898" cy="104170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FE04C0A-EBC4-294B-92B6-E42268F50879}"/>
              </a:ext>
            </a:extLst>
          </p:cNvPr>
          <p:cNvSpPr txBox="1"/>
          <p:nvPr/>
        </p:nvSpPr>
        <p:spPr>
          <a:xfrm>
            <a:off x="250777" y="6106314"/>
            <a:ext cx="6438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delivered by 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Bonnie Buol Ruszczyk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bbr companies</a:t>
            </a:r>
          </a:p>
        </p:txBody>
      </p:sp>
    </p:spTree>
    <p:extLst>
      <p:ext uri="{BB962C8B-B14F-4D97-AF65-F5344CB8AC3E}">
        <p14:creationId xmlns:p14="http://schemas.microsoft.com/office/powerpoint/2010/main" val="280238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ite Privilege Test (The Anti-Racist Educator Edition)">
            <a:extLst>
              <a:ext uri="{FF2B5EF4-FFF2-40B4-BE49-F238E27FC236}">
                <a16:creationId xmlns:a16="http://schemas.microsoft.com/office/drawing/2014/main" id="{1BF5A3FD-6135-C24F-AA3D-BA8A8A5F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9658" y="3009101"/>
            <a:ext cx="3900360" cy="38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A70A4-9A19-A34A-AF95-8ACC1175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670A3-2EC4-014A-BB94-5DC6A6802D0B}"/>
              </a:ext>
            </a:extLst>
          </p:cNvPr>
          <p:cNvSpPr/>
          <p:nvPr/>
        </p:nvSpPr>
        <p:spPr>
          <a:xfrm>
            <a:off x="-1982" y="7231"/>
            <a:ext cx="12192000" cy="1690688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CCC9E4-18A3-5C47-AB28-7804AAE56A84}"/>
              </a:ext>
            </a:extLst>
          </p:cNvPr>
          <p:cNvSpPr txBox="1">
            <a:spLocks/>
          </p:cNvSpPr>
          <p:nvPr/>
        </p:nvSpPr>
        <p:spPr>
          <a:xfrm>
            <a:off x="836218" y="3723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What is Privilege?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C7508F-46F1-6E48-B9DB-3DA4F5D80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053" y="200025"/>
            <a:ext cx="1257300" cy="1625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271FC3-813C-8641-B24F-3138A6E92726}"/>
              </a:ext>
            </a:extLst>
          </p:cNvPr>
          <p:cNvSpPr/>
          <p:nvPr/>
        </p:nvSpPr>
        <p:spPr>
          <a:xfrm>
            <a:off x="8170223" y="3429000"/>
            <a:ext cx="2386941" cy="21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D721-EDF5-CD4C-BA7A-3203692A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Those with privilege enjoy some special right or advantage that other people don't have. 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People can be </a:t>
            </a: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privileged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in many ways, but it </a:t>
            </a: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always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means that they're getting some unusual deal that others probably aren’t getting and often envy.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Being privileged doesn’t mean you didn’t </a:t>
            </a:r>
            <a:b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 hard for what you have;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means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those without the same privilege must work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much harder to get to the same place.</a:t>
            </a:r>
          </a:p>
        </p:txBody>
      </p:sp>
    </p:spTree>
    <p:extLst>
      <p:ext uri="{BB962C8B-B14F-4D97-AF65-F5344CB8AC3E}">
        <p14:creationId xmlns:p14="http://schemas.microsoft.com/office/powerpoint/2010/main" val="150732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EB8E-EF8C-7449-9275-DD268F56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E3FF3-74A7-1247-8521-9C9077B5FFD2}"/>
              </a:ext>
            </a:extLst>
          </p:cNvPr>
          <p:cNvSpPr/>
          <p:nvPr/>
        </p:nvSpPr>
        <p:spPr>
          <a:xfrm>
            <a:off x="-1982" y="7231"/>
            <a:ext cx="12192000" cy="1690688"/>
          </a:xfrm>
          <a:prstGeom prst="rect">
            <a:avLst/>
          </a:prstGeom>
          <a:solidFill>
            <a:srgbClr val="12B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C474C0-8A3C-AF44-A9B2-232737A9C73B}"/>
              </a:ext>
            </a:extLst>
          </p:cNvPr>
          <p:cNvSpPr txBox="1">
            <a:spLocks/>
          </p:cNvSpPr>
          <p:nvPr/>
        </p:nvSpPr>
        <p:spPr>
          <a:xfrm>
            <a:off x="836218" y="3723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Why Should We Care?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9D67AAA-CCE5-004F-B8F8-22FF74A0C6C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Hire &amp; retain the best talent</a:t>
            </a:r>
          </a:p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Diverse teams tackle complex </a:t>
            </a:r>
            <a:b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problems better and are move </a:t>
            </a:r>
            <a:b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innovative</a:t>
            </a:r>
          </a:p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Unconscious bias effects:</a:t>
            </a:r>
          </a:p>
          <a:p>
            <a:pPr lvl="1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Commitment</a:t>
            </a:r>
          </a:p>
          <a:p>
            <a:pPr lvl="1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Job satisfaction</a:t>
            </a:r>
          </a:p>
          <a:p>
            <a:pPr lvl="1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Workplace tensions</a:t>
            </a:r>
          </a:p>
          <a:p>
            <a:pPr lvl="1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Feelings of belonging and worth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pool ball, vector graphics&#10;&#10;Description automatically generated">
            <a:extLst>
              <a:ext uri="{FF2B5EF4-FFF2-40B4-BE49-F238E27FC236}">
                <a16:creationId xmlns:a16="http://schemas.microsoft.com/office/drawing/2014/main" id="{6DB94655-5C6B-CD43-9699-8548A010D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2818" y="3652663"/>
            <a:ext cx="4267200" cy="3198106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AFF8CCF-6678-454D-8312-20511660F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0" y="195088"/>
            <a:ext cx="1270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5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EB8E-EF8C-7449-9275-DD268F56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E3FF3-74A7-1247-8521-9C9077B5FFD2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FA6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C474C0-8A3C-AF44-A9B2-232737A9C73B}"/>
              </a:ext>
            </a:extLst>
          </p:cNvPr>
          <p:cNvSpPr txBox="1">
            <a:spLocks/>
          </p:cNvSpPr>
          <p:nvPr/>
        </p:nvSpPr>
        <p:spPr>
          <a:xfrm>
            <a:off x="83621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Why Should We Care?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E8AC1-7B66-804D-B703-75E473007265}"/>
              </a:ext>
            </a:extLst>
          </p:cNvPr>
          <p:cNvSpPr/>
          <p:nvPr/>
        </p:nvSpPr>
        <p:spPr>
          <a:xfrm>
            <a:off x="1361015" y="3429000"/>
            <a:ext cx="2873829" cy="2873829"/>
          </a:xfrm>
          <a:prstGeom prst="ellipse">
            <a:avLst/>
          </a:prstGeom>
          <a:solidFill>
            <a:srgbClr val="12B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67A17-9071-F94F-91F4-8B8DD6FB705D}"/>
              </a:ext>
            </a:extLst>
          </p:cNvPr>
          <p:cNvSpPr txBox="1"/>
          <p:nvPr/>
        </p:nvSpPr>
        <p:spPr>
          <a:xfrm>
            <a:off x="1488115" y="3984171"/>
            <a:ext cx="26196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PT Serif" panose="020A0603040505020204" pitchFamily="18" charset="77"/>
              </a:rPr>
              <a:t>15%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B72A0F-9783-F748-9F49-0FFB84E9E68D}"/>
              </a:ext>
            </a:extLst>
          </p:cNvPr>
          <p:cNvSpPr txBox="1"/>
          <p:nvPr/>
        </p:nvSpPr>
        <p:spPr>
          <a:xfrm>
            <a:off x="1850393" y="5374332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Gender Diversity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49C902-EEBB-C242-B8CE-76E00F97E280}"/>
              </a:ext>
            </a:extLst>
          </p:cNvPr>
          <p:cNvSpPr/>
          <p:nvPr/>
        </p:nvSpPr>
        <p:spPr>
          <a:xfrm>
            <a:off x="7957156" y="3429000"/>
            <a:ext cx="2873829" cy="2873829"/>
          </a:xfrm>
          <a:prstGeom prst="ellipse">
            <a:avLst/>
          </a:pr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1797E3-D8F4-6541-913E-94DC343AC078}"/>
              </a:ext>
            </a:extLst>
          </p:cNvPr>
          <p:cNvSpPr txBox="1"/>
          <p:nvPr/>
        </p:nvSpPr>
        <p:spPr>
          <a:xfrm>
            <a:off x="8084256" y="3984171"/>
            <a:ext cx="26196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PT Serif" panose="020A0603040505020204" pitchFamily="18" charset="77"/>
              </a:rPr>
              <a:t>35%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A358DA-7865-9C4A-8B96-90F2595C3B87}"/>
              </a:ext>
            </a:extLst>
          </p:cNvPr>
          <p:cNvSpPr txBox="1"/>
          <p:nvPr/>
        </p:nvSpPr>
        <p:spPr>
          <a:xfrm>
            <a:off x="8505846" y="5369165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Ethnic Diversity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07CB1F-C68B-C145-A727-A57895436834}"/>
              </a:ext>
            </a:extLst>
          </p:cNvPr>
          <p:cNvSpPr txBox="1"/>
          <p:nvPr/>
        </p:nvSpPr>
        <p:spPr>
          <a:xfrm>
            <a:off x="289414" y="2063044"/>
            <a:ext cx="5042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Companies with high gender diversity are 15% more likely to outperform their competitors.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6FA5FC-A684-224F-80FA-6E0845D5043A}"/>
              </a:ext>
            </a:extLst>
          </p:cNvPr>
          <p:cNvSpPr txBox="1"/>
          <p:nvPr/>
        </p:nvSpPr>
        <p:spPr>
          <a:xfrm>
            <a:off x="7255741" y="2063044"/>
            <a:ext cx="4276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Racially diverse companies are 35% more likely to have higher financial returns.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8D33F4-91BB-F945-AAC8-A6C0997A9874}"/>
              </a:ext>
            </a:extLst>
          </p:cNvPr>
          <p:cNvSpPr txBox="1"/>
          <p:nvPr/>
        </p:nvSpPr>
        <p:spPr>
          <a:xfrm>
            <a:off x="8327714" y="2703783"/>
            <a:ext cx="287382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500" b="1" dirty="0">
                <a:solidFill>
                  <a:schemeClr val="bg1">
                    <a:alpha val="25000"/>
                  </a:schemeClr>
                </a:solidFill>
                <a:latin typeface="PT Serif" panose="020A0603040505020204" pitchFamily="18" charset="77"/>
              </a:rPr>
              <a:t>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B8D611-A6A1-CA4F-9145-C4870858488A}"/>
              </a:ext>
            </a:extLst>
          </p:cNvPr>
          <p:cNvSpPr txBox="1"/>
          <p:nvPr/>
        </p:nvSpPr>
        <p:spPr>
          <a:xfrm>
            <a:off x="1727078" y="2703783"/>
            <a:ext cx="287382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500" b="1" dirty="0">
                <a:solidFill>
                  <a:schemeClr val="bg1">
                    <a:alpha val="25000"/>
                  </a:schemeClr>
                </a:solidFill>
                <a:latin typeface="PT Serif" panose="020A0603040505020204" pitchFamily="18" charset="77"/>
              </a:rPr>
              <a:t>$</a:t>
            </a:r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506FD1-BB53-F241-8E8E-F75398D7D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985" y="227806"/>
            <a:ext cx="1333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89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C661ED-C83B-5F41-AFBE-0898B1EC6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876" y="2055813"/>
            <a:ext cx="8392284" cy="435133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E3D359-EFDE-EB4D-9C8B-8D05F13D184E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556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B01A7-FCFF-C049-BBB3-B8A35A67D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800" y="215106"/>
            <a:ext cx="13462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9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3EDF9C1-8734-6D4D-BAB0-93C8A92A94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284" y="850900"/>
            <a:ext cx="8009467" cy="6007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522091-8763-6845-9AF3-DC3AC65295E0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FEB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554081-53FA-B840-9505-9249FA4770C6}"/>
              </a:ext>
            </a:extLst>
          </p:cNvPr>
          <p:cNvSpPr txBox="1">
            <a:spLocks/>
          </p:cNvSpPr>
          <p:nvPr/>
        </p:nvSpPr>
        <p:spPr>
          <a:xfrm>
            <a:off x="836218" y="3723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Let’s Take a Quick Quiz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C0FB1F-9CD2-4049-889A-72235F62E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718" y="222337"/>
            <a:ext cx="1384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6BB23-B8A0-1243-A8FF-DA2CF963D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00" y="1825624"/>
            <a:ext cx="100711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can count on looking at the top level of management in any organization and seeing people who belongs to my identity category: my gender, race/ethnicity, sexual orientation, religion, disability status.</a:t>
            </a:r>
          </a:p>
          <a:p>
            <a:pPr marL="0" indent="0"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can count on my coworkers wanting to include me in their conversations.</a:t>
            </a:r>
          </a:p>
          <a:p>
            <a:pPr marL="0" indent="0"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can display photographs of my family or my personal life without worrying that it will invite negative perceptions.</a:t>
            </a:r>
          </a:p>
          <a:p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4D2F36-FA3B-104E-BD93-CFACDF215599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F7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319112-1563-E84A-A2B5-FF9DB155A8A5}"/>
              </a:ext>
            </a:extLst>
          </p:cNvPr>
          <p:cNvSpPr txBox="1">
            <a:spLocks/>
          </p:cNvSpPr>
          <p:nvPr/>
        </p:nvSpPr>
        <p:spPr>
          <a:xfrm>
            <a:off x="83621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Ask Yourself (and others)…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8EA080-3BC5-0D4A-8D97-5307970569EB}"/>
              </a:ext>
            </a:extLst>
          </p:cNvPr>
          <p:cNvGrpSpPr/>
          <p:nvPr/>
        </p:nvGrpSpPr>
        <p:grpSpPr>
          <a:xfrm>
            <a:off x="355600" y="4151311"/>
            <a:ext cx="1016000" cy="381000"/>
            <a:chOff x="342900" y="2451100"/>
            <a:chExt cx="1016000" cy="381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FAF21F-DC42-CA4D-86B3-A60626B6BCDD}"/>
                </a:ext>
              </a:extLst>
            </p:cNvPr>
            <p:cNvSpPr/>
            <p:nvPr/>
          </p:nvSpPr>
          <p:spPr>
            <a:xfrm>
              <a:off x="342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C5690A-9CBD-2247-9A89-294F30B7AD37}"/>
                </a:ext>
              </a:extLst>
            </p:cNvPr>
            <p:cNvSpPr/>
            <p:nvPr/>
          </p:nvSpPr>
          <p:spPr>
            <a:xfrm>
              <a:off x="977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CD1E72C-EB70-7A4C-89E8-E9A6C8CAA449}"/>
              </a:ext>
            </a:extLst>
          </p:cNvPr>
          <p:cNvSpPr txBox="1"/>
          <p:nvPr/>
        </p:nvSpPr>
        <p:spPr>
          <a:xfrm>
            <a:off x="304800" y="1825624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Yes      No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0C7065-18FB-1A47-B60A-7E35FAA7E29C}"/>
              </a:ext>
            </a:extLst>
          </p:cNvPr>
          <p:cNvSpPr/>
          <p:nvPr/>
        </p:nvSpPr>
        <p:spPr>
          <a:xfrm>
            <a:off x="355600" y="26035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944F93-7A94-B945-8D74-6335694D5620}"/>
              </a:ext>
            </a:extLst>
          </p:cNvPr>
          <p:cNvSpPr/>
          <p:nvPr/>
        </p:nvSpPr>
        <p:spPr>
          <a:xfrm>
            <a:off x="990600" y="26035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CBB6C-8BA9-1D46-A375-94038C0EA264}"/>
              </a:ext>
            </a:extLst>
          </p:cNvPr>
          <p:cNvGrpSpPr/>
          <p:nvPr/>
        </p:nvGrpSpPr>
        <p:grpSpPr>
          <a:xfrm>
            <a:off x="355600" y="5508622"/>
            <a:ext cx="1016000" cy="381000"/>
            <a:chOff x="342900" y="2451100"/>
            <a:chExt cx="1016000" cy="381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1045C9-1472-2A44-9228-30ED2A113A30}"/>
                </a:ext>
              </a:extLst>
            </p:cNvPr>
            <p:cNvSpPr/>
            <p:nvPr/>
          </p:nvSpPr>
          <p:spPr>
            <a:xfrm>
              <a:off x="342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B0740B-8BD7-7044-8B23-34B0C64E9876}"/>
                </a:ext>
              </a:extLst>
            </p:cNvPr>
            <p:cNvSpPr/>
            <p:nvPr/>
          </p:nvSpPr>
          <p:spPr>
            <a:xfrm>
              <a:off x="977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715FFB-2003-6D4A-86E4-5A0E1DA64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818" y="225424"/>
            <a:ext cx="1346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9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6BB23-B8A0-1243-A8FF-DA2CF963D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5624"/>
            <a:ext cx="9372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can count on my coworkers assuming that we will have things in common that unite us.</a:t>
            </a:r>
          </a:p>
          <a:p>
            <a:pPr marL="0" indent="0"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can speak up within my work group and not worry that others will attribute something about what I said to my identity category (gender, race/ethnicity, sexual orientation, religion, disability status); instead, they will focus on the idea itself.</a:t>
            </a:r>
          </a:p>
          <a:p>
            <a:pPr marL="0" indent="0"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can trust that my behavior will be viewed as only my own and not representative of a wider group.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D30171-6388-334C-8A28-DE8BFB056BBE}"/>
              </a:ext>
            </a:extLst>
          </p:cNvPr>
          <p:cNvGrpSpPr/>
          <p:nvPr/>
        </p:nvGrpSpPr>
        <p:grpSpPr>
          <a:xfrm>
            <a:off x="355600" y="3783011"/>
            <a:ext cx="1016000" cy="381000"/>
            <a:chOff x="342900" y="2451100"/>
            <a:chExt cx="1016000" cy="381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196BD6-E338-3E4E-B854-8A88B115AD7B}"/>
                </a:ext>
              </a:extLst>
            </p:cNvPr>
            <p:cNvSpPr/>
            <p:nvPr/>
          </p:nvSpPr>
          <p:spPr>
            <a:xfrm>
              <a:off x="342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14A7A9-4331-B643-9940-7F9A8F930CE5}"/>
                </a:ext>
              </a:extLst>
            </p:cNvPr>
            <p:cNvSpPr/>
            <p:nvPr/>
          </p:nvSpPr>
          <p:spPr>
            <a:xfrm>
              <a:off x="977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9076BA1-FB32-0840-9937-96336A139B82}"/>
              </a:ext>
            </a:extLst>
          </p:cNvPr>
          <p:cNvSpPr txBox="1"/>
          <p:nvPr/>
        </p:nvSpPr>
        <p:spPr>
          <a:xfrm>
            <a:off x="304800" y="1825624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Yes      No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C3494-0FDC-A94C-8EA9-9BA4BCBAD1FD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443BEC-CC35-754B-97FC-9BF1945B326F}"/>
              </a:ext>
            </a:extLst>
          </p:cNvPr>
          <p:cNvSpPr txBox="1">
            <a:spLocks/>
          </p:cNvSpPr>
          <p:nvPr/>
        </p:nvSpPr>
        <p:spPr>
          <a:xfrm>
            <a:off x="83621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Ask Yourself (and others)…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8006D5-85BA-FE44-843F-75BFB26C8F39}"/>
              </a:ext>
            </a:extLst>
          </p:cNvPr>
          <p:cNvGrpSpPr/>
          <p:nvPr/>
        </p:nvGrpSpPr>
        <p:grpSpPr>
          <a:xfrm>
            <a:off x="355600" y="2194956"/>
            <a:ext cx="1016000" cy="381000"/>
            <a:chOff x="342900" y="2451100"/>
            <a:chExt cx="1016000" cy="381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FE7DAE-E41C-784C-B3ED-60429005275D}"/>
                </a:ext>
              </a:extLst>
            </p:cNvPr>
            <p:cNvSpPr/>
            <p:nvPr/>
          </p:nvSpPr>
          <p:spPr>
            <a:xfrm>
              <a:off x="342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41E73C-A36A-3541-A32A-65E8C798DD5D}"/>
                </a:ext>
              </a:extLst>
            </p:cNvPr>
            <p:cNvSpPr/>
            <p:nvPr/>
          </p:nvSpPr>
          <p:spPr>
            <a:xfrm>
              <a:off x="977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D86AF9-E093-704E-B4FE-B0D9501C9653}"/>
              </a:ext>
            </a:extLst>
          </p:cNvPr>
          <p:cNvGrpSpPr/>
          <p:nvPr/>
        </p:nvGrpSpPr>
        <p:grpSpPr>
          <a:xfrm>
            <a:off x="355600" y="5992811"/>
            <a:ext cx="1016000" cy="381000"/>
            <a:chOff x="342900" y="2451100"/>
            <a:chExt cx="1016000" cy="381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7E7AAB-C152-3948-9794-D026F1778412}"/>
                </a:ext>
              </a:extLst>
            </p:cNvPr>
            <p:cNvSpPr/>
            <p:nvPr/>
          </p:nvSpPr>
          <p:spPr>
            <a:xfrm>
              <a:off x="342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AB94E4D-8351-A142-A4BE-B9131DEDC95F}"/>
                </a:ext>
              </a:extLst>
            </p:cNvPr>
            <p:cNvSpPr/>
            <p:nvPr/>
          </p:nvSpPr>
          <p:spPr>
            <a:xfrm>
              <a:off x="977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C67355E-EC99-294E-8097-F15315455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918" y="200024"/>
            <a:ext cx="13081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15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2219A-0680-0E44-99B4-A72E341DB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5625"/>
            <a:ext cx="9372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can trust that I won't be talked over in a meeting, and I can speak up without being interrupted.</a:t>
            </a:r>
          </a:p>
          <a:p>
            <a:pPr marL="0" indent="0"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can challenge the status quo and be perceived positively as a potential leader.</a:t>
            </a:r>
          </a:p>
          <a:p>
            <a:pPr marL="0" indent="0"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can talk about what I did over the weekend without worrying about what it will reveal about 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FE9CA-7FBB-7345-84E3-B55B474B4216}"/>
              </a:ext>
            </a:extLst>
          </p:cNvPr>
          <p:cNvSpPr txBox="1"/>
          <p:nvPr/>
        </p:nvSpPr>
        <p:spPr>
          <a:xfrm>
            <a:off x="304800" y="1825624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Yes      No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171751-E342-F64F-818F-9FB57C1820D0}"/>
              </a:ext>
            </a:extLst>
          </p:cNvPr>
          <p:cNvGrpSpPr/>
          <p:nvPr/>
        </p:nvGrpSpPr>
        <p:grpSpPr>
          <a:xfrm>
            <a:off x="355600" y="2194956"/>
            <a:ext cx="1016000" cy="381000"/>
            <a:chOff x="342900" y="2451100"/>
            <a:chExt cx="1016000" cy="381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91B88A-7B82-C144-AF18-06A361FEE321}"/>
                </a:ext>
              </a:extLst>
            </p:cNvPr>
            <p:cNvSpPr/>
            <p:nvPr/>
          </p:nvSpPr>
          <p:spPr>
            <a:xfrm>
              <a:off x="342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9B3151-D7D0-D247-B8AC-BECB74EA8184}"/>
                </a:ext>
              </a:extLst>
            </p:cNvPr>
            <p:cNvSpPr/>
            <p:nvPr/>
          </p:nvSpPr>
          <p:spPr>
            <a:xfrm>
              <a:off x="977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7DF7F26-1CA6-2742-B30A-58E0DA9BDE97}"/>
              </a:ext>
            </a:extLst>
          </p:cNvPr>
          <p:cNvGrpSpPr/>
          <p:nvPr/>
        </p:nvGrpSpPr>
        <p:grpSpPr>
          <a:xfrm>
            <a:off x="355600" y="3429000"/>
            <a:ext cx="1016000" cy="381000"/>
            <a:chOff x="342900" y="2451100"/>
            <a:chExt cx="1016000" cy="381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B37926-E22B-5743-9D02-CCC98A89E113}"/>
                </a:ext>
              </a:extLst>
            </p:cNvPr>
            <p:cNvSpPr/>
            <p:nvPr/>
          </p:nvSpPr>
          <p:spPr>
            <a:xfrm>
              <a:off x="342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F7A898-7058-4C4B-80D2-C26E969C5EBF}"/>
                </a:ext>
              </a:extLst>
            </p:cNvPr>
            <p:cNvSpPr/>
            <p:nvPr/>
          </p:nvSpPr>
          <p:spPr>
            <a:xfrm>
              <a:off x="977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27E52E-25C1-D449-8D19-60623EDD23FD}"/>
              </a:ext>
            </a:extLst>
          </p:cNvPr>
          <p:cNvGrpSpPr/>
          <p:nvPr/>
        </p:nvGrpSpPr>
        <p:grpSpPr>
          <a:xfrm>
            <a:off x="355600" y="4823856"/>
            <a:ext cx="1016000" cy="381000"/>
            <a:chOff x="342900" y="2451100"/>
            <a:chExt cx="1016000" cy="381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A9C305-7A12-2740-ACC6-36F2B61780E2}"/>
                </a:ext>
              </a:extLst>
            </p:cNvPr>
            <p:cNvSpPr/>
            <p:nvPr/>
          </p:nvSpPr>
          <p:spPr>
            <a:xfrm>
              <a:off x="342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2528D5-800E-2447-8780-A9A5DFEEE670}"/>
                </a:ext>
              </a:extLst>
            </p:cNvPr>
            <p:cNvSpPr/>
            <p:nvPr/>
          </p:nvSpPr>
          <p:spPr>
            <a:xfrm>
              <a:off x="977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4B3F2E9-6EC9-A24A-B989-ED18563B4189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12B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5FC88B0-0624-EA44-89EE-A11F1A5311EC}"/>
              </a:ext>
            </a:extLst>
          </p:cNvPr>
          <p:cNvSpPr txBox="1">
            <a:spLocks/>
          </p:cNvSpPr>
          <p:nvPr/>
        </p:nvSpPr>
        <p:spPr>
          <a:xfrm>
            <a:off x="83621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Ask Yourself (and others)…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9CD88A-A5C5-A045-AF82-3554590C3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518" y="215106"/>
            <a:ext cx="13335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A222A-F85C-474F-8901-0B65AB7F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5625"/>
            <a:ext cx="9372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can trust that my peers and colleagues assume I have earned my position through my abilities.</a:t>
            </a:r>
          </a:p>
          <a:p>
            <a:pPr marL="0" indent="0"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can mention my family responsibilities without being perceived as a less valuable contributor.</a:t>
            </a:r>
          </a:p>
          <a:p>
            <a:pPr marL="0" indent="0"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can trust that I will get credit for my ideas and contributions.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37EB4E-7416-F241-8DA7-BEBD67E87D4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FA6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E61991-FA37-7E4F-AF51-0F644A44B1DF}"/>
              </a:ext>
            </a:extLst>
          </p:cNvPr>
          <p:cNvSpPr txBox="1">
            <a:spLocks/>
          </p:cNvSpPr>
          <p:nvPr/>
        </p:nvSpPr>
        <p:spPr>
          <a:xfrm>
            <a:off x="83621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Ask Yourself (and others)…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37807-DCF9-4843-9E18-8EC10E5A0266}"/>
              </a:ext>
            </a:extLst>
          </p:cNvPr>
          <p:cNvSpPr txBox="1"/>
          <p:nvPr/>
        </p:nvSpPr>
        <p:spPr>
          <a:xfrm>
            <a:off x="304800" y="1825624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Yes      No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53B622-2173-1D4D-930D-992DB7C87D84}"/>
              </a:ext>
            </a:extLst>
          </p:cNvPr>
          <p:cNvGrpSpPr/>
          <p:nvPr/>
        </p:nvGrpSpPr>
        <p:grpSpPr>
          <a:xfrm>
            <a:off x="355600" y="2194956"/>
            <a:ext cx="1016000" cy="381000"/>
            <a:chOff x="342900" y="2451100"/>
            <a:chExt cx="1016000" cy="381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3F8886-F2F6-6649-AB3E-6098FB2DD834}"/>
                </a:ext>
              </a:extLst>
            </p:cNvPr>
            <p:cNvSpPr/>
            <p:nvPr/>
          </p:nvSpPr>
          <p:spPr>
            <a:xfrm>
              <a:off x="342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9DCB7B-2D11-8342-9515-125B5CE40E18}"/>
                </a:ext>
              </a:extLst>
            </p:cNvPr>
            <p:cNvSpPr/>
            <p:nvPr/>
          </p:nvSpPr>
          <p:spPr>
            <a:xfrm>
              <a:off x="977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29D3FD-1685-F34D-9967-D8D763E143CC}"/>
              </a:ext>
            </a:extLst>
          </p:cNvPr>
          <p:cNvGrpSpPr/>
          <p:nvPr/>
        </p:nvGrpSpPr>
        <p:grpSpPr>
          <a:xfrm>
            <a:off x="355600" y="3528456"/>
            <a:ext cx="1016000" cy="381000"/>
            <a:chOff x="342900" y="2451100"/>
            <a:chExt cx="1016000" cy="381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D4FC78-7BD2-604F-A75C-8CE318EC0515}"/>
                </a:ext>
              </a:extLst>
            </p:cNvPr>
            <p:cNvSpPr/>
            <p:nvPr/>
          </p:nvSpPr>
          <p:spPr>
            <a:xfrm>
              <a:off x="342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4BA7CC-FFBD-E640-8953-38F2893BC288}"/>
                </a:ext>
              </a:extLst>
            </p:cNvPr>
            <p:cNvSpPr/>
            <p:nvPr/>
          </p:nvSpPr>
          <p:spPr>
            <a:xfrm>
              <a:off x="977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A5ABB9-63CC-334D-9438-39AD618EE875}"/>
              </a:ext>
            </a:extLst>
          </p:cNvPr>
          <p:cNvGrpSpPr/>
          <p:nvPr/>
        </p:nvGrpSpPr>
        <p:grpSpPr>
          <a:xfrm>
            <a:off x="355600" y="4848144"/>
            <a:ext cx="1016000" cy="381000"/>
            <a:chOff x="342900" y="2451100"/>
            <a:chExt cx="1016000" cy="381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2F20EE-88D5-FB41-904C-35E922BD66AA}"/>
                </a:ext>
              </a:extLst>
            </p:cNvPr>
            <p:cNvSpPr/>
            <p:nvPr/>
          </p:nvSpPr>
          <p:spPr>
            <a:xfrm>
              <a:off x="342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B63019-2E6D-9042-BE49-2F3AC1BB14F2}"/>
                </a:ext>
              </a:extLst>
            </p:cNvPr>
            <p:cNvSpPr/>
            <p:nvPr/>
          </p:nvSpPr>
          <p:spPr>
            <a:xfrm>
              <a:off x="977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53C096-406C-C743-B060-BA548FD4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0" y="227806"/>
            <a:ext cx="1270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69209-58A0-5745-AA64-58ECF8156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5624"/>
            <a:ext cx="9372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feel comfortable asking questions or asking for help because my coworkers assume that I am competent.</a:t>
            </a:r>
          </a:p>
          <a:p>
            <a:pPr marL="0" indent="0"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can choose not to participate in "housekeeping" efforts, such as organizing team social functions or workspace clean-up efforts, without feeling pressure from my peers over it.</a:t>
            </a:r>
          </a:p>
          <a:p>
            <a:pPr marL="0" indent="0"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can feel comfortable being my preferred self, showing my true personality, at work without worrying that people will judge me negatively for 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899DA-B9E7-FF45-8959-CB09EBECF380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556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ED389F-645B-8A46-9906-3DD9A9465059}"/>
              </a:ext>
            </a:extLst>
          </p:cNvPr>
          <p:cNvSpPr txBox="1">
            <a:spLocks/>
          </p:cNvSpPr>
          <p:nvPr/>
        </p:nvSpPr>
        <p:spPr>
          <a:xfrm>
            <a:off x="83621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Ask Yourself (and others)…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D8B40-4C52-2644-89B6-2E5C44FB4D41}"/>
              </a:ext>
            </a:extLst>
          </p:cNvPr>
          <p:cNvSpPr txBox="1"/>
          <p:nvPr/>
        </p:nvSpPr>
        <p:spPr>
          <a:xfrm>
            <a:off x="304800" y="1825624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Yes      No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24FFCC-2120-B240-BBE6-983BD005CAEB}"/>
              </a:ext>
            </a:extLst>
          </p:cNvPr>
          <p:cNvGrpSpPr/>
          <p:nvPr/>
        </p:nvGrpSpPr>
        <p:grpSpPr>
          <a:xfrm>
            <a:off x="355600" y="2194956"/>
            <a:ext cx="1016000" cy="381000"/>
            <a:chOff x="342900" y="2451100"/>
            <a:chExt cx="1016000" cy="381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460212-6052-F64A-AFB7-707EF99F8C0E}"/>
                </a:ext>
              </a:extLst>
            </p:cNvPr>
            <p:cNvSpPr/>
            <p:nvPr/>
          </p:nvSpPr>
          <p:spPr>
            <a:xfrm>
              <a:off x="342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F6532B-173F-8B46-941F-3FA5521D3D03}"/>
                </a:ext>
              </a:extLst>
            </p:cNvPr>
            <p:cNvSpPr/>
            <p:nvPr/>
          </p:nvSpPr>
          <p:spPr>
            <a:xfrm>
              <a:off x="977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72A8F1-516B-C649-B695-ED0995047BA8}"/>
              </a:ext>
            </a:extLst>
          </p:cNvPr>
          <p:cNvGrpSpPr/>
          <p:nvPr/>
        </p:nvGrpSpPr>
        <p:grpSpPr>
          <a:xfrm>
            <a:off x="355600" y="3744356"/>
            <a:ext cx="1016000" cy="381000"/>
            <a:chOff x="342900" y="2451100"/>
            <a:chExt cx="1016000" cy="381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33A3B0-CF64-B34F-9B4C-6707512A1C3E}"/>
                </a:ext>
              </a:extLst>
            </p:cNvPr>
            <p:cNvSpPr/>
            <p:nvPr/>
          </p:nvSpPr>
          <p:spPr>
            <a:xfrm>
              <a:off x="342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EEE191-952B-0E49-8AE4-10CCEE2A27B3}"/>
                </a:ext>
              </a:extLst>
            </p:cNvPr>
            <p:cNvSpPr/>
            <p:nvPr/>
          </p:nvSpPr>
          <p:spPr>
            <a:xfrm>
              <a:off x="977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B57649-E41C-334F-9090-96B6F27DC1B4}"/>
              </a:ext>
            </a:extLst>
          </p:cNvPr>
          <p:cNvGrpSpPr/>
          <p:nvPr/>
        </p:nvGrpSpPr>
        <p:grpSpPr>
          <a:xfrm>
            <a:off x="355600" y="5776356"/>
            <a:ext cx="1016000" cy="381000"/>
            <a:chOff x="342900" y="2451100"/>
            <a:chExt cx="1016000" cy="381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9FD3CE-EBF7-9947-BBF1-C5BCCC4CEA64}"/>
                </a:ext>
              </a:extLst>
            </p:cNvPr>
            <p:cNvSpPr/>
            <p:nvPr/>
          </p:nvSpPr>
          <p:spPr>
            <a:xfrm>
              <a:off x="342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7B7B1D-9AD8-6C41-900D-B983F64F901B}"/>
                </a:ext>
              </a:extLst>
            </p:cNvPr>
            <p:cNvSpPr/>
            <p:nvPr/>
          </p:nvSpPr>
          <p:spPr>
            <a:xfrm>
              <a:off x="977900" y="2451100"/>
              <a:ext cx="3810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361FE1E-A997-BB4A-8169-7E2566EB6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700" y="200024"/>
            <a:ext cx="1384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8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F6A02-726F-3D4C-A303-EBCEDD4C2DB0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4EEC55-EA4D-DD40-83A0-37749113B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767" y="17015"/>
            <a:ext cx="1447607" cy="1823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F8FEC4-CED4-1948-951F-4600611D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Let’s Create a Safe Environment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781D7F-7869-1E4E-8BD5-591E089AAB0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present</a:t>
            </a:r>
          </a:p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open-minded and curious</a:t>
            </a:r>
          </a:p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Notice and let go of defensive or protective responses</a:t>
            </a:r>
          </a:p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compassionate</a:t>
            </a:r>
          </a:p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humble</a:t>
            </a:r>
          </a:p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Recognize looking inward is hard, but worth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41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FEB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Addressing Unconscious Bias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9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sure employees understand exactly what unconscious bias is, when it happens, and the ways it can impact your business decisions. 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 a step-by-step plan for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addressing unconscious bias in your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firm along with ways to increase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diversity and become truly inclusive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equitable. 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E0328C9-8403-6743-A82C-3C2D66DD1F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745" y="3905250"/>
            <a:ext cx="4790273" cy="2952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BF80A-CBD1-324D-A21A-69FF44338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100" y="200025"/>
            <a:ext cx="12319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90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F7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Addressing Unconscious Bias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883900" cy="49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Train employees on how to recognize behavior that needs to be challenged and highlights actionable steps for employees to take.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Often this has more impact when someone outside the firm does the training.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Create a workplace where employees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encouraged to speak freely and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they are open to discussion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without judgment.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topic of unconscious bias is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important in itself, but the overall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effect it has on your firm’s culture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 critically important. 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C25F560-D7E4-BA4C-8EC2-94AF2E2C6A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745" y="3905250"/>
            <a:ext cx="4790273" cy="295275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FDA3539-61F1-FC46-B00D-03EDEBDEB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618" y="215106"/>
            <a:ext cx="1422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0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ED4FB5-6DBD-234E-88BB-FCB47A100D8D}"/>
              </a:ext>
            </a:extLst>
          </p:cNvPr>
          <p:cNvSpPr/>
          <p:nvPr/>
        </p:nvSpPr>
        <p:spPr>
          <a:xfrm>
            <a:off x="1066800" y="3835400"/>
            <a:ext cx="10591800" cy="2832100"/>
          </a:xfrm>
          <a:prstGeom prst="rect">
            <a:avLst/>
          </a:prstGeom>
          <a:solidFill>
            <a:srgbClr val="556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51577-7D38-FD46-A79F-B16BBB1A1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1CEF2-4788-1340-9BD8-42502138D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8075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Consider implementing blind hiring where portions of the resume that can identify the race, sex and other identifying features of the applicant are hidden until the time of the interview.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According to </a:t>
            </a:r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landmark study by the National Bureau of Economic Research</a:t>
            </a:r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all else being equal, resumes with “white-sounding” names (the study suggests “Emily Walsh” and “Greg Baker”) got nearly </a:t>
            </a:r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50 percent more callbacks </a:t>
            </a:r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 those with “black-sounding” names (the study suggests “Lakisha Washington” and “Jamal Jones”). Moreover, </a:t>
            </a:r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2014 study</a:t>
            </a:r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published in the </a:t>
            </a:r>
            <a:r>
              <a:rPr lang="en-US" i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Proceedings of the National Academy of Sciences </a:t>
            </a:r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found that managers of both sexes were twice as likely to hire a man as a woman.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FDDAA7-D198-7441-9412-5E775DC09E27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318FCA-1693-1149-A110-352DF3BEC626}"/>
              </a:ext>
            </a:extLst>
          </p:cNvPr>
          <p:cNvSpPr txBox="1">
            <a:spLocks/>
          </p:cNvSpPr>
          <p:nvPr/>
        </p:nvSpPr>
        <p:spPr>
          <a:xfrm>
            <a:off x="836217" y="4286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Addressing Unconscious Bias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D66F61-474C-4B4F-8F73-6AA00BB31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4700" y="215106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87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14D2-1C0C-234A-B287-C8E55E0B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12B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Overcoming Unconscious Bias</a:t>
            </a:r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9CEABA2B-EE89-3742-8CB4-31E8585A6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718" y="4305300"/>
            <a:ext cx="5067300" cy="25527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Bias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 Implicit Association Test developed by Harvard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www.implicit.harvard.edu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tool identifies patterns including similarities in the people you socialize with or tend to hire.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Patterns don’t automatically indicate bias,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if you see a pattern, it would be wise it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examine it further. 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D2252FC-4798-7B44-9426-29BA20177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018" y="200023"/>
            <a:ext cx="1270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49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14D2-1C0C-234A-B287-C8E55E0B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FA6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Overcoming Unconscious Bias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Become More Self-Aware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you basing decisions on snap judgements? 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can’t keep thoughts from surfacing,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you don’t have to continue that line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thinking. 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Pause your thoughts and examine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better understand where they’re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coming from and why. 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Practicing this will help you become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self-aware and question your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judgements will become second nature.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4A4D5E7-FA3D-EC43-967B-BCC37984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000" y="3022599"/>
            <a:ext cx="4803018" cy="3820161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4284A0-F31C-8F43-91F0-795266BAD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518" y="210185"/>
            <a:ext cx="1333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88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14D2-1C0C-234A-B287-C8E55E0B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556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Overcoming Unconscious Bias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Educate Yourself &amp; Others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all have unconscious biases; it is important for firms to train their team members on how to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and overcome it.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understanding how others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think and reinforcing positive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behaviors, we can create a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fair, inclusive and equitable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firm.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BDCCD8CE-8600-504C-AC3C-444DF31D2E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712" y="3035808"/>
            <a:ext cx="5733288" cy="38221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40D5A6-BA86-A648-B0BE-B3957F9DB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818" y="200023"/>
            <a:ext cx="13462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39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14D2-1C0C-234A-B287-C8E55E0B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FEB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Overcoming Unconscious Bias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Branch Out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you find that a particular group makes you uncomfortable, make a conscious effort to learn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about that group.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Expose yourself to positive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images and other info related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that group.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open to change.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FEC841-01F0-F14A-8886-67E6463135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538" y="3035809"/>
            <a:ext cx="5740462" cy="38221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BFD1A5-7BF8-7F4A-B6DE-47AA12C2E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718" y="200023"/>
            <a:ext cx="1384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39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F7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Remove Bias In Performance Reviews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10643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difficult for team managers to reliably rate their employees.</a:t>
            </a: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10AF51-F0F3-BC4E-B637-525183D8B1DB}"/>
              </a:ext>
            </a:extLst>
          </p:cNvPr>
          <p:cNvSpPr/>
          <p:nvPr/>
        </p:nvSpPr>
        <p:spPr>
          <a:xfrm>
            <a:off x="1361015" y="3746500"/>
            <a:ext cx="2873829" cy="2873829"/>
          </a:xfrm>
          <a:prstGeom prst="ellipse">
            <a:avLst/>
          </a:prstGeom>
          <a:solidFill>
            <a:srgbClr val="12B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D2CA7-E3C3-4D40-BD57-0BEF86A57DB9}"/>
              </a:ext>
            </a:extLst>
          </p:cNvPr>
          <p:cNvSpPr txBox="1"/>
          <p:nvPr/>
        </p:nvSpPr>
        <p:spPr>
          <a:xfrm>
            <a:off x="1798296" y="4398584"/>
            <a:ext cx="1999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PT Serif" panose="020A0603040505020204" pitchFamily="18" charset="77"/>
              </a:rPr>
              <a:t>1/3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132012-86D9-DC44-917A-01F9EEFAF42A}"/>
              </a:ext>
            </a:extLst>
          </p:cNvPr>
          <p:cNvSpPr txBox="1"/>
          <p:nvPr/>
        </p:nvSpPr>
        <p:spPr>
          <a:xfrm>
            <a:off x="289414" y="2522118"/>
            <a:ext cx="5042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Only 1/3 of employees who score high in their performance reviews are the organization’s top contributors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27D4EF-CD8F-384B-88F5-00DB8485D7CA}"/>
              </a:ext>
            </a:extLst>
          </p:cNvPr>
          <p:cNvSpPr txBox="1"/>
          <p:nvPr/>
        </p:nvSpPr>
        <p:spPr>
          <a:xfrm>
            <a:off x="6954349" y="2522117"/>
            <a:ext cx="5042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61% of a performance review rating is a reflection of the manager, not the employee.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65DB63-D5C0-CD4D-969F-8A95561D561D}"/>
              </a:ext>
            </a:extLst>
          </p:cNvPr>
          <p:cNvSpPr/>
          <p:nvPr/>
        </p:nvSpPr>
        <p:spPr>
          <a:xfrm>
            <a:off x="7957158" y="3746500"/>
            <a:ext cx="2873829" cy="2873829"/>
          </a:xfrm>
          <a:prstGeom prst="ellipse">
            <a:avLst/>
          </a:prstGeom>
          <a:solidFill>
            <a:srgbClr val="FEB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4F4BA-113F-A64E-A72A-9A62ECB1EBFA}"/>
              </a:ext>
            </a:extLst>
          </p:cNvPr>
          <p:cNvSpPr txBox="1"/>
          <p:nvPr/>
        </p:nvSpPr>
        <p:spPr>
          <a:xfrm>
            <a:off x="8165839" y="4398584"/>
            <a:ext cx="26196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PT Serif" panose="020A0603040505020204" pitchFamily="18" charset="77"/>
              </a:rPr>
              <a:t>61%</a:t>
            </a: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BEE663-27CB-7846-8175-C8A32FEB9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693" y="237671"/>
            <a:ext cx="1346200" cy="1600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338550D-D851-054C-A712-930E4C5BE4BF}"/>
              </a:ext>
            </a:extLst>
          </p:cNvPr>
          <p:cNvSpPr txBox="1"/>
          <p:nvPr/>
        </p:nvSpPr>
        <p:spPr>
          <a:xfrm>
            <a:off x="4672125" y="4001294"/>
            <a:ext cx="287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various biases that impact performance reviews is called the 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idiosyncratic rater effect (IRE)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59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IRE: </a:t>
            </a:r>
            <a:r>
              <a:rPr lang="en-US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Halo Effect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9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Occurs when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impression of someone is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skewed by one positive trait, leading us to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generalizations about them as a whole.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Example: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an employee is outgoing and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easy to get along with, their manager may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unintentionally ignore that they have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consistently failed to job requirements.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 descr="A picture containing person, hair&#10;&#10;Description automatically generated">
            <a:extLst>
              <a:ext uri="{FF2B5EF4-FFF2-40B4-BE49-F238E27FC236}">
                <a16:creationId xmlns:a16="http://schemas.microsoft.com/office/drawing/2014/main" id="{A1E412EB-25D3-804F-A338-C3F9E7E66E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948543" y="2171278"/>
            <a:ext cx="3241475" cy="471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0F3E17-52B5-6841-96A6-385D4474D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918" y="200025"/>
            <a:ext cx="13081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26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12B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IRE: </a:t>
            </a:r>
            <a:r>
              <a:rPr lang="en-US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Halo Effect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9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Overcome: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 an evaluation matrix that encourages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managers to look at a broad range of traits and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skills &amp; weight them evenly.</a:t>
            </a: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tools to track common (or commonly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overlooked) concerns, like attendance or missed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deadlines. </a:t>
            </a: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Embrace the bias by helping managers develop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soft skills so they can help their employees use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their strengths to overcome their weaknesses.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 descr="A picture containing person, hair&#10;&#10;Description automatically generated">
            <a:extLst>
              <a:ext uri="{FF2B5EF4-FFF2-40B4-BE49-F238E27FC236}">
                <a16:creationId xmlns:a16="http://schemas.microsoft.com/office/drawing/2014/main" id="{4C402456-99DF-A14A-A011-6BA87AA44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948543" y="2171278"/>
            <a:ext cx="3241475" cy="4711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B24216-8072-1249-ADC2-3DA052E0C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0" y="200025"/>
            <a:ext cx="13335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8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2B46C8-F102-BB45-BF5D-681652A55377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2B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4CF7F0-93B9-494C-989E-C7271AEE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Have You Ever Heard…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D538D8-9585-214D-9387-2E05215104CF}"/>
              </a:ext>
            </a:extLst>
          </p:cNvPr>
          <p:cNvSpPr/>
          <p:nvPr/>
        </p:nvSpPr>
        <p:spPr>
          <a:xfrm>
            <a:off x="783220" y="2055813"/>
            <a:ext cx="3541853" cy="2261544"/>
          </a:xfrm>
          <a:prstGeom prst="rect">
            <a:avLst/>
          </a:prstGeom>
          <a:solidFill>
            <a:srgbClr val="F7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don’t see color at our firm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EAA867-F3A5-4740-AB4E-FB86F1AB63E0}"/>
              </a:ext>
            </a:extLst>
          </p:cNvPr>
          <p:cNvSpPr/>
          <p:nvPr/>
        </p:nvSpPr>
        <p:spPr>
          <a:xfrm>
            <a:off x="4325073" y="2055813"/>
            <a:ext cx="3541853" cy="2261544"/>
          </a:xfrm>
          <a:prstGeom prst="rect">
            <a:avLst/>
          </a:prstGeom>
          <a:solidFill>
            <a:srgbClr val="FEB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haven’t seen or heard anything myself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CB716A-FC6C-6940-B9EA-E41D711E7658}"/>
              </a:ext>
            </a:extLst>
          </p:cNvPr>
          <p:cNvSpPr/>
          <p:nvPr/>
        </p:nvSpPr>
        <p:spPr>
          <a:xfrm>
            <a:off x="4325073" y="4317357"/>
            <a:ext cx="3541853" cy="2261544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know this stuff happens, but it’s not that bad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340AA4-EA38-F54E-B824-301028A146DF}"/>
              </a:ext>
            </a:extLst>
          </p:cNvPr>
          <p:cNvSpPr/>
          <p:nvPr/>
        </p:nvSpPr>
        <p:spPr>
          <a:xfrm>
            <a:off x="783219" y="4317357"/>
            <a:ext cx="3541853" cy="2261544"/>
          </a:xfrm>
          <a:prstGeom prst="rect">
            <a:avLst/>
          </a:prstGeom>
          <a:solidFill>
            <a:srgbClr val="556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is all blown out of proportion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96B9CA-A9D0-A84C-B71D-C2E3C7E95CD6}"/>
              </a:ext>
            </a:extLst>
          </p:cNvPr>
          <p:cNvSpPr/>
          <p:nvPr/>
        </p:nvSpPr>
        <p:spPr>
          <a:xfrm>
            <a:off x="7866926" y="2055813"/>
            <a:ext cx="3541853" cy="2261544"/>
          </a:xfrm>
          <a:prstGeom prst="rect">
            <a:avLst/>
          </a:prstGeom>
          <a:solidFill>
            <a:srgbClr val="12B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Minority candidates aren’t as qualified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56EE7E-CAE8-9740-B6C5-0F5B115A0F57}"/>
              </a:ext>
            </a:extLst>
          </p:cNvPr>
          <p:cNvSpPr/>
          <p:nvPr/>
        </p:nvSpPr>
        <p:spPr>
          <a:xfrm>
            <a:off x="7866925" y="4317357"/>
            <a:ext cx="3541853" cy="2261544"/>
          </a:xfrm>
          <a:prstGeom prst="rect">
            <a:avLst/>
          </a:prstGeom>
          <a:solidFill>
            <a:srgbClr val="FA6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have diversity, but minority employees just don’t stay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73B30D-FCF7-1C43-B663-A5B4449A2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125" y="188788"/>
            <a:ext cx="13335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31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FA6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IRE: </a:t>
            </a:r>
            <a:r>
              <a:rPr lang="en-US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Horns Effect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9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Occurs when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focus on a negative trait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you allow that to overshadow the many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traits a person may have. 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Example: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manager values a clean work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area and a peaceful environment while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working, but their employee is messy and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boisterous. This may produce an unfair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evaluation (especially without specific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workplace guidelines). </a:t>
            </a:r>
          </a:p>
        </p:txBody>
      </p:sp>
      <p:pic>
        <p:nvPicPr>
          <p:cNvPr id="13" name="Picture 12" descr="A picture containing person, hair&#10;&#10;Description automatically generated">
            <a:extLst>
              <a:ext uri="{FF2B5EF4-FFF2-40B4-BE49-F238E27FC236}">
                <a16:creationId xmlns:a16="http://schemas.microsoft.com/office/drawing/2014/main" id="{7387E64A-73FB-9D41-AEEE-292CB1A2BA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4598" y="2148840"/>
            <a:ext cx="3405420" cy="4709160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3794D35-BFBD-124E-BFD9-477776154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018" y="225425"/>
            <a:ext cx="1270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06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556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IRE: </a:t>
            </a:r>
            <a:r>
              <a:rPr lang="en-US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Horns Effect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9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Overcome: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Look at positive traits first; this will help put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negative traits in proper perspective.</a:t>
            </a: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 an evaluation matrix that encourages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managers to look at a broad range of traits and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skills &amp; weight them evenly.</a:t>
            </a: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managers the soft skills to develop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employee weaknesses into strengths.</a:t>
            </a:r>
          </a:p>
        </p:txBody>
      </p:sp>
      <p:pic>
        <p:nvPicPr>
          <p:cNvPr id="7" name="Picture 6" descr="A picture containing person, hair&#10;&#10;Description automatically generated">
            <a:extLst>
              <a:ext uri="{FF2B5EF4-FFF2-40B4-BE49-F238E27FC236}">
                <a16:creationId xmlns:a16="http://schemas.microsoft.com/office/drawing/2014/main" id="{A392C25C-871D-DF41-91BF-21369B72E5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4598" y="2148840"/>
            <a:ext cx="3405420" cy="4709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CBDE26-2203-6A40-8050-6B8213FE7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718" y="200025"/>
            <a:ext cx="1384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65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FEB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IRE: </a:t>
            </a:r>
            <a:r>
              <a:rPr lang="en-US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Recency Bias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9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Occurs when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people tend to emphasize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very recent events or observations instead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looking at events over time. 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Example: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manager may place the primary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 on recent mistakes (or successes)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rather than aggregating performance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throughout the year. </a:t>
            </a:r>
          </a:p>
        </p:txBody>
      </p:sp>
      <p:pic>
        <p:nvPicPr>
          <p:cNvPr id="12" name="Picture 11" descr="A picture containing green, sandglass&#10;&#10;Description automatically generated">
            <a:extLst>
              <a:ext uri="{FF2B5EF4-FFF2-40B4-BE49-F238E27FC236}">
                <a16:creationId xmlns:a16="http://schemas.microsoft.com/office/drawing/2014/main" id="{AEE6CE17-E393-CD47-8E83-0ECBB757D7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626" y="2176498"/>
            <a:ext cx="3136392" cy="4706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E4412C-59E9-5E49-BFAF-C4A3779C9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118" y="200025"/>
            <a:ext cx="12319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40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14D2-1C0C-234A-B287-C8E55E0B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F7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IRE: </a:t>
            </a:r>
            <a:r>
              <a:rPr lang="en-US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Recency Bias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9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Overcome: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Have managers hold weekly or monthly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one-on-one with a clear goal.</a:t>
            </a: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Document these short meetings so well that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can replace or augment your annual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 review process.</a:t>
            </a: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Frequent check-ins encourage managers to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 on improving present and recent realities.</a:t>
            </a:r>
          </a:p>
        </p:txBody>
      </p:sp>
      <p:pic>
        <p:nvPicPr>
          <p:cNvPr id="7" name="Picture 6" descr="A picture containing green, sandglass&#10;&#10;Description automatically generated">
            <a:extLst>
              <a:ext uri="{FF2B5EF4-FFF2-40B4-BE49-F238E27FC236}">
                <a16:creationId xmlns:a16="http://schemas.microsoft.com/office/drawing/2014/main" id="{A0E7D1D8-E995-1040-AE66-8489DF1AFE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626" y="2176498"/>
            <a:ext cx="3136392" cy="470648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53F6003-C544-A24F-8DBE-224297BCA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618" y="215106"/>
            <a:ext cx="1422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14D2-1C0C-234A-B287-C8E55E0B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IRE: </a:t>
            </a:r>
            <a:r>
              <a:rPr lang="en-US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Similarity Bias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21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Occurs because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people are more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likely to imitate cultural models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 are similar to that person,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based on specific traits.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Example: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Hiring someone because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could be fun to work with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won’t necessarily yield a productive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 environment or even a good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employee. A company that lacks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diversity limits their innovation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growth. </a:t>
            </a:r>
          </a:p>
        </p:txBody>
      </p:sp>
      <p:pic>
        <p:nvPicPr>
          <p:cNvPr id="12" name="Picture 11" descr="A picture containing person, cup, drink, drinking&#10;&#10;Description automatically generated">
            <a:extLst>
              <a:ext uri="{FF2B5EF4-FFF2-40B4-BE49-F238E27FC236}">
                <a16:creationId xmlns:a16="http://schemas.microsoft.com/office/drawing/2014/main" id="{F5819596-FF8E-7944-9E41-77BA717335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1221" y="2148840"/>
            <a:ext cx="5188797" cy="4709160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476194-BF24-2E44-B29F-ABE4BF50C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700" y="200024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58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12B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IRE: </a:t>
            </a:r>
            <a:r>
              <a:rPr lang="en-US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Similarity Bias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9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Overcome: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Recognize that no one is perfect.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Include a pros and cons list as an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element of your performance reviews.</a:t>
            </a: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 a culture that encourages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managers to diversify their team’s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personalities.</a:t>
            </a: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Follow a strict framework and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standardized structure for big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conversations.</a:t>
            </a:r>
          </a:p>
        </p:txBody>
      </p:sp>
      <p:pic>
        <p:nvPicPr>
          <p:cNvPr id="7" name="Picture 6" descr="A picture containing person, cup, drink, drinking&#10;&#10;Description automatically generated">
            <a:extLst>
              <a:ext uri="{FF2B5EF4-FFF2-40B4-BE49-F238E27FC236}">
                <a16:creationId xmlns:a16="http://schemas.microsoft.com/office/drawing/2014/main" id="{DC212B55-22B9-8643-827C-EB514EBC58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1221" y="2148840"/>
            <a:ext cx="5188797" cy="470916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D16F5B-08AF-F143-946C-E1920590B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018" y="200025"/>
            <a:ext cx="1270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71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FA6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IRE: </a:t>
            </a:r>
            <a:r>
              <a:rPr lang="en-US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Contrast Bias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9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Occurs because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people mentally upgrade or downgrade a person when comparing to a contrasting person. 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Example: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manager compares an employee’s performance to other employees rather than an established company standard, giving a poor evaluation to an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employee meeting goals because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another employee went beyond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standard.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27A3B-2647-014A-BD23-8C17D3AE21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5370" y="4243669"/>
            <a:ext cx="5184648" cy="2614331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53F2A8-229B-CE4A-9120-27CA59ACB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518" y="191666"/>
            <a:ext cx="1333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03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556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IRE: </a:t>
            </a:r>
            <a:r>
              <a:rPr lang="en-US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Contrast Bias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9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Overcome: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Create customized evaluations based on each job description. </a:t>
            </a: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Adjust written evaluation questions to compare the employee to the job description.</a:t>
            </a: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Compare current performance to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previous performance, looking for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improvements and progress toward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goals.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B2BE11-9CBF-BE42-B97A-E28081A082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5370" y="4243669"/>
            <a:ext cx="5184648" cy="2614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905DBA-62D8-054A-8EC3-1DB20077D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800" y="200025"/>
            <a:ext cx="13462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08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14D2-1C0C-234A-B287-C8E55E0B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E6F642-E535-4D40-B72C-594EEFDD183B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FEB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62AAE7-6F26-9149-B314-BAE9A1285979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Idiosyncratic Rater Effect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2899-A9DF-CA49-B173-F18EF08220F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9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nearly impossible to eliminate Idiosyncratic Rater Effect from your performance management system.</a:t>
            </a:r>
          </a:p>
          <a:p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you can design your system to accommodate those bases and work to minimize their impacts.</a:t>
            </a:r>
          </a:p>
          <a:p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Coach Best Practices: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can be a great first step in eliminating biases in your performance management.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1CA6A-F16B-304B-8917-EED8325A5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718" y="200025"/>
            <a:ext cx="1384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56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D5573-DF47-194D-92CF-A73B58CD5AC8}"/>
              </a:ext>
            </a:extLst>
          </p:cNvPr>
          <p:cNvSpPr/>
          <p:nvPr/>
        </p:nvSpPr>
        <p:spPr>
          <a:xfrm>
            <a:off x="12700" y="864108"/>
            <a:ext cx="4059936" cy="1709928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Look Inward</a:t>
            </a:r>
          </a:p>
          <a:p>
            <a:pPr algn="ctr"/>
            <a:endParaRPr lang="en-US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Push back against your own biases before asking others to do the same. Become a role model for others.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32BB0F-329D-1340-89D1-0DF541B5D020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PT Serif" panose="020A0603040505020204" pitchFamily="18" charset="77"/>
              </a:rPr>
              <a:t>Overcoming Unconscious Bias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AED0F9-3A69-0147-A86F-05182FE747DF}"/>
              </a:ext>
            </a:extLst>
          </p:cNvPr>
          <p:cNvSpPr/>
          <p:nvPr/>
        </p:nvSpPr>
        <p:spPr>
          <a:xfrm>
            <a:off x="12700" y="2574036"/>
            <a:ext cx="4059936" cy="1709928"/>
          </a:xfrm>
          <a:prstGeom prst="rect">
            <a:avLst/>
          </a:prstGeom>
          <a:solidFill>
            <a:srgbClr val="F7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 Your People</a:t>
            </a:r>
          </a:p>
          <a:p>
            <a:pPr algn="ctr"/>
            <a:endParaRPr lang="en-US" sz="1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Connect to others and learn how they experience your workplace. Don’t assume you know how others feel or experience the world.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CB8EC0-159C-804C-979C-F3CC24A72D00}"/>
              </a:ext>
            </a:extLst>
          </p:cNvPr>
          <p:cNvSpPr/>
          <p:nvPr/>
        </p:nvSpPr>
        <p:spPr>
          <a:xfrm>
            <a:off x="12700" y="4283962"/>
            <a:ext cx="4059936" cy="1709928"/>
          </a:xfrm>
          <a:prstGeom prst="rect">
            <a:avLst/>
          </a:prstGeom>
          <a:solidFill>
            <a:srgbClr val="556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Open-Minded</a:t>
            </a:r>
          </a:p>
          <a:p>
            <a:pPr algn="ctr"/>
            <a:endParaRPr lang="en-US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Intentionally mentor and sponsor people who are not like you. Give others who are not like you a chance to teach you and learn from each other.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ED5503-422B-0046-9B05-211229B54AB8}"/>
              </a:ext>
            </a:extLst>
          </p:cNvPr>
          <p:cNvSpPr/>
          <p:nvPr/>
        </p:nvSpPr>
        <p:spPr>
          <a:xfrm>
            <a:off x="4072636" y="864107"/>
            <a:ext cx="4059936" cy="1709928"/>
          </a:xfrm>
          <a:prstGeom prst="rect">
            <a:avLst/>
          </a:prstGeom>
          <a:solidFill>
            <a:srgbClr val="FA6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Speak Up</a:t>
            </a:r>
          </a:p>
          <a:p>
            <a:pPr algn="ctr"/>
            <a:endParaRPr lang="en-US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Talk about your journey and identify, acknowledge and address areas for improvement.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5E7B36-F5F9-3F42-A154-102D5FA320EF}"/>
              </a:ext>
            </a:extLst>
          </p:cNvPr>
          <p:cNvSpPr/>
          <p:nvPr/>
        </p:nvSpPr>
        <p:spPr>
          <a:xfrm>
            <a:off x="4076700" y="2574036"/>
            <a:ext cx="4059936" cy="1709928"/>
          </a:xfrm>
          <a:prstGeom prst="rect">
            <a:avLst/>
          </a:prstGeom>
          <a:solidFill>
            <a:srgbClr val="12B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Empower Your Team</a:t>
            </a:r>
          </a:p>
          <a:p>
            <a:pPr algn="ctr"/>
            <a:endParaRPr lang="en-US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employees power in making change and create a culture where this is encouraged and embraced for the greater good of the firm.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F2FE97-AD50-7D4A-A8E3-49426EC309E7}"/>
              </a:ext>
            </a:extLst>
          </p:cNvPr>
          <p:cNvSpPr/>
          <p:nvPr/>
        </p:nvSpPr>
        <p:spPr>
          <a:xfrm>
            <a:off x="4068572" y="4283960"/>
            <a:ext cx="4059936" cy="1709928"/>
          </a:xfrm>
          <a:prstGeom prst="rect">
            <a:avLst/>
          </a:prstGeom>
          <a:solidFill>
            <a:srgbClr val="FEB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Nurture Alliances</a:t>
            </a:r>
          </a:p>
          <a:p>
            <a:pPr algn="ctr"/>
            <a:endParaRPr lang="en-US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Connect to others outside of your firm who have succeeded and learn from them. Find people within your firm who are passionate about change and engage them.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F15D2-73E4-CC47-81B3-50473D025411}"/>
              </a:ext>
            </a:extLst>
          </p:cNvPr>
          <p:cNvSpPr/>
          <p:nvPr/>
        </p:nvSpPr>
        <p:spPr>
          <a:xfrm>
            <a:off x="8128508" y="864107"/>
            <a:ext cx="4059936" cy="1709928"/>
          </a:xfrm>
          <a:prstGeom prst="rect">
            <a:avLst/>
          </a:prstGeom>
          <a:solidFill>
            <a:srgbClr val="556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Keep Learning</a:t>
            </a:r>
          </a:p>
          <a:p>
            <a:pPr algn="ctr"/>
            <a:endParaRPr lang="en-US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more you know, the more you can </a:t>
            </a:r>
            <a:b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change in yourself, your co-workers and </a:t>
            </a:r>
            <a:b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your firm.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8058D9-BDC0-A540-B5B1-DBBEC0129C3D}"/>
              </a:ext>
            </a:extLst>
          </p:cNvPr>
          <p:cNvSpPr/>
          <p:nvPr/>
        </p:nvSpPr>
        <p:spPr>
          <a:xfrm>
            <a:off x="8124444" y="2574033"/>
            <a:ext cx="4059936" cy="1709928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Break the Cycle</a:t>
            </a:r>
          </a:p>
          <a:p>
            <a:pPr algn="ctr"/>
            <a:endParaRPr lang="en-US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all have unconscious bias. Hold people accountable &amp; rely on structures to modify their judgments and behaviors rather than feelings.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919AB8-81F0-A246-8F00-56CFE6BD0B00}"/>
              </a:ext>
            </a:extLst>
          </p:cNvPr>
          <p:cNvSpPr/>
          <p:nvPr/>
        </p:nvSpPr>
        <p:spPr>
          <a:xfrm>
            <a:off x="8116316" y="4283957"/>
            <a:ext cx="4059936" cy="1709928"/>
          </a:xfrm>
          <a:prstGeom prst="rect">
            <a:avLst/>
          </a:prstGeom>
          <a:solidFill>
            <a:srgbClr val="F7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Stay Committed</a:t>
            </a:r>
          </a:p>
          <a:p>
            <a:pPr algn="ctr"/>
            <a:endParaRPr lang="en-US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biases will not disappear. They will change when we confront them. Keep working to overcome them and helping others do the same.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0DBD9F-0DDB-1D4D-BA4D-2708B21F8C4D}"/>
              </a:ext>
            </a:extLst>
          </p:cNvPr>
          <p:cNvSpPr txBox="1"/>
          <p:nvPr/>
        </p:nvSpPr>
        <p:spPr>
          <a:xfrm>
            <a:off x="711668" y="5993888"/>
            <a:ext cx="10756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get help when you need it! Often those outside your firm can tackle </a:t>
            </a:r>
            <a:b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uncomfortable issues much easier and more effectively.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C5A9B5-4AE9-1A4A-A331-A36DA519921F}"/>
              </a:ext>
            </a:extLst>
          </p:cNvPr>
          <p:cNvCxnSpPr/>
          <p:nvPr/>
        </p:nvCxnSpPr>
        <p:spPr>
          <a:xfrm>
            <a:off x="12700" y="2574033"/>
            <a:ext cx="12179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3E5B54-FE3E-4241-A880-351F87633DD7}"/>
              </a:ext>
            </a:extLst>
          </p:cNvPr>
          <p:cNvCxnSpPr/>
          <p:nvPr/>
        </p:nvCxnSpPr>
        <p:spPr>
          <a:xfrm>
            <a:off x="-3048" y="4279890"/>
            <a:ext cx="12179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C71D169-B0B1-C142-9A5E-823A8F22D5AA}"/>
              </a:ext>
            </a:extLst>
          </p:cNvPr>
          <p:cNvCxnSpPr>
            <a:cxnSpLocks/>
          </p:cNvCxnSpPr>
          <p:nvPr/>
        </p:nvCxnSpPr>
        <p:spPr>
          <a:xfrm>
            <a:off x="4068572" y="864107"/>
            <a:ext cx="0" cy="512977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D5CFDB-758E-3F40-964F-38EAC2F52AC9}"/>
              </a:ext>
            </a:extLst>
          </p:cNvPr>
          <p:cNvCxnSpPr>
            <a:cxnSpLocks/>
          </p:cNvCxnSpPr>
          <p:nvPr/>
        </p:nvCxnSpPr>
        <p:spPr>
          <a:xfrm>
            <a:off x="8120888" y="864107"/>
            <a:ext cx="0" cy="512977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4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EA66C-F880-A343-8814-155DBDD08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81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9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I’m not biased!</a:t>
            </a:r>
          </a:p>
          <a:p>
            <a:pPr marL="0" indent="0"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 algn="r"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 Everyone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2823AC-3376-624A-AFA7-EA380F77BB64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FA6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43ED72-88B3-324E-A1A3-5EF9F8FC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227806"/>
            <a:ext cx="1333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01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049A3-E729-994F-8006-19508CFA1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2"/>
              </a:rPr>
              <a:t>Five Real World Examples of Unconscious Bias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Can Blind Hiring Improve Workplace Diversity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Unpacking the Invisible Knapsack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5"/>
              </a:rPr>
              <a:t>4 Unconscious Biases That Distort Performance Reviews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6"/>
              </a:rPr>
              <a:t>How to Be an Antiracist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7"/>
              </a:rPr>
              <a:t>White Fragility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8"/>
              </a:rPr>
              <a:t>Overcoming Unconscious Bias to Create a More Inclusive Firm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53BC9-21C0-0B4B-BC84-0AA1B794D223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F7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28EDFA-5E20-7041-87C1-D62646A434FF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Further Reading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37DCF1-95B3-014D-AC8C-C1A472C56F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3818" y="225425"/>
            <a:ext cx="1346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22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CE75C-376C-AC45-9712-F3C263910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217" y="205581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Bonnie Buol Ruszczyk</a:t>
            </a:r>
          </a:p>
          <a:p>
            <a:pPr marL="0" indent="0" algn="ctr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bbr companies &amp; Rally Rounds</a:t>
            </a:r>
          </a:p>
          <a:p>
            <a:pPr marL="0" indent="0" algn="ctr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2"/>
              </a:rPr>
              <a:t>bonnie@bbrconsults.com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404-423-4433</a:t>
            </a:r>
          </a:p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bbrcompanies.com				         rallyrounds.com</a:t>
            </a:r>
          </a:p>
          <a:p>
            <a:pPr marL="0" indent="0"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37C995-7AFC-F940-8220-80CB9B37FBC4}"/>
              </a:ext>
            </a:extLst>
          </p:cNvPr>
          <p:cNvSpPr/>
          <p:nvPr/>
        </p:nvSpPr>
        <p:spPr>
          <a:xfrm>
            <a:off x="-1982" y="0"/>
            <a:ext cx="12192000" cy="1690688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3090A9-FB0C-BF40-9978-75599727B716}"/>
              </a:ext>
            </a:extLst>
          </p:cNvPr>
          <p:cNvSpPr txBox="1">
            <a:spLocks/>
          </p:cNvSpPr>
          <p:nvPr/>
        </p:nvSpPr>
        <p:spPr>
          <a:xfrm>
            <a:off x="836217" y="365125"/>
            <a:ext cx="11456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Questions?</a:t>
            </a:r>
            <a:endParaRPr lang="en-US" dirty="0">
              <a:solidFill>
                <a:schemeClr val="bg1"/>
              </a:solidFill>
              <a:latin typeface="PT Serif" panose="020A0603040505020204" pitchFamily="18" charset="77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BC19A4A-0C84-6F46-8194-EB655655CD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86" y="4395276"/>
            <a:ext cx="4186632" cy="2462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6B4F5B-B3C1-F546-AB21-F95610A0F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234" y="5387281"/>
            <a:ext cx="4629150" cy="10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3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4045A3-D18A-9F40-84C9-55EA1ED193B3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556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A8C15A-2B42-374E-AA78-5E5DE676FF83}"/>
              </a:ext>
            </a:extLst>
          </p:cNvPr>
          <p:cNvSpPr/>
          <p:nvPr/>
        </p:nvSpPr>
        <p:spPr>
          <a:xfrm>
            <a:off x="526473" y="1965325"/>
            <a:ext cx="1113905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Perceiving one’s judgments as objective and free of bias predicted greater bias.</a:t>
            </a:r>
          </a:p>
          <a:p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/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“Constructed Criteria: Redefining Merit to Justify Discrimination” 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Uhlmann and Cohen, 2014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C0E1F8-36C7-7E48-9431-2D908853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377" y="202407"/>
            <a:ext cx="1384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2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96F9A-7F8C-6B4D-BA01-2404DEEA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bias that we are unaware of, which happens outside of our control, and happens automatically. 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brains make quick judgments and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assessments of people and situations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based on your past experiences, culture,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background or exposure to media.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These hidden preferences or prejudices </a:t>
            </a:r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affect nearly every decision we make.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ABF009-E9CA-BF48-B2E2-FEB25E16C104}"/>
              </a:ext>
            </a:extLst>
          </p:cNvPr>
          <p:cNvSpPr/>
          <p:nvPr/>
        </p:nvSpPr>
        <p:spPr>
          <a:xfrm>
            <a:off x="-1982" y="7231"/>
            <a:ext cx="12192000" cy="1690688"/>
          </a:xfrm>
          <a:prstGeom prst="rect">
            <a:avLst/>
          </a:prstGeom>
          <a:solidFill>
            <a:srgbClr val="FEB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2FCEDB-2A82-6C4A-BCB5-F731A122B95A}"/>
              </a:ext>
            </a:extLst>
          </p:cNvPr>
          <p:cNvSpPr txBox="1">
            <a:spLocks/>
          </p:cNvSpPr>
          <p:nvPr/>
        </p:nvSpPr>
        <p:spPr>
          <a:xfrm>
            <a:off x="836218" y="3723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What is Unconscious Bias?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85A383-BF49-0C46-AA83-5479DF0FA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637" y="173486"/>
            <a:ext cx="1231900" cy="1625600"/>
          </a:xfrm>
          <a:prstGeom prst="rect">
            <a:avLst/>
          </a:prstGeom>
        </p:spPr>
      </p:pic>
      <p:pic>
        <p:nvPicPr>
          <p:cNvPr id="14" name="Content Placeholder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17A21488-EE91-2549-B184-EF1F11E583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9914" y="2499431"/>
            <a:ext cx="38041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9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3DDEF7-2C4D-3F47-A013-9B9B9CEF3C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553" y="0"/>
            <a:ext cx="9138894" cy="68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2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Amygdala: Function &amp; Psychology Of Fight Or Flight | Betterhelp">
            <a:extLst>
              <a:ext uri="{FF2B5EF4-FFF2-40B4-BE49-F238E27FC236}">
                <a16:creationId xmlns:a16="http://schemas.microsoft.com/office/drawing/2014/main" id="{F2DA26DD-A611-2B4E-9D46-685490318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331" y="2694355"/>
            <a:ext cx="4698670" cy="443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E4328-B3EF-3C4D-AA27-1D695C16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Most unconscious bias is determined in the amygdala of our brains</a:t>
            </a:r>
          </a:p>
          <a:p>
            <a:pPr lvl="1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Activated in fight or flight responses</a:t>
            </a:r>
          </a:p>
          <a:p>
            <a:pPr lvl="1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10,000,000 bits/sec retinal nerve vs. </a:t>
            </a:r>
            <a:b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40 bits/sec conscious mind</a:t>
            </a:r>
          </a:p>
          <a:p>
            <a:pPr lvl="1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Oldest part of our brains</a:t>
            </a:r>
          </a:p>
          <a:p>
            <a:pPr lvl="1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Plays primary role in decision-making, </a:t>
            </a:r>
            <a:b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processing and emotions</a:t>
            </a:r>
          </a:p>
          <a:p>
            <a:pPr marL="0" indent="0">
              <a:buNone/>
            </a:pPr>
            <a:endPara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A8A73A-FD21-444C-A989-B55E2F166FB7}"/>
              </a:ext>
            </a:extLst>
          </p:cNvPr>
          <p:cNvSpPr/>
          <p:nvPr/>
        </p:nvSpPr>
        <p:spPr>
          <a:xfrm>
            <a:off x="-1982" y="7231"/>
            <a:ext cx="12192000" cy="1690688"/>
          </a:xfrm>
          <a:prstGeom prst="rect">
            <a:avLst/>
          </a:prstGeom>
          <a:solidFill>
            <a:srgbClr val="F7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A596C3-AED2-7A43-8FDE-E86992DCFCA6}"/>
              </a:ext>
            </a:extLst>
          </p:cNvPr>
          <p:cNvSpPr txBox="1">
            <a:spLocks/>
          </p:cNvSpPr>
          <p:nvPr/>
        </p:nvSpPr>
        <p:spPr>
          <a:xfrm>
            <a:off x="836218" y="3088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What is Unconscious Bias?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0C2174-DEFF-E541-BFEA-DB792B14A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5682" y="200025"/>
            <a:ext cx="1422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1EA97-6470-4C49-9691-06B5577E9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are deeply influenced by our life experience &amp; social conditioning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Media portrayals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and how we were raised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we were exposed to at a young age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seek out patterns (social cognition)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brain naturally looks for patterns and associations to reach decisions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like to take shortcuts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are inundated with more info than we can conceivably process; mental shortcuts make it faster and easier for the brain to sort through data</a:t>
            </a: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91DC9-7458-9046-AF97-6475FA6DC9C1}"/>
              </a:ext>
            </a:extLst>
          </p:cNvPr>
          <p:cNvSpPr/>
          <p:nvPr/>
        </p:nvSpPr>
        <p:spPr>
          <a:xfrm>
            <a:off x="-1982" y="7231"/>
            <a:ext cx="12192000" cy="1690688"/>
          </a:xfrm>
          <a:prstGeom prst="rect">
            <a:avLst/>
          </a:prstGeom>
          <a:solidFill>
            <a:srgbClr val="12B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920C64-5C30-C54A-80DD-941B4FFD1C41}"/>
              </a:ext>
            </a:extLst>
          </p:cNvPr>
          <p:cNvSpPr txBox="1">
            <a:spLocks/>
          </p:cNvSpPr>
          <p:nvPr/>
        </p:nvSpPr>
        <p:spPr>
          <a:xfrm>
            <a:off x="836218" y="3723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PT Serif" panose="020A0603040505020204" pitchFamily="18" charset="77"/>
              </a:rPr>
              <a:t>What Causes Unconscious Bias?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CD63FA-F56A-1542-A338-C4FD60A38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800" y="215106"/>
            <a:ext cx="13462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44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4718</TotalTime>
  <Words>2515</Words>
  <Application>Microsoft Macintosh PowerPoint</Application>
  <PresentationFormat>Widescreen</PresentationFormat>
  <Paragraphs>273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Helvetica Neue</vt:lpstr>
      <vt:lpstr>PT Serif</vt:lpstr>
      <vt:lpstr>Office Theme</vt:lpstr>
      <vt:lpstr>PowerPoint Presentation</vt:lpstr>
      <vt:lpstr>Let’s Create a Safe Environment</vt:lpstr>
      <vt:lpstr>Have You Ever Heard…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Buol Ruszczyk</dc:creator>
  <cp:lastModifiedBy>Bonnie Buol Ruszczyk</cp:lastModifiedBy>
  <cp:revision>66</cp:revision>
  <cp:lastPrinted>2020-11-08T15:23:03Z</cp:lastPrinted>
  <dcterms:created xsi:type="dcterms:W3CDTF">2020-11-07T14:49:35Z</dcterms:created>
  <dcterms:modified xsi:type="dcterms:W3CDTF">2020-11-11T20:19:07Z</dcterms:modified>
</cp:coreProperties>
</file>